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846" r:id="rId2"/>
    <p:sldId id="902" r:id="rId3"/>
    <p:sldId id="905" r:id="rId4"/>
    <p:sldId id="907" r:id="rId5"/>
    <p:sldId id="922" r:id="rId6"/>
    <p:sldId id="924" r:id="rId7"/>
    <p:sldId id="923" r:id="rId8"/>
    <p:sldId id="918" r:id="rId9"/>
    <p:sldId id="920" r:id="rId10"/>
    <p:sldId id="92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188" autoAdjust="0"/>
    <p:restoredTop sz="88116" autoAdjust="0"/>
  </p:normalViewPr>
  <p:slideViewPr>
    <p:cSldViewPr showGuides="1">
      <p:cViewPr>
        <p:scale>
          <a:sx n="80" d="100"/>
          <a:sy n="80" d="100"/>
        </p:scale>
        <p:origin x="-1554" y="-9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3648" y="-108"/>
      </p:cViewPr>
      <p:guideLst>
        <p:guide orient="horz" pos="3224"/>
        <p:guide pos="2236"/>
      </p:guideLst>
    </p:cSldViewPr>
  </p:notesViewPr>
  <p:gridSpacing cx="147473988" cy="1474739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sind in der </a:t>
            </a:r>
            <a:r>
              <a:rPr lang="de-DE" b="1" dirty="0" smtClean="0"/>
              <a:t>Gebäudeautomation </a:t>
            </a:r>
            <a:r>
              <a:rPr lang="de-DE" b="0" baseline="0" dirty="0" smtClean="0"/>
              <a:t> </a:t>
            </a:r>
          </a:p>
          <a:p>
            <a:r>
              <a:rPr lang="de-DE" b="0" baseline="0" dirty="0" smtClean="0"/>
              <a:t>In meiner Abteilung wo ich meine IPA gemacht habe werden </a:t>
            </a:r>
            <a:r>
              <a:rPr lang="de-DE" b="1" dirty="0" smtClean="0"/>
              <a:t>HLK Anlagen </a:t>
            </a:r>
            <a:r>
              <a:rPr lang="de-DE" b="0" dirty="0" smtClean="0"/>
              <a:t>(Regler und Steuerungsfunktionen)</a:t>
            </a:r>
            <a:r>
              <a:rPr lang="de-DE" b="0" baseline="0" dirty="0" smtClean="0"/>
              <a:t> </a:t>
            </a:r>
            <a:r>
              <a:rPr lang="de-DE" b="1" baseline="0" dirty="0" smtClean="0"/>
              <a:t>Grafische</a:t>
            </a:r>
            <a:r>
              <a:rPr lang="de-DE" b="0" baseline="0" dirty="0" smtClean="0"/>
              <a:t> </a:t>
            </a:r>
            <a:r>
              <a:rPr lang="de-DE" dirty="0" err="1" smtClean="0"/>
              <a:t>Programmiet</a:t>
            </a:r>
            <a:endParaRPr lang="de-DE" b="0" dirty="0" smtClean="0"/>
          </a:p>
          <a:p>
            <a:endParaRPr lang="de-DE" dirty="0" smtClean="0"/>
          </a:p>
          <a:p>
            <a:r>
              <a:rPr lang="de-DE" dirty="0" smtClean="0"/>
              <a:t>Je nach Gebäudeart </a:t>
            </a:r>
            <a:r>
              <a:rPr lang="de-DE" b="1" dirty="0" smtClean="0"/>
              <a:t>andere Ansprüche</a:t>
            </a:r>
            <a:r>
              <a:rPr lang="de-DE" dirty="0" smtClean="0"/>
              <a:t>.</a:t>
            </a:r>
          </a:p>
          <a:p>
            <a:r>
              <a:rPr lang="de-CH" dirty="0" smtClean="0"/>
              <a:t>********</a:t>
            </a:r>
            <a:endParaRPr lang="de-DE" dirty="0" smtClean="0"/>
          </a:p>
          <a:p>
            <a:r>
              <a:rPr lang="de-DE" dirty="0" smtClean="0"/>
              <a:t>Regler lassen sich auf all diese Anforderungen hin zuschneiden. Die </a:t>
            </a:r>
            <a:r>
              <a:rPr lang="de-DE" dirty="0" err="1" smtClean="0"/>
              <a:t>Standart</a:t>
            </a:r>
            <a:r>
              <a:rPr lang="de-DE" dirty="0" smtClean="0"/>
              <a:t> Regler sind auf </a:t>
            </a:r>
            <a:r>
              <a:rPr lang="de-DE" b="1" dirty="0" smtClean="0"/>
              <a:t>höchste Energieeffizienz </a:t>
            </a:r>
            <a:r>
              <a:rPr lang="de-DE" dirty="0" smtClean="0"/>
              <a:t>und </a:t>
            </a:r>
            <a:r>
              <a:rPr lang="de-DE" b="1" dirty="0" smtClean="0"/>
              <a:t>Zuverlässigkeit</a:t>
            </a:r>
            <a:r>
              <a:rPr lang="de-DE" dirty="0" smtClean="0"/>
              <a:t>. Dadurch können Sie eine kosten- und energieeffiziente HLK-Regelung sehr flexibel planen, einfach zu installieren und schnell in Betrieb zu nehmen.</a:t>
            </a:r>
          </a:p>
          <a:p>
            <a:r>
              <a:rPr lang="en-US" dirty="0" smtClean="0"/>
              <a:t>*********</a:t>
            </a:r>
          </a:p>
          <a:p>
            <a:endParaRPr lang="en-US" dirty="0" smtClean="0"/>
          </a:p>
          <a:p>
            <a:r>
              <a:rPr lang="en-US" dirty="0" err="1" smtClean="0"/>
              <a:t>Funktionalitäten</a:t>
            </a:r>
            <a:r>
              <a:rPr lang="en-US" dirty="0" smtClean="0"/>
              <a:t> </a:t>
            </a:r>
            <a:r>
              <a:rPr lang="en-US" dirty="0" err="1" smtClean="0"/>
              <a:t>Programiert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IMSES </a:t>
            </a:r>
            <a:r>
              <a:rPr lang="en-US" dirty="0" err="1" smtClean="0"/>
              <a:t>getestet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4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2" name="Grafik 11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0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/>
              <a:t>Intern © Siemens Schweiz AG 2014  Alle Rechte vorbehalten.</a:t>
            </a:r>
            <a:endParaRPr lang="de-DE" sz="1000" b="1" dirty="0"/>
          </a:p>
        </p:txBody>
      </p:sp>
      <p:sp>
        <p:nvSpPr>
          <p:cNvPr id="9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  <p:sp>
        <p:nvSpPr>
          <p:cNvPr id="13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1" smtClean="0">
                <a:solidFill>
                  <a:schemeClr val="tx1"/>
                </a:solidFill>
              </a:rPr>
              <a:t>Simon Marty / Infrastructure &amp; Cities / BT</a:t>
            </a:r>
            <a:endParaRPr lang="en-US" sz="1000" noProof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>
            <a:lvl2pPr>
              <a:buClr>
                <a:srgbClr val="879BAA"/>
              </a:buClr>
              <a:defRPr/>
            </a:lvl2pPr>
            <a:lvl3pPr>
              <a:buClr>
                <a:srgbClr val="879BAA"/>
              </a:buClr>
              <a:defRPr/>
            </a:lvl3pPr>
            <a:lvl4pPr>
              <a:buClr>
                <a:srgbClr val="879BAA"/>
              </a:buClr>
              <a:defRPr/>
            </a:lvl4pPr>
            <a:lvl5pPr>
              <a:buClr>
                <a:srgbClr val="879BAA"/>
              </a:buCl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4032251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3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/>
              <a:t>Intern © Siemens Schweiz AG 2014  Alle Rechte vorbehalten.</a:t>
            </a:r>
            <a:endParaRPr lang="de-DE" sz="1000" b="1" dirty="0"/>
          </a:p>
        </p:txBody>
      </p:sp>
      <p:sp>
        <p:nvSpPr>
          <p:cNvPr id="10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5" name="Grafik 14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3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>
                <a:solidFill>
                  <a:schemeClr val="tx1"/>
                </a:solidFill>
              </a:rPr>
              <a:t>Intern © Siemens Schweiz AG 2014  Alle Rechte vorbehalten.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3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>
                <a:solidFill>
                  <a:schemeClr val="tx1"/>
                </a:solidFill>
              </a:rPr>
              <a:t>Intern © Siemens Schweiz AG 2014  Alle Rechte vorbehalten.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4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Kapitelmasterformat durch Klicken bearbeiten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6" name="Picture 5" descr="sie_logo_layer_petrol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6" name="Picture 7" descr="sie_logo_layer_petrol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2000" cy="475297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0" baseline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dirty="0" smtClean="0"/>
              <a:t>Inhaltsverzeichnis/Kontakt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dirty="0" smtClean="0"/>
              <a:t>Inhaltsverzeichnis/Kontakt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/>
              <a:t>Intern © Siemens Schweiz AG 2014  Alle Rechte vorbehalten.</a:t>
            </a:r>
            <a:endParaRPr lang="de-DE" sz="1000" b="1" dirty="0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" name="SM_SlideNumber"/>
          <p:cNvSpPr txBox="1"/>
          <p:nvPr userDrawn="1"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smtClean="0">
                <a:solidFill>
                  <a:schemeClr val="tx1"/>
                </a:solidFill>
              </a:rPr>
              <a:t>Seite </a:t>
            </a:r>
            <a:fld id="{2C08AB54-90A5-442C-ABA9-D67C93D08A71}" type="slidenum">
              <a:rPr lang="de-DE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r>
              <a:rPr lang="de-DE" sz="1000" noProof="0" smtClean="0">
                <a:solidFill>
                  <a:schemeClr val="tx1"/>
                </a:solidFill>
              </a:rPr>
              <a:t> / 22</a:t>
            </a:r>
            <a:endParaRPr lang="de-DE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Simon Marty / Infrastructure &amp; Cities / BT</a:t>
            </a:r>
            <a:endParaRPr lang="de-DE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  <p:sp>
        <p:nvSpPr>
          <p:cNvPr id="10" name="SM_Date"/>
          <p:cNvSpPr txBox="1"/>
          <p:nvPr userDrawn="1"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smtClean="0">
                <a:solidFill>
                  <a:schemeClr val="tx1"/>
                </a:solidFill>
              </a:rPr>
              <a:t>Rev 6, 12-Apr-2013</a:t>
            </a:r>
            <a:endParaRPr lang="de-DE" sz="1000" noProof="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3" r:id="rId5"/>
    <p:sldLayoutId id="2147483694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993125"/>
          </a:xfrm>
        </p:spPr>
        <p:txBody>
          <a:bodyPr rIns="370800"/>
          <a:lstStyle/>
          <a:p>
            <a:r>
              <a:rPr lang="de-CH" sz="2400" dirty="0" err="1"/>
              <a:t>Matlab</a:t>
            </a:r>
            <a:r>
              <a:rPr lang="de-CH" sz="2400" dirty="0"/>
              <a:t>/</a:t>
            </a:r>
            <a:r>
              <a:rPr lang="de-CH" sz="2400" dirty="0" err="1"/>
              <a:t>Simulink</a:t>
            </a:r>
            <a:r>
              <a:rPr lang="de-CH" sz="2400" dirty="0"/>
              <a:t>: Importfunktion für </a:t>
            </a:r>
            <a:r>
              <a:rPr lang="de-CH" sz="2400" dirty="0" smtClean="0"/>
              <a:t/>
            </a:r>
            <a:br>
              <a:rPr lang="de-CH" sz="2400" dirty="0" smtClean="0"/>
            </a:br>
            <a:r>
              <a:rPr lang="de-CH" sz="2400" dirty="0" smtClean="0"/>
              <a:t>Simulationspaket </a:t>
            </a:r>
            <a:r>
              <a:rPr lang="de-CH" sz="2400" dirty="0"/>
              <a:t>IMSES in der Gebäudeautomation</a:t>
            </a:r>
            <a:endParaRPr lang="de-DE" sz="2400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IPA Simon Marty</a:t>
            </a:r>
            <a:endParaRPr lang="de-CH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r>
              <a:rPr lang="en-US" dirty="0" smtClean="0"/>
              <a:t>:	Simon Marty</a:t>
            </a:r>
          </a:p>
          <a:p>
            <a:r>
              <a:rPr lang="en-US" dirty="0" smtClean="0"/>
              <a:t>Revision:	6, 12-Apr-2013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Vielen Dank für Ihre Aufmerksamkeit!</a:t>
            </a:r>
            <a:endParaRPr lang="de-CH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0825" y="3861054"/>
            <a:ext cx="8893175" cy="399144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58641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b="1" dirty="0"/>
              <a:t>Einleitung</a:t>
            </a:r>
          </a:p>
          <a:p>
            <a:pPr marL="1587" lvl="1" indent="0">
              <a:buClr>
                <a:schemeClr val="accent1"/>
              </a:buClr>
            </a:pPr>
            <a:endParaRPr lang="de-DE" sz="1000" b="1" dirty="0"/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b="1" dirty="0"/>
              <a:t>IPA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Auftrag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Anforderungen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Entwicklungsumgebung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Planung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Design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Implementation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Testing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Zeitvergleich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sz="1400" dirty="0"/>
              <a:t>Abweichungen</a:t>
            </a:r>
          </a:p>
          <a:p>
            <a:pPr marL="1587" lvl="1" indent="0">
              <a:buClr>
                <a:schemeClr val="accent1"/>
              </a:buClr>
            </a:pPr>
            <a:endParaRPr lang="de-CH" sz="1200" b="1" dirty="0"/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b="1" dirty="0"/>
              <a:t>Highlights &amp; Lowlights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de-CH" b="1" dirty="0"/>
              <a:t>Verbesserungen / Erweiterungen</a:t>
            </a:r>
          </a:p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CH" b="1" dirty="0"/>
          </a:p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de-CH" b="1" dirty="0"/>
              <a:t>Einsatz</a:t>
            </a:r>
          </a:p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CH" b="1" dirty="0"/>
          </a:p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de-CH" b="1" dirty="0"/>
              <a:t>Fazit</a:t>
            </a:r>
          </a:p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CH" b="1" dirty="0"/>
          </a:p>
          <a:p>
            <a:pPr marL="563562" indent="-285750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de-CH" b="1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95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IPA – 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b="1" dirty="0" smtClean="0"/>
              <a:t>Projekt</a:t>
            </a:r>
          </a:p>
          <a:p>
            <a:pPr lvl="2"/>
            <a:r>
              <a:rPr lang="de-CH" dirty="0" smtClean="0"/>
              <a:t>Importfunktion für Simulationspaket IMSES in der Gebäudeautomation</a:t>
            </a:r>
            <a:endParaRPr lang="de-DE" b="1" dirty="0"/>
          </a:p>
          <a:p>
            <a:pPr lvl="1"/>
            <a:r>
              <a:rPr lang="de-DE" b="1" dirty="0" smtClean="0"/>
              <a:t>Ausgangslage</a:t>
            </a:r>
            <a:endParaRPr lang="de-DE" b="1" dirty="0"/>
          </a:p>
          <a:p>
            <a:pPr lvl="2"/>
            <a:r>
              <a:rPr lang="de-DE" dirty="0" smtClean="0"/>
              <a:t>Bestehendes Importtool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b="1" dirty="0"/>
              <a:t>Zielsetzungen</a:t>
            </a:r>
          </a:p>
          <a:p>
            <a:pPr lvl="2"/>
            <a:r>
              <a:rPr lang="de-DE" dirty="0" smtClean="0"/>
              <a:t>Funktionalität</a:t>
            </a:r>
            <a:endParaRPr lang="de-DE" dirty="0"/>
          </a:p>
          <a:p>
            <a:pPr lvl="2"/>
            <a:r>
              <a:rPr lang="de-DE" dirty="0" smtClean="0"/>
              <a:t>Gewährleistung der korrekten Daten</a:t>
            </a:r>
            <a:endParaRPr lang="de-DE" dirty="0"/>
          </a:p>
          <a:p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08342" y="1412875"/>
            <a:ext cx="1728215" cy="4752975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pPr lvl="1"/>
            <a:r>
              <a:rPr lang="de-CH" dirty="0"/>
              <a:t>IPA</a:t>
            </a:r>
          </a:p>
          <a:p>
            <a:pPr lvl="3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Auftrag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Anforderungen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Entwicklungsumgebung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Planung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Design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Implementation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Testing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Zeitvergleich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Abweichungen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Highlights &amp; Lowlights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Verbesserungen / Erweiterungen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Einsatz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Fazit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9025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Bestehende Umgebung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08342" y="1412875"/>
            <a:ext cx="1728215" cy="4752975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pPr lvl="1"/>
            <a:r>
              <a:rPr lang="de-CH" dirty="0"/>
              <a:t>IPA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Auftrag</a:t>
            </a:r>
          </a:p>
          <a:p>
            <a:pPr lvl="3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Anforderungen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Entwicklungsumgebung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Planung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Design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Implementation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Testing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Zeitvergleich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Abweichungen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Highlights &amp; Lowlights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Verbesserungen / Erweiterungen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Einsatz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Fazit</a:t>
            </a:r>
          </a:p>
          <a:p>
            <a:pPr lvl="1"/>
            <a:r>
              <a:rPr lang="de-CH" dirty="0">
                <a:solidFill>
                  <a:schemeClr val="bg2"/>
                </a:solidFill>
              </a:rPr>
              <a:t>Fragen</a:t>
            </a:r>
          </a:p>
          <a:p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4241" t="27268" r="41522" b="21221"/>
          <a:stretch>
            <a:fillRect/>
          </a:stretch>
        </p:blipFill>
        <p:spPr bwMode="auto">
          <a:xfrm>
            <a:off x="251460" y="548640"/>
            <a:ext cx="5040630" cy="60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84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DE" dirty="0"/>
          </a:p>
        </p:txBody>
      </p:sp>
      <p:sp>
        <p:nvSpPr>
          <p:cNvPr id="5" name="AutoShape 110"/>
          <p:cNvSpPr>
            <a:spLocks noChangeArrowheads="1"/>
          </p:cNvSpPr>
          <p:nvPr/>
        </p:nvSpPr>
        <p:spPr bwMode="auto">
          <a:xfrm>
            <a:off x="2267744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AutoShape 112"/>
          <p:cNvSpPr>
            <a:spLocks noChangeArrowheads="1"/>
          </p:cNvSpPr>
          <p:nvPr/>
        </p:nvSpPr>
        <p:spPr bwMode="auto">
          <a:xfrm>
            <a:off x="5436096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7" name="Group 215"/>
          <p:cNvGrpSpPr>
            <a:grpSpLocks/>
          </p:cNvGrpSpPr>
          <p:nvPr/>
        </p:nvGrpSpPr>
        <p:grpSpPr bwMode="auto">
          <a:xfrm>
            <a:off x="379413" y="2240533"/>
            <a:ext cx="1744662" cy="2265363"/>
            <a:chOff x="239" y="1839"/>
            <a:chExt cx="1099" cy="1427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39" y="1839"/>
              <a:ext cx="1099" cy="14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de-DE" sz="1800" dirty="0" smtClean="0">
                  <a:solidFill>
                    <a:schemeClr val="tx1"/>
                  </a:solidFill>
                </a:rPr>
                <a:t>CFC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137"/>
            <p:cNvSpPr>
              <a:spLocks noChangeArrowheads="1"/>
            </p:cNvSpPr>
            <p:nvPr/>
          </p:nvSpPr>
          <p:spPr bwMode="auto">
            <a:xfrm>
              <a:off x="294" y="2123"/>
              <a:ext cx="998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158"/>
            <p:cNvSpPr>
              <a:spLocks noChangeShapeType="1"/>
            </p:cNvSpPr>
            <p:nvPr/>
          </p:nvSpPr>
          <p:spPr bwMode="auto">
            <a:xfrm>
              <a:off x="851" y="2418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159"/>
            <p:cNvSpPr>
              <a:spLocks noChangeShapeType="1"/>
            </p:cNvSpPr>
            <p:nvPr/>
          </p:nvSpPr>
          <p:spPr bwMode="auto">
            <a:xfrm>
              <a:off x="851" y="2476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160"/>
            <p:cNvSpPr>
              <a:spLocks noChangeShapeType="1"/>
            </p:cNvSpPr>
            <p:nvPr/>
          </p:nvSpPr>
          <p:spPr bwMode="auto">
            <a:xfrm>
              <a:off x="850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161"/>
            <p:cNvSpPr>
              <a:spLocks noChangeShapeType="1"/>
            </p:cNvSpPr>
            <p:nvPr/>
          </p:nvSpPr>
          <p:spPr bwMode="auto">
            <a:xfrm>
              <a:off x="337" y="24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162"/>
            <p:cNvSpPr>
              <a:spLocks noChangeShapeType="1"/>
            </p:cNvSpPr>
            <p:nvPr/>
          </p:nvSpPr>
          <p:spPr bwMode="auto">
            <a:xfrm>
              <a:off x="294" y="2476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163"/>
            <p:cNvSpPr>
              <a:spLocks noChangeShapeType="1"/>
            </p:cNvSpPr>
            <p:nvPr/>
          </p:nvSpPr>
          <p:spPr bwMode="auto">
            <a:xfrm>
              <a:off x="336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Line 165"/>
            <p:cNvSpPr>
              <a:spLocks noChangeShapeType="1"/>
            </p:cNvSpPr>
            <p:nvPr/>
          </p:nvSpPr>
          <p:spPr bwMode="auto">
            <a:xfrm>
              <a:off x="337" y="2592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Line 166"/>
            <p:cNvSpPr>
              <a:spLocks noChangeShapeType="1"/>
            </p:cNvSpPr>
            <p:nvPr/>
          </p:nvSpPr>
          <p:spPr bwMode="auto">
            <a:xfrm>
              <a:off x="336" y="2649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138"/>
            <p:cNvSpPr>
              <a:spLocks noChangeArrowheads="1"/>
            </p:cNvSpPr>
            <p:nvPr/>
          </p:nvSpPr>
          <p:spPr bwMode="auto">
            <a:xfrm>
              <a:off x="379" y="2190"/>
              <a:ext cx="479" cy="1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" name="Rectangle 139"/>
            <p:cNvSpPr>
              <a:spLocks noChangeArrowheads="1"/>
            </p:cNvSpPr>
            <p:nvPr/>
          </p:nvSpPr>
          <p:spPr bwMode="auto">
            <a:xfrm>
              <a:off x="381" y="2392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0" name="Group 140"/>
            <p:cNvGrpSpPr>
              <a:grpSpLocks/>
            </p:cNvGrpSpPr>
            <p:nvPr/>
          </p:nvGrpSpPr>
          <p:grpSpPr bwMode="auto">
            <a:xfrm>
              <a:off x="400" y="2212"/>
              <a:ext cx="214" cy="141"/>
              <a:chOff x="1745" y="1138"/>
              <a:chExt cx="332" cy="219"/>
            </a:xfrm>
          </p:grpSpPr>
          <p:sp>
            <p:nvSpPr>
              <p:cNvPr id="47" name="Rectangle 141"/>
              <p:cNvSpPr>
                <a:spLocks noChangeArrowheads="1"/>
              </p:cNvSpPr>
              <p:nvPr/>
            </p:nvSpPr>
            <p:spPr bwMode="auto">
              <a:xfrm>
                <a:off x="1971" y="1219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8" name="Rectangle 142"/>
              <p:cNvSpPr>
                <a:spLocks noChangeArrowheads="1"/>
              </p:cNvSpPr>
              <p:nvPr/>
            </p:nvSpPr>
            <p:spPr bwMode="auto">
              <a:xfrm>
                <a:off x="1745" y="1179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9" name="Rectangle 143"/>
              <p:cNvSpPr>
                <a:spLocks noChangeArrowheads="1"/>
              </p:cNvSpPr>
              <p:nvPr/>
            </p:nvSpPr>
            <p:spPr bwMode="auto">
              <a:xfrm>
                <a:off x="1745" y="1283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0" name="Rectangle 144"/>
              <p:cNvSpPr>
                <a:spLocks noChangeArrowheads="1"/>
              </p:cNvSpPr>
              <p:nvPr/>
            </p:nvSpPr>
            <p:spPr bwMode="auto">
              <a:xfrm>
                <a:off x="1808" y="1138"/>
                <a:ext cx="208" cy="211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1" name="Rectangle 145"/>
              <p:cNvSpPr>
                <a:spLocks noChangeArrowheads="1"/>
              </p:cNvSpPr>
              <p:nvPr/>
            </p:nvSpPr>
            <p:spPr bwMode="auto">
              <a:xfrm>
                <a:off x="1888" y="1221"/>
                <a:ext cx="100" cy="86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2" name="Rectangle 146"/>
              <p:cNvSpPr>
                <a:spLocks noChangeArrowheads="1"/>
              </p:cNvSpPr>
              <p:nvPr/>
            </p:nvSpPr>
            <p:spPr bwMode="auto">
              <a:xfrm>
                <a:off x="1809" y="1330"/>
                <a:ext cx="207" cy="27"/>
              </a:xfrm>
              <a:prstGeom prst="rect">
                <a:avLst/>
              </a:prstGeom>
              <a:gradFill rotWithShape="1">
                <a:gsLst>
                  <a:gs pos="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3" name="Rectangle 147"/>
              <p:cNvSpPr>
                <a:spLocks noChangeArrowheads="1"/>
              </p:cNvSpPr>
              <p:nvPr/>
            </p:nvSpPr>
            <p:spPr bwMode="auto">
              <a:xfrm>
                <a:off x="1896" y="1229"/>
                <a:ext cx="92" cy="77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1" name="Rectangle 153"/>
            <p:cNvSpPr>
              <a:spLocks noChangeArrowheads="1"/>
            </p:cNvSpPr>
            <p:nvPr/>
          </p:nvSpPr>
          <p:spPr bwMode="auto">
            <a:xfrm>
              <a:off x="380" y="2451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Rectangle 154"/>
            <p:cNvSpPr>
              <a:spLocks noChangeArrowheads="1"/>
            </p:cNvSpPr>
            <p:nvPr/>
          </p:nvSpPr>
          <p:spPr bwMode="auto">
            <a:xfrm>
              <a:off x="380" y="2509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Rectangle 155"/>
            <p:cNvSpPr>
              <a:spLocks noChangeArrowheads="1"/>
            </p:cNvSpPr>
            <p:nvPr/>
          </p:nvSpPr>
          <p:spPr bwMode="auto">
            <a:xfrm>
              <a:off x="379" y="2568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Rectangle 156"/>
            <p:cNvSpPr>
              <a:spLocks noChangeArrowheads="1"/>
            </p:cNvSpPr>
            <p:nvPr/>
          </p:nvSpPr>
          <p:spPr bwMode="auto">
            <a:xfrm>
              <a:off x="379" y="2626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Line 167"/>
            <p:cNvSpPr>
              <a:spLocks noChangeShapeType="1"/>
            </p:cNvSpPr>
            <p:nvPr/>
          </p:nvSpPr>
          <p:spPr bwMode="auto">
            <a:xfrm flipV="1">
              <a:off x="1183" y="3004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Line 168"/>
            <p:cNvSpPr>
              <a:spLocks noChangeShapeType="1"/>
            </p:cNvSpPr>
            <p:nvPr/>
          </p:nvSpPr>
          <p:spPr bwMode="auto">
            <a:xfrm>
              <a:off x="1183" y="3061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Line 170"/>
            <p:cNvSpPr>
              <a:spLocks noChangeShapeType="1"/>
            </p:cNvSpPr>
            <p:nvPr/>
          </p:nvSpPr>
          <p:spPr bwMode="auto">
            <a:xfrm>
              <a:off x="669" y="300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171"/>
            <p:cNvSpPr>
              <a:spLocks noChangeShapeType="1"/>
            </p:cNvSpPr>
            <p:nvPr/>
          </p:nvSpPr>
          <p:spPr bwMode="auto">
            <a:xfrm>
              <a:off x="337" y="30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172"/>
            <p:cNvSpPr>
              <a:spLocks noChangeShapeType="1"/>
            </p:cNvSpPr>
            <p:nvPr/>
          </p:nvSpPr>
          <p:spPr bwMode="auto">
            <a:xfrm>
              <a:off x="668" y="31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Rectangle 175"/>
            <p:cNvSpPr>
              <a:spLocks noChangeArrowheads="1"/>
            </p:cNvSpPr>
            <p:nvPr/>
          </p:nvSpPr>
          <p:spPr bwMode="auto">
            <a:xfrm>
              <a:off x="711" y="2775"/>
              <a:ext cx="479" cy="1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176"/>
            <p:cNvSpPr>
              <a:spLocks noChangeArrowheads="1"/>
            </p:cNvSpPr>
            <p:nvPr/>
          </p:nvSpPr>
          <p:spPr bwMode="auto">
            <a:xfrm>
              <a:off x="713" y="2977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185"/>
            <p:cNvSpPr>
              <a:spLocks noChangeArrowheads="1"/>
            </p:cNvSpPr>
            <p:nvPr/>
          </p:nvSpPr>
          <p:spPr bwMode="auto">
            <a:xfrm>
              <a:off x="712" y="3036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186"/>
            <p:cNvSpPr>
              <a:spLocks noChangeArrowheads="1"/>
            </p:cNvSpPr>
            <p:nvPr/>
          </p:nvSpPr>
          <p:spPr bwMode="auto">
            <a:xfrm>
              <a:off x="712" y="3094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34" name="Group 190"/>
            <p:cNvGrpSpPr>
              <a:grpSpLocks/>
            </p:cNvGrpSpPr>
            <p:nvPr/>
          </p:nvGrpSpPr>
          <p:grpSpPr bwMode="auto">
            <a:xfrm>
              <a:off x="728" y="2803"/>
              <a:ext cx="212" cy="140"/>
              <a:chOff x="1745" y="1381"/>
              <a:chExt cx="332" cy="219"/>
            </a:xfrm>
          </p:grpSpPr>
          <p:sp>
            <p:nvSpPr>
              <p:cNvPr id="40" name="Rectangle 191"/>
              <p:cNvSpPr>
                <a:spLocks noChangeArrowheads="1"/>
              </p:cNvSpPr>
              <p:nvPr/>
            </p:nvSpPr>
            <p:spPr bwMode="auto">
              <a:xfrm>
                <a:off x="1971" y="1462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1" name="Rectangle 192"/>
              <p:cNvSpPr>
                <a:spLocks noChangeArrowheads="1"/>
              </p:cNvSpPr>
              <p:nvPr/>
            </p:nvSpPr>
            <p:spPr bwMode="auto">
              <a:xfrm>
                <a:off x="1745" y="1422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2" name="Rectangle 193"/>
              <p:cNvSpPr>
                <a:spLocks noChangeArrowheads="1"/>
              </p:cNvSpPr>
              <p:nvPr/>
            </p:nvSpPr>
            <p:spPr bwMode="auto">
              <a:xfrm>
                <a:off x="1745" y="1526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3" name="Rectangle 194"/>
              <p:cNvSpPr>
                <a:spLocks noChangeArrowheads="1"/>
              </p:cNvSpPr>
              <p:nvPr/>
            </p:nvSpPr>
            <p:spPr bwMode="auto">
              <a:xfrm>
                <a:off x="1808" y="1381"/>
                <a:ext cx="208" cy="211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4" name="Rectangle 195"/>
              <p:cNvSpPr>
                <a:spLocks noChangeArrowheads="1"/>
              </p:cNvSpPr>
              <p:nvPr/>
            </p:nvSpPr>
            <p:spPr bwMode="auto">
              <a:xfrm>
                <a:off x="1888" y="1464"/>
                <a:ext cx="100" cy="86"/>
              </a:xfrm>
              <a:prstGeom prst="rect">
                <a:avLst/>
              </a:prstGeom>
              <a:gradFill rotWithShape="1">
                <a:gsLst>
                  <a:gs pos="0">
                    <a:srgbClr val="00FF00"/>
                  </a:gs>
                  <a:gs pos="100000">
                    <a:srgbClr val="00FF00">
                      <a:gamma/>
                      <a:shade val="4627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5" name="Rectangle 196"/>
              <p:cNvSpPr>
                <a:spLocks noChangeArrowheads="1"/>
              </p:cNvSpPr>
              <p:nvPr/>
            </p:nvSpPr>
            <p:spPr bwMode="auto">
              <a:xfrm>
                <a:off x="1809" y="1573"/>
                <a:ext cx="207" cy="27"/>
              </a:xfrm>
              <a:prstGeom prst="rect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6" name="Rectangle 197"/>
              <p:cNvSpPr>
                <a:spLocks noChangeArrowheads="1"/>
              </p:cNvSpPr>
              <p:nvPr/>
            </p:nvSpPr>
            <p:spPr bwMode="auto">
              <a:xfrm>
                <a:off x="1896" y="1472"/>
                <a:ext cx="92" cy="77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35" name="Line 209"/>
            <p:cNvSpPr>
              <a:spLocks noChangeShapeType="1"/>
            </p:cNvSpPr>
            <p:nvPr/>
          </p:nvSpPr>
          <p:spPr bwMode="auto">
            <a:xfrm>
              <a:off x="904" y="2535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Line 210"/>
            <p:cNvSpPr>
              <a:spLocks noChangeShapeType="1"/>
            </p:cNvSpPr>
            <p:nvPr/>
          </p:nvSpPr>
          <p:spPr bwMode="auto">
            <a:xfrm>
              <a:off x="668" y="274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Line 211"/>
            <p:cNvSpPr>
              <a:spLocks noChangeShapeType="1"/>
            </p:cNvSpPr>
            <p:nvPr/>
          </p:nvSpPr>
          <p:spPr bwMode="auto">
            <a:xfrm flipH="1">
              <a:off x="669" y="273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Line 212"/>
            <p:cNvSpPr>
              <a:spLocks noChangeShapeType="1"/>
            </p:cNvSpPr>
            <p:nvPr/>
          </p:nvSpPr>
          <p:spPr bwMode="auto">
            <a:xfrm flipH="1">
              <a:off x="334" y="2650"/>
              <a:ext cx="2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Line 214"/>
            <p:cNvSpPr>
              <a:spLocks noChangeShapeType="1"/>
            </p:cNvSpPr>
            <p:nvPr/>
          </p:nvSpPr>
          <p:spPr bwMode="auto">
            <a:xfrm>
              <a:off x="295" y="278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4" name="Rectangle 90"/>
          <p:cNvSpPr>
            <a:spLocks noChangeArrowheads="1"/>
          </p:cNvSpPr>
          <p:nvPr/>
        </p:nvSpPr>
        <p:spPr bwMode="auto">
          <a:xfrm flipH="1">
            <a:off x="4067944" y="2276872"/>
            <a:ext cx="1174874" cy="218440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IMSES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Magnetplattenspeicher 54"/>
          <p:cNvSpPr/>
          <p:nvPr/>
        </p:nvSpPr>
        <p:spPr bwMode="auto">
          <a:xfrm>
            <a:off x="2627784" y="3068960"/>
            <a:ext cx="792088" cy="77503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b="1" dirty="0" smtClean="0">
                <a:solidFill>
                  <a:schemeClr val="tx1"/>
                </a:solidFill>
              </a:rPr>
              <a:t>*.xml</a:t>
            </a: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56" name="AutoShape 110"/>
          <p:cNvSpPr>
            <a:spLocks noChangeArrowheads="1"/>
          </p:cNvSpPr>
          <p:nvPr/>
        </p:nvSpPr>
        <p:spPr bwMode="auto">
          <a:xfrm>
            <a:off x="3667770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" name="Flussdiagramm: Magnetplattenspeicher 56"/>
          <p:cNvSpPr/>
          <p:nvPr/>
        </p:nvSpPr>
        <p:spPr bwMode="auto">
          <a:xfrm>
            <a:off x="5724128" y="3068960"/>
            <a:ext cx="792088" cy="77503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800" b="1" dirty="0" smtClean="0">
                <a:solidFill>
                  <a:schemeClr val="tx1"/>
                </a:solidFill>
              </a:rPr>
              <a:t>*.m</a:t>
            </a:r>
            <a:endParaRPr lang="de-DE" sz="1800" b="1" dirty="0" smtClean="0">
              <a:solidFill>
                <a:schemeClr val="tx1"/>
              </a:solidFill>
            </a:endParaRPr>
          </a:p>
        </p:txBody>
      </p:sp>
      <p:grpSp>
        <p:nvGrpSpPr>
          <p:cNvPr id="58" name="Group 215"/>
          <p:cNvGrpSpPr>
            <a:grpSpLocks/>
          </p:cNvGrpSpPr>
          <p:nvPr/>
        </p:nvGrpSpPr>
        <p:grpSpPr bwMode="auto">
          <a:xfrm>
            <a:off x="7092280" y="2276872"/>
            <a:ext cx="1744662" cy="2265363"/>
            <a:chOff x="239" y="1839"/>
            <a:chExt cx="1099" cy="1427"/>
          </a:xfrm>
        </p:grpSpPr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239" y="1839"/>
              <a:ext cx="1099" cy="14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de-CH" dirty="0" err="1" smtClean="0">
                  <a:solidFill>
                    <a:schemeClr val="tx1"/>
                  </a:solidFill>
                </a:rPr>
                <a:t>Matlab</a:t>
              </a:r>
              <a:r>
                <a:rPr lang="de-CH" dirty="0" smtClean="0">
                  <a:solidFill>
                    <a:schemeClr val="tx1"/>
                  </a:solidFill>
                </a:rPr>
                <a:t> / </a:t>
              </a:r>
              <a:r>
                <a:rPr lang="de-CH" dirty="0" err="1" smtClean="0">
                  <a:solidFill>
                    <a:schemeClr val="tx1"/>
                  </a:solidFill>
                </a:rPr>
                <a:t>Simulink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37"/>
            <p:cNvSpPr>
              <a:spLocks noChangeArrowheads="1"/>
            </p:cNvSpPr>
            <p:nvPr/>
          </p:nvSpPr>
          <p:spPr bwMode="auto">
            <a:xfrm>
              <a:off x="294" y="2123"/>
              <a:ext cx="998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Line 158"/>
            <p:cNvSpPr>
              <a:spLocks noChangeShapeType="1"/>
            </p:cNvSpPr>
            <p:nvPr/>
          </p:nvSpPr>
          <p:spPr bwMode="auto">
            <a:xfrm>
              <a:off x="851" y="2418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Line 159"/>
            <p:cNvSpPr>
              <a:spLocks noChangeShapeType="1"/>
            </p:cNvSpPr>
            <p:nvPr/>
          </p:nvSpPr>
          <p:spPr bwMode="auto">
            <a:xfrm>
              <a:off x="851" y="2476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Line 160"/>
            <p:cNvSpPr>
              <a:spLocks noChangeShapeType="1"/>
            </p:cNvSpPr>
            <p:nvPr/>
          </p:nvSpPr>
          <p:spPr bwMode="auto">
            <a:xfrm>
              <a:off x="850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Line 161"/>
            <p:cNvSpPr>
              <a:spLocks noChangeShapeType="1"/>
            </p:cNvSpPr>
            <p:nvPr/>
          </p:nvSpPr>
          <p:spPr bwMode="auto">
            <a:xfrm>
              <a:off x="337" y="24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Line 162"/>
            <p:cNvSpPr>
              <a:spLocks noChangeShapeType="1"/>
            </p:cNvSpPr>
            <p:nvPr/>
          </p:nvSpPr>
          <p:spPr bwMode="auto">
            <a:xfrm>
              <a:off x="294" y="2476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Line 163"/>
            <p:cNvSpPr>
              <a:spLocks noChangeShapeType="1"/>
            </p:cNvSpPr>
            <p:nvPr/>
          </p:nvSpPr>
          <p:spPr bwMode="auto">
            <a:xfrm>
              <a:off x="336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Line 165"/>
            <p:cNvSpPr>
              <a:spLocks noChangeShapeType="1"/>
            </p:cNvSpPr>
            <p:nvPr/>
          </p:nvSpPr>
          <p:spPr bwMode="auto">
            <a:xfrm>
              <a:off x="337" y="2592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Line 166"/>
            <p:cNvSpPr>
              <a:spLocks noChangeShapeType="1"/>
            </p:cNvSpPr>
            <p:nvPr/>
          </p:nvSpPr>
          <p:spPr bwMode="auto">
            <a:xfrm>
              <a:off x="336" y="2649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Rectangle 156"/>
            <p:cNvSpPr>
              <a:spLocks noChangeArrowheads="1"/>
            </p:cNvSpPr>
            <p:nvPr/>
          </p:nvSpPr>
          <p:spPr bwMode="auto">
            <a:xfrm>
              <a:off x="379" y="2383"/>
              <a:ext cx="495" cy="29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0" name="Line 167"/>
            <p:cNvSpPr>
              <a:spLocks noChangeShapeType="1"/>
            </p:cNvSpPr>
            <p:nvPr/>
          </p:nvSpPr>
          <p:spPr bwMode="auto">
            <a:xfrm flipV="1">
              <a:off x="1183" y="3004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Line 168"/>
            <p:cNvSpPr>
              <a:spLocks noChangeShapeType="1"/>
            </p:cNvSpPr>
            <p:nvPr/>
          </p:nvSpPr>
          <p:spPr bwMode="auto">
            <a:xfrm>
              <a:off x="1183" y="3061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Line 170"/>
            <p:cNvSpPr>
              <a:spLocks noChangeShapeType="1"/>
            </p:cNvSpPr>
            <p:nvPr/>
          </p:nvSpPr>
          <p:spPr bwMode="auto">
            <a:xfrm>
              <a:off x="669" y="300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Line 171"/>
            <p:cNvSpPr>
              <a:spLocks noChangeShapeType="1"/>
            </p:cNvSpPr>
            <p:nvPr/>
          </p:nvSpPr>
          <p:spPr bwMode="auto">
            <a:xfrm>
              <a:off x="337" y="30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Line 172"/>
            <p:cNvSpPr>
              <a:spLocks noChangeShapeType="1"/>
            </p:cNvSpPr>
            <p:nvPr/>
          </p:nvSpPr>
          <p:spPr bwMode="auto">
            <a:xfrm>
              <a:off x="668" y="31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Rectangle 175"/>
            <p:cNvSpPr>
              <a:spLocks noChangeArrowheads="1"/>
            </p:cNvSpPr>
            <p:nvPr/>
          </p:nvSpPr>
          <p:spPr bwMode="auto">
            <a:xfrm>
              <a:off x="711" y="2775"/>
              <a:ext cx="479" cy="37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6" name="Line 209"/>
            <p:cNvSpPr>
              <a:spLocks noChangeShapeType="1"/>
            </p:cNvSpPr>
            <p:nvPr/>
          </p:nvSpPr>
          <p:spPr bwMode="auto">
            <a:xfrm>
              <a:off x="904" y="2535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Line 210"/>
            <p:cNvSpPr>
              <a:spLocks noChangeShapeType="1"/>
            </p:cNvSpPr>
            <p:nvPr/>
          </p:nvSpPr>
          <p:spPr bwMode="auto">
            <a:xfrm>
              <a:off x="668" y="274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Line 211"/>
            <p:cNvSpPr>
              <a:spLocks noChangeShapeType="1"/>
            </p:cNvSpPr>
            <p:nvPr/>
          </p:nvSpPr>
          <p:spPr bwMode="auto">
            <a:xfrm flipH="1">
              <a:off x="669" y="273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Line 212"/>
            <p:cNvSpPr>
              <a:spLocks noChangeShapeType="1"/>
            </p:cNvSpPr>
            <p:nvPr/>
          </p:nvSpPr>
          <p:spPr bwMode="auto">
            <a:xfrm flipH="1">
              <a:off x="334" y="2650"/>
              <a:ext cx="2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Line 214"/>
            <p:cNvSpPr>
              <a:spLocks noChangeShapeType="1"/>
            </p:cNvSpPr>
            <p:nvPr/>
          </p:nvSpPr>
          <p:spPr bwMode="auto">
            <a:xfrm>
              <a:off x="295" y="278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" name="AutoShape 110"/>
          <p:cNvSpPr>
            <a:spLocks noChangeArrowheads="1"/>
          </p:cNvSpPr>
          <p:nvPr/>
        </p:nvSpPr>
        <p:spPr bwMode="auto">
          <a:xfrm>
            <a:off x="6732240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cxnSp>
        <p:nvCxnSpPr>
          <p:cNvPr id="82" name="Gerade Verbindung 81"/>
          <p:cNvCxnSpPr>
            <a:stCxn id="69" idx="0"/>
            <a:endCxn id="69" idx="2"/>
          </p:cNvCxnSpPr>
          <p:nvPr/>
        </p:nvCxnSpPr>
        <p:spPr bwMode="auto">
          <a:xfrm>
            <a:off x="7707461" y="3140969"/>
            <a:ext cx="0" cy="47099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 Verbindung 82"/>
          <p:cNvCxnSpPr>
            <a:stCxn id="75" idx="0"/>
            <a:endCxn id="75" idx="2"/>
          </p:cNvCxnSpPr>
          <p:nvPr/>
        </p:nvCxnSpPr>
        <p:spPr bwMode="auto">
          <a:xfrm>
            <a:off x="8221786" y="3762772"/>
            <a:ext cx="0" cy="6023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BA File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 cstate="print"/>
          <a:srcRect t="7929" r="70328" b="31015"/>
          <a:stretch>
            <a:fillRect/>
          </a:stretch>
        </p:blipFill>
        <p:spPr bwMode="auto">
          <a:xfrm>
            <a:off x="539496" y="1268730"/>
            <a:ext cx="4608576" cy="50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Finden von Inkonsistenzen im Export File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Fall 1</a:t>
            </a:r>
          </a:p>
          <a:p>
            <a:pPr lvl="2">
              <a:buFont typeface="Arial" pitchFamily="34" charset="0"/>
              <a:buChar char="•"/>
            </a:pPr>
            <a:r>
              <a:rPr lang="de-CH" dirty="0" smtClean="0"/>
              <a:t>Child-Objekt Verweis</a:t>
            </a:r>
          </a:p>
          <a:p>
            <a:pPr lvl="2">
              <a:buFont typeface="Arial" pitchFamily="34" charset="0"/>
              <a:buChar char="•"/>
            </a:pPr>
            <a:r>
              <a:rPr lang="de-CH" dirty="0" smtClean="0"/>
              <a:t>Objekt nicht vorhanden</a:t>
            </a:r>
          </a:p>
          <a:p>
            <a:pPr lvl="3">
              <a:buFont typeface="Arial" pitchFamily="34" charset="0"/>
              <a:buChar char="•"/>
            </a:pPr>
            <a:r>
              <a:rPr lang="de-CH" dirty="0" smtClean="0"/>
              <a:t>→ Objekt erstellen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Fall 2</a:t>
            </a:r>
          </a:p>
          <a:p>
            <a:pPr lvl="2">
              <a:buFont typeface="Arial" pitchFamily="34" charset="0"/>
              <a:buChar char="•"/>
            </a:pPr>
            <a:r>
              <a:rPr lang="de-CH" dirty="0" smtClean="0"/>
              <a:t>Child-Objekt Verweis-Platzhalter</a:t>
            </a:r>
          </a:p>
          <a:p>
            <a:pPr lvl="2">
              <a:buFont typeface="Arial" pitchFamily="34" charset="0"/>
              <a:buChar char="•"/>
            </a:pPr>
            <a:r>
              <a:rPr lang="de-CH" dirty="0" smtClean="0"/>
              <a:t>Verweis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CH" dirty="0" smtClean="0"/>
              <a:t>Objekt vorhanden</a:t>
            </a:r>
          </a:p>
          <a:p>
            <a:pPr lvl="2"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Fall 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Persönlich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Spannende Arbeit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Anwenden von gelerntem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SVG Format</a:t>
            </a:r>
          </a:p>
          <a:p>
            <a:endParaRPr lang="de-CH" dirty="0"/>
          </a:p>
          <a:p>
            <a:r>
              <a:rPr lang="de-CH" b="1" dirty="0" smtClean="0"/>
              <a:t>Projekt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Herausfordernd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Termine eingehalten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08342" y="1412875"/>
            <a:ext cx="1728215" cy="4752975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IPA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Auftrag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Anforderungen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Entwicklungsumgebung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Planung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Design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Implementation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Testing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Zeitvergleich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Abweichungen</a:t>
            </a:r>
          </a:p>
          <a:p>
            <a:r>
              <a:rPr lang="de-CH" dirty="0"/>
              <a:t>Highlights &amp; Lowlights</a:t>
            </a:r>
          </a:p>
          <a:p>
            <a:r>
              <a:rPr lang="de-CH" dirty="0"/>
              <a:t>Verbesserungen / Erweiterungen</a:t>
            </a:r>
          </a:p>
          <a:p>
            <a:r>
              <a:rPr lang="de-CH" dirty="0"/>
              <a:t>Einsatz</a:t>
            </a:r>
          </a:p>
          <a:p>
            <a:pPr lvl="1"/>
            <a:r>
              <a:rPr lang="de-CH" dirty="0"/>
              <a:t>Fazit</a:t>
            </a:r>
          </a:p>
          <a:p>
            <a:pPr lvl="1"/>
            <a:r>
              <a:rPr lang="de-CH" dirty="0" smtClean="0">
                <a:solidFill>
                  <a:schemeClr val="bg2"/>
                </a:solidFill>
              </a:rPr>
              <a:t>Fragen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08342" y="1412875"/>
            <a:ext cx="1728215" cy="4752975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IPA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Auftrag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Anforderungen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Entwicklungsumgebung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Planung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Design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Implementation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Testing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Zeitvergleich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§"/>
            </a:pPr>
            <a:r>
              <a:rPr lang="de-CH" dirty="0"/>
              <a:t>Abweichungen</a:t>
            </a:r>
          </a:p>
          <a:p>
            <a:r>
              <a:rPr lang="de-CH" dirty="0"/>
              <a:t>Highlights &amp; Lowlights</a:t>
            </a:r>
          </a:p>
          <a:p>
            <a:r>
              <a:rPr lang="de-CH" dirty="0"/>
              <a:t>Verbesserungen / Erweiterungen</a:t>
            </a:r>
          </a:p>
          <a:p>
            <a:r>
              <a:rPr lang="de-CH" dirty="0"/>
              <a:t>Einsatz</a:t>
            </a:r>
          </a:p>
          <a:p>
            <a:r>
              <a:rPr lang="de-CH" dirty="0"/>
              <a:t>Fazit</a:t>
            </a:r>
          </a:p>
          <a:p>
            <a:pPr lvl="1"/>
            <a:r>
              <a:rPr lang="de-CH" dirty="0"/>
              <a:t>Fragen</a:t>
            </a:r>
          </a:p>
        </p:txBody>
      </p:sp>
      <p:pic>
        <p:nvPicPr>
          <p:cNvPr id="4100" name="Picture 4" descr="http://maryland-home-mortgage.net/wp-content/uploads/2012/01/ask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132838"/>
            <a:ext cx="5238750" cy="3181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79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mens 2013.wb1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Bildschirmpräsentation (4:3)</PresentationFormat>
  <Paragraphs>140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siemens 2013.wb1 – 4:3</vt:lpstr>
      <vt:lpstr>Matlab/Simulink: Importfunktion für  Simulationspaket IMSES in der Gebäudeautomation</vt:lpstr>
      <vt:lpstr>Agenda</vt:lpstr>
      <vt:lpstr>IPA – Auftrag</vt:lpstr>
      <vt:lpstr>  Bestehende Umgebung  </vt:lpstr>
      <vt:lpstr>Ausgangslage</vt:lpstr>
      <vt:lpstr>Aufbau BA File</vt:lpstr>
      <vt:lpstr>Projektauftrag</vt:lpstr>
      <vt:lpstr>Fazit</vt:lpstr>
      <vt:lpstr>Fragen</vt:lpstr>
      <vt:lpstr>Vielen Dank für Ihre Aufmerksamkeit!</vt:lpstr>
    </vt:vector>
  </TitlesOfParts>
  <Company>Siemens Schweiz AG, Building Technologies Division</Company>
  <LinksUpToDate>false</LinksUpToDate>
  <SharedDoc>false</SharedDoc>
  <HyperlinkBase>www.siemens.com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Matlab/Simulink: Importfunktion für Simulationspaket IMSES in der Gebäudeautomation</dc:title>
  <dc:creator>Simon Marty</dc:creator>
  <cp:lastModifiedBy>Simon Marty</cp:lastModifiedBy>
  <cp:revision>253</cp:revision>
  <cp:lastPrinted>2012-10-29T09:59:01Z</cp:lastPrinted>
  <dcterms:created xsi:type="dcterms:W3CDTF">2006-04-07T10:01:45Z</dcterms:created>
  <dcterms:modified xsi:type="dcterms:W3CDTF">2014-05-09T15:37:43Z</dcterms:modified>
  <cp:category>ProjectRecord</cp:category>
  <dc:language>Deutsch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>IPA</vt:lpwstr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DE</vt:lpwstr>
  </property>
  <property fmtid="{D5CDD505-2E9C-101B-9397-08002B2CF9AE}" pid="14" name="wbProofing">
    <vt:lpwstr>0</vt:lpwstr>
  </property>
  <property fmtid="{D5CDD505-2E9C-101B-9397-08002B2CF9AE}" pid="15" name="wbRevision">
    <vt:lpwstr>6</vt:lpwstr>
  </property>
  <property fmtid="{D5CDD505-2E9C-101B-9397-08002B2CF9AE}" pid="16" name="wbRevisionDate">
    <vt:lpwstr>12-Apr-2013</vt:lpwstr>
  </property>
  <property fmtid="{D5CDD505-2E9C-101B-9397-08002B2CF9AE}" pid="17" name="wbEffectiveDate">
    <vt:lpwstr>12-Apr-2013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Freigegeben - ohne Unterschrift gültig</vt:lpwstr>
  </property>
  <property fmtid="{D5CDD505-2E9C-101B-9397-08002B2CF9AE}" pid="21" name="wbAuthor">
    <vt:lpwstr>Simon Marty</vt:lpwstr>
  </property>
  <property fmtid="{D5CDD505-2E9C-101B-9397-08002B2CF9AE}" pid="22" name="wbCoAuthor">
    <vt:lpwstr/>
  </property>
  <property fmtid="{D5CDD505-2E9C-101B-9397-08002B2CF9AE}" pid="23" name="wbResponsible">
    <vt:lpwstr>philipp.drebes@siemens.com</vt:lpwstr>
  </property>
  <property fmtid="{D5CDD505-2E9C-101B-9397-08002B2CF9AE}" pid="24" name="wbCompany">
    <vt:lpwstr>Siemens Schweiz AG, Building Technologies Division</vt:lpwstr>
  </property>
  <property fmtid="{D5CDD505-2E9C-101B-9397-08002B2CF9AE}" pid="25" name="wbOrgUnit">
    <vt:lpwstr>Control Products &amp;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Intern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Simon Marty</vt:lpwstr>
  </property>
  <property fmtid="{D5CDD505-2E9C-101B-9397-08002B2CF9AE}" pid="59" name="Owner">
    <vt:lpwstr>philipp.drebes@siemens.com</vt:lpwstr>
  </property>
  <property fmtid="{D5CDD505-2E9C-101B-9397-08002B2CF9AE}" pid="60" name="Status">
    <vt:lpwstr>Valid</vt:lpwstr>
  </property>
  <property fmtid="{D5CDD505-2E9C-101B-9397-08002B2CF9AE}" pid="61" name="wbDotRevision">
    <vt:lpwstr>15020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</Properties>
</file>