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customXml/itemProps13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Override PartName="/ppt/tags/tag9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customXml/itemProps6.xml" ContentType="application/vnd.openxmlformats-officedocument.customXmlPropertie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customXml/itemProps14.xml" ContentType="application/vnd.openxmlformats-officedocument.customXmlProperties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tags/tag71.xml" ContentType="application/vnd.openxmlformats-officedocument.presentationml.tags+xml"/>
  <Default Extension="gif" ContentType="image/gif"/>
  <Override PartName="/customXml/itemProps7.xml" ContentType="application/vnd.openxmlformats-officedocument.customXmlPropertie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15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ags/tag98.xml" ContentType="application/vnd.openxmlformats-officedocument.presentationml.tags+xml"/>
  <Override PartName="/customXml/itemProps11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customXml/itemProps8.xml" ContentType="application/vnd.openxmlformats-officedocument.customXml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customXml/itemProps16.xml" ContentType="application/vnd.openxmlformats-officedocument.customXmlProperties+xml"/>
  <Override PartName="/ppt/slides/slide28.xml" ContentType="application/vnd.openxmlformats-officedocument.presentationml.slid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99.xml" ContentType="application/vnd.openxmlformats-officedocument.presentationml.tags+xml"/>
  <Override PartName="/customXml/itemProps12.xml" ContentType="application/vnd.openxmlformats-officedocument.customXmlProperties+xml"/>
  <Override PartName="/ppt/slides/slide24.xml" ContentType="application/vnd.openxmlformats-officedocument.presentationml.slide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customXml/itemProps9.xml" ContentType="application/vnd.openxmlformats-officedocument.customXmlPropertie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customXml/itemProps5.xml" ContentType="application/vnd.openxmlformats-officedocument.customXmlPropertie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7"/>
  </p:sldMasterIdLst>
  <p:notesMasterIdLst>
    <p:notesMasterId r:id="rId48"/>
  </p:notesMasterIdLst>
  <p:handoutMasterIdLst>
    <p:handoutMasterId r:id="rId49"/>
  </p:handoutMasterIdLst>
  <p:sldIdLst>
    <p:sldId id="902" r:id="rId18"/>
    <p:sldId id="937" r:id="rId19"/>
    <p:sldId id="971" r:id="rId20"/>
    <p:sldId id="977" r:id="rId21"/>
    <p:sldId id="972" r:id="rId22"/>
    <p:sldId id="947" r:id="rId23"/>
    <p:sldId id="969" r:id="rId24"/>
    <p:sldId id="963" r:id="rId25"/>
    <p:sldId id="975" r:id="rId26"/>
    <p:sldId id="976" r:id="rId27"/>
    <p:sldId id="962" r:id="rId28"/>
    <p:sldId id="973" r:id="rId29"/>
    <p:sldId id="965" r:id="rId30"/>
    <p:sldId id="949" r:id="rId31"/>
    <p:sldId id="958" r:id="rId32"/>
    <p:sldId id="961" r:id="rId33"/>
    <p:sldId id="950" r:id="rId34"/>
    <p:sldId id="966" r:id="rId35"/>
    <p:sldId id="954" r:id="rId36"/>
    <p:sldId id="956" r:id="rId37"/>
    <p:sldId id="970" r:id="rId38"/>
    <p:sldId id="955" r:id="rId39"/>
    <p:sldId id="959" r:id="rId40"/>
    <p:sldId id="967" r:id="rId41"/>
    <p:sldId id="957" r:id="rId42"/>
    <p:sldId id="951" r:id="rId43"/>
    <p:sldId id="964" r:id="rId44"/>
    <p:sldId id="952" r:id="rId45"/>
    <p:sldId id="953" r:id="rId46"/>
    <p:sldId id="974" r:id="rId47"/>
  </p:sldIdLst>
  <p:sldSz cx="12198350" cy="6858000"/>
  <p:notesSz cx="7099300" cy="10234613"/>
  <p:custDataLst>
    <p:custData r:id="rId6"/>
    <p:tags r:id="rId50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0000"/>
    <a:srgbClr val="FDFDFC"/>
    <a:srgbClr val="FDFDFD"/>
    <a:srgbClr val="FDFEFD"/>
    <a:srgbClr val="FEFDFD"/>
    <a:srgbClr val="FEFEFD"/>
    <a:srgbClr val="FEFEFE"/>
    <a:srgbClr val="FEFFFE"/>
    <a:srgbClr val="FFFEFE"/>
    <a:srgbClr val="FFFFF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7" autoAdjust="0"/>
    <p:restoredTop sz="94660" autoAdjust="0"/>
  </p:normalViewPr>
  <p:slideViewPr>
    <p:cSldViewPr snapToObjects="1" showGuides="1">
      <p:cViewPr varScale="1">
        <p:scale>
          <a:sx n="69" d="100"/>
          <a:sy n="69" d="100"/>
        </p:scale>
        <p:origin x="-696" y="-108"/>
      </p:cViewPr>
      <p:guideLst>
        <p:guide orient="horz" pos="3902"/>
        <p:guide orient="horz" pos="654"/>
        <p:guide orient="horz" pos="2453"/>
        <p:guide orient="horz" pos="2360"/>
        <p:guide orient="horz" pos="908"/>
        <p:guide orient="horz" pos="210"/>
        <p:guide orient="horz"/>
        <p:guide pos="395"/>
        <p:guide pos="3842"/>
        <p:guide pos="3933"/>
        <p:guide pos="7380"/>
        <p:guide pos="5566"/>
      </p:guideLst>
    </p:cSldViewPr>
  </p:slideViewPr>
  <p:outlineViewPr>
    <p:cViewPr>
      <p:scale>
        <a:sx n="33" d="100"/>
        <a:sy n="33" d="100"/>
      </p:scale>
      <p:origin x="0" y="51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2982" y="120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slide" Target="slides/slide25.xml"/><Relationship Id="rId47" Type="http://schemas.openxmlformats.org/officeDocument/2006/relationships/slide" Target="slides/slide30.xml"/><Relationship Id="rId50" Type="http://schemas.openxmlformats.org/officeDocument/2006/relationships/tags" Target="tags/tag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slide" Target="slides/slide21.xml"/><Relationship Id="rId46" Type="http://schemas.openxmlformats.org/officeDocument/2006/relationships/slide" Target="slides/slide29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41" Type="http://schemas.openxmlformats.org/officeDocument/2006/relationships/slide" Target="slides/slide24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slide" Target="slides/slide23.xml"/><Relationship Id="rId45" Type="http://schemas.openxmlformats.org/officeDocument/2006/relationships/slide" Target="slides/slide28.xml"/><Relationship Id="rId53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49" Type="http://schemas.openxmlformats.org/officeDocument/2006/relationships/handoutMaster" Target="handoutMasters/handoutMaster1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4" Type="http://schemas.openxmlformats.org/officeDocument/2006/relationships/slide" Target="slides/slide27.xml"/><Relationship Id="rId52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openxmlformats.org/officeDocument/2006/relationships/slide" Target="slides/slide26.xml"/><Relationship Id="rId48" Type="http://schemas.openxmlformats.org/officeDocument/2006/relationships/notesMaster" Target="notesMasters/notesMaster1.xml"/><Relationship Id="rId8" Type="http://schemas.openxmlformats.org/officeDocument/2006/relationships/customXml" Target="../customXml/item8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682163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 smtClean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‹Nr.›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46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‹Nr.›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866002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73378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customXml" Target="../../customXml/item4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customXml" Target="../../customXml/item9.xml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customXml" Target="../../customXml/item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customXml" Target="../../customXml/item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customXml" Target="../../customXml/item1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4.xml"/><Relationship Id="rId1" Type="http://schemas.openxmlformats.org/officeDocument/2006/relationships/customXml" Target="../../customXml/item10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customXml" Target="../../customXml/item12.xml"/><Relationship Id="rId4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customXml" Target="../../customXml/item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customXml" Target="../../customXml/item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customXml" Target="../../customXml/item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1.xml"/><Relationship Id="rId1" Type="http://schemas.openxmlformats.org/officeDocument/2006/relationships/customXml" Target="../../customXml/item3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customXml" Target="../../customXml/item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9.xml"/><Relationship Id="rId4" Type="http://schemas.openxmlformats.org/officeDocument/2006/relationships/tags" Target="../tags/tag88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2" Type="http://schemas.openxmlformats.org/officeDocument/2006/relationships/tags" Target="../tags/tag90.xml"/><Relationship Id="rId1" Type="http://schemas.openxmlformats.org/officeDocument/2006/relationships/customXml" Target="../../customXml/item13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customXml" Target="../../customXml/item1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customXml" Target="../../customXml/item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35" b="535"/>
          <a:stretch/>
        </p:blipFill>
        <p:spPr>
          <a:xfrm>
            <a:off x="0" y="0"/>
            <a:ext cx="12196800" cy="6857128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de-DE" sz="1100" b="1" noProof="0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noProof="0" dirty="0" smtClean="0"/>
              <a:t>siemens.com/</a:t>
            </a:r>
            <a:r>
              <a:rPr lang="de-DE" noProof="0" dirty="0" err="1" smtClean="0"/>
              <a:t>buildingtechnologies</a:t>
            </a:r>
            <a:endParaRPr lang="de-DE" noProof="0" dirty="0" smtClean="0"/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3" y="5907600"/>
            <a:ext cx="3023840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 baseline="0"/>
            </a:lvl1pPr>
            <a:lvl2pPr marL="1588" indent="0">
              <a:buNone/>
              <a:defRPr/>
            </a:lvl2pPr>
          </a:lstStyle>
          <a:p>
            <a:pPr lvl="0"/>
            <a:r>
              <a:rPr lang="de-DE" noProof="0" dirty="0" err="1" smtClean="0"/>
              <a:t>Restricted</a:t>
            </a:r>
            <a:r>
              <a:rPr lang="de-DE" noProof="0" dirty="0" smtClean="0"/>
              <a:t> © Siemens Schweiz AG 20XX</a:t>
            </a:r>
          </a:p>
        </p:txBody>
      </p:sp>
      <p:grpSp>
        <p:nvGrpSpPr>
          <p:cNvPr id="38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3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4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" name="Gruppieren 86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8" name="Gerade Verbindung 8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10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Gerade Verbindung 10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Gerade Verbindung 10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Gerade Verbindung 10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Gerade Verbindung 10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Gerade Verbindung 10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="" xmlns:p14="http://schemas.microsoft.com/office/powerpoint/2010/main" val="2668618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39999"/>
            <a:ext cx="122040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grpSp>
        <p:nvGrpSpPr>
          <p:cNvPr id="5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="" xmlns:p14="http://schemas.microsoft.com/office/powerpoint/2010/main" val="33144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800" cy="6858000"/>
          </a:xfrm>
          <a:noFill/>
        </p:spPr>
        <p:txBody>
          <a:bodyPr tIns="1800000"/>
          <a:lstStyle>
            <a:lvl1pPr algn="ctr">
              <a:defRPr/>
            </a:lvl1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="" xmlns:p14="http://schemas.microsoft.com/office/powerpoint/2010/main" val="293159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Dynamic Pe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>
          <a:xfrm>
            <a:off x="0" y="0"/>
            <a:ext cx="12198350" cy="6861907"/>
            <a:chOff x="0" y="0"/>
            <a:chExt cx="12198350" cy="6861907"/>
          </a:xfrm>
        </p:grpSpPr>
        <p:sp>
          <p:nvSpPr>
            <p:cNvPr id="4" name="Rechteck 3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noProof="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" name="Rechteck 5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gradFill>
              <a:gsLst>
                <a:gs pos="83000">
                  <a:srgbClr val="0099B0">
                    <a:alpha val="85000"/>
                  </a:srgbClr>
                </a:gs>
                <a:gs pos="50000">
                  <a:srgbClr val="009999">
                    <a:alpha val="85000"/>
                  </a:srgbClr>
                </a:gs>
                <a:gs pos="0">
                  <a:srgbClr val="50BEBE">
                    <a:alpha val="85000"/>
                  </a:srgbClr>
                </a:gs>
                <a:gs pos="100000">
                  <a:srgbClr val="0099CB">
                    <a:alpha val="85000"/>
                  </a:srgbClr>
                </a:gs>
              </a:gsLst>
              <a:lin ang="0" scaled="0"/>
            </a:gra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noProof="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="" xmlns:p14="http://schemas.microsoft.com/office/powerpoint/2010/main" val="753766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Blu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0" y="0"/>
            <a:ext cx="12198350" cy="6861907"/>
          </a:xfrm>
          <a:prstGeom prst="rect">
            <a:avLst/>
          </a:prstGeom>
          <a:solidFill>
            <a:srgbClr val="50BED7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noProof="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="" xmlns:p14="http://schemas.microsoft.com/office/powerpoint/2010/main" val="197993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39999"/>
            <a:ext cx="8208962" cy="4752000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39999"/>
            <a:ext cx="6768000" cy="4752000"/>
          </a:xfrm>
        </p:spPr>
        <p:txBody>
          <a:bodyPr/>
          <a:lstStyle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Titelmasterformat durch Klicken bearbeiten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27063" y="1439999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baseline="0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baseline="0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baseline="0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Textmasterformate durch Klicken bearbeiten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Zweite Ebene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Dritte Ebene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Vierte Ebene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Fünfte Ebene</a:t>
            </a:r>
            <a:endParaRPr lang="de-DE" dirty="0" smtClean="0"/>
          </a:p>
        </p:txBody>
      </p:sp>
      <p:sp>
        <p:nvSpPr>
          <p:cNvPr id="4" name="cdtContent Placeholder 3 Id4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3638" y="1439999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Textmasterformate durch Klicken bearbeiten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Zweite Ebene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Dritte Ebene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Vierte Ebene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Fünfte Ebene</a:t>
            </a:r>
            <a:endParaRPr lang="de-DE" dirty="0" smtClean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8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  <p:extLst>
      <p:ext uri="{BB962C8B-B14F-4D97-AF65-F5344CB8AC3E}">
        <p14:creationId xmlns="" xmlns:p14="http://schemas.microsoft.com/office/powerpoint/2010/main" val="1607085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27063" y="1439999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Textmasterformate durch Klicken bearbeiten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Zweite Ebene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Dritte Ebene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Vierte Ebene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Fünfte Ebene</a:t>
            </a:r>
            <a:endParaRPr lang="de-DE" dirty="0" smtClean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439999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="" xmlns:p14="http://schemas.microsoft.com/office/powerpoint/2010/main" val="1734765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27063" y="1439999"/>
            <a:ext cx="5904000" cy="4752000"/>
          </a:xfr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288000" tIns="252000" rIns="576000" bIns="252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Textmasterformate durch Klicken bearbeiten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Zweite Ebene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Dritte Ebene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Vierte Ebene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Fünfte Ebene</a:t>
            </a:r>
            <a:endParaRPr lang="de-DE" dirty="0" smtClean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7485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7267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="" xmlns:p14="http://schemas.microsoft.com/office/powerpoint/2010/main" val="1883715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145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1451"/>
            <a:ext cx="8208962" cy="2305049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7063" y="3888000"/>
            <a:ext cx="8208962" cy="2304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8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lo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de-DE" sz="1100" b="1" noProof="0" dirty="0">
              <a:solidFill>
                <a:srgbClr val="990000"/>
              </a:solidFill>
            </a:endParaRPr>
          </a:p>
        </p:txBody>
      </p:sp>
      <p:sp>
        <p:nvSpPr>
          <p:cNvPr id="8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noProof="0" dirty="0" smtClean="0"/>
              <a:t>siemens.com/</a:t>
            </a:r>
            <a:r>
              <a:rPr lang="de-DE" noProof="0" dirty="0" err="1" smtClean="0"/>
              <a:t>buildingtechnologies</a:t>
            </a:r>
            <a:endParaRPr lang="de-DE" noProof="0" dirty="0" smtClean="0"/>
          </a:p>
        </p:txBody>
      </p:sp>
      <p:sp>
        <p:nvSpPr>
          <p:cNvPr id="11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3" y="5907600"/>
            <a:ext cx="3023840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 baseline="0"/>
            </a:lvl1pPr>
            <a:lvl2pPr marL="1588" indent="0">
              <a:buNone/>
              <a:defRPr/>
            </a:lvl2pPr>
          </a:lstStyle>
          <a:p>
            <a:pPr lvl="0"/>
            <a:r>
              <a:rPr lang="de-DE" noProof="0" dirty="0" smtClean="0"/>
              <a:t>Intern © Siemens Schweiz AG 2017</a:t>
            </a:r>
          </a:p>
        </p:txBody>
      </p:sp>
      <p:grpSp>
        <p:nvGrpSpPr>
          <p:cNvPr id="33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4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" name="Gruppieren 8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3" name="Gerade Verbindung 8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103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="" xmlns:p14="http://schemas.microsoft.com/office/powerpoint/2010/main" val="1064173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145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1451"/>
            <a:ext cx="3600450" cy="4752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370388" y="1441451"/>
            <a:ext cx="3600000" cy="4752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8115750" y="1441451"/>
            <a:ext cx="3600000" cy="4752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grpSp>
        <p:nvGrpSpPr>
          <p:cNvPr id="8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type="fourObj" preserve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sz="quarter"/>
            <p:custDataLst>
              <p:tags r:id="rId2"/>
            </p:custDataLst>
          </p:nvPr>
        </p:nvSpPr>
        <p:spPr>
          <a:xfrm>
            <a:off x="0" y="0"/>
            <a:ext cx="12198350" cy="14414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Titelmasterformat durch Klicken bearbeiten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627063" y="144145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Textmasterformate durch Klicken bearbeiten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Zweite Ebene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Dritte Ebene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Vierte Ebene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Fünfte Ebene</a:t>
            </a:r>
            <a:endParaRPr lang="de-DE" dirty="0" smtClean="0"/>
          </a:p>
        </p:txBody>
      </p:sp>
      <p:sp>
        <p:nvSpPr>
          <p:cNvPr id="4" name="cdtContent Placeholder 3 Id4"/>
          <p:cNvSpPr>
            <a:spLocks noGrp="1"/>
          </p:cNvSpPr>
          <p:nvPr>
            <p:ph sz="quarter" idx="2"/>
            <p:custDataLst>
              <p:tags r:id="rId4"/>
            </p:custDataLst>
          </p:nvPr>
        </p:nvSpPr>
        <p:spPr>
          <a:xfrm>
            <a:off x="6243638" y="144145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Textmasterformate durch Klicken bearbeiten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Zweite Ebene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Dritte Ebene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Vierte Ebene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Fünfte Ebene</a:t>
            </a:r>
            <a:endParaRPr lang="de-DE" dirty="0" smtClean="0"/>
          </a:p>
        </p:txBody>
      </p:sp>
      <p:sp>
        <p:nvSpPr>
          <p:cNvPr id="5" name="cdtContent Placeholder 4 Id5"/>
          <p:cNvSpPr>
            <a:spLocks noGrp="1"/>
          </p:cNvSpPr>
          <p:nvPr>
            <p:ph sz="quarter" idx="3"/>
            <p:custDataLst>
              <p:tags r:id="rId5"/>
            </p:custDataLst>
          </p:nvPr>
        </p:nvSpPr>
        <p:spPr>
          <a:xfrm>
            <a:off x="627063" y="3888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Textmasterformate durch Klicken bearbeiten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Zweite Ebene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Dritte Ebene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Vierte Ebene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Fünfte Ebene</a:t>
            </a:r>
            <a:endParaRPr lang="de-DE" dirty="0" smtClean="0"/>
          </a:p>
        </p:txBody>
      </p:sp>
      <p:sp>
        <p:nvSpPr>
          <p:cNvPr id="6" name="cdtContent Placeholder 5 Id6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43638" y="3888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Textmasterformate durch Klicken bearbeiten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Zweite Ebene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Dritte Ebene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Vierte Ebene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Fünfte Ebene</a:t>
            </a:r>
            <a:endParaRPr lang="de-DE" dirty="0" smtClean="0"/>
          </a:p>
        </p:txBody>
      </p:sp>
      <p:grpSp>
        <p:nvGrpSpPr>
          <p:cNvPr id="9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10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  <p:extLst>
      <p:ext uri="{BB962C8B-B14F-4D97-AF65-F5344CB8AC3E}">
        <p14:creationId xmlns="" xmlns:p14="http://schemas.microsoft.com/office/powerpoint/2010/main" val="2557672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145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10419751" y="1441451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dirty="0" smtClean="0"/>
              <a:t>Navigationstext durch Klicken bearbeiten</a:t>
            </a:r>
          </a:p>
          <a:p>
            <a:pPr lvl="1"/>
            <a:r>
              <a:rPr lang="de-DE" noProof="0" dirty="0" smtClean="0"/>
              <a:t>Aktives Kapitel</a:t>
            </a:r>
          </a:p>
          <a:p>
            <a:pPr lvl="2"/>
            <a:r>
              <a:rPr lang="de-DE" noProof="0" dirty="0" smtClean="0"/>
              <a:t>Unterkapitel</a:t>
            </a:r>
          </a:p>
          <a:p>
            <a:pPr lvl="3"/>
            <a:r>
              <a:rPr lang="de-DE" noProof="0" dirty="0" smtClean="0"/>
              <a:t>Aktives Unterkapitel</a:t>
            </a:r>
          </a:p>
          <a:p>
            <a:pPr lvl="4"/>
            <a:r>
              <a:rPr lang="de-DE" noProof="0" dirty="0" smtClean="0"/>
              <a:t>Unterkapitel</a:t>
            </a:r>
          </a:p>
          <a:p>
            <a:pPr lvl="5"/>
            <a:r>
              <a:rPr lang="de-DE" noProof="0" dirty="0" smtClean="0"/>
              <a:t>Aktives Unterkapitel</a:t>
            </a:r>
            <a:endParaRPr lang="de-DE" noProof="0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8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 + Navigation" preserve="1" userDrawn="1">
  <p:cSld name="One object (large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145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1451"/>
            <a:ext cx="8208962" cy="4752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41451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dirty="0" smtClean="0"/>
              <a:t>Navigationstext durch Klicken bearbeiten</a:t>
            </a:r>
          </a:p>
          <a:p>
            <a:pPr lvl="1"/>
            <a:r>
              <a:rPr lang="de-DE" noProof="0" dirty="0" smtClean="0"/>
              <a:t>Aktives Kapitel</a:t>
            </a:r>
          </a:p>
          <a:p>
            <a:pPr lvl="2"/>
            <a:r>
              <a:rPr lang="de-DE" noProof="0" dirty="0" smtClean="0"/>
              <a:t>Unterkapitel</a:t>
            </a:r>
          </a:p>
          <a:p>
            <a:pPr lvl="3"/>
            <a:r>
              <a:rPr lang="de-DE" noProof="0" dirty="0" smtClean="0"/>
              <a:t>Aktives Unterkapitel</a:t>
            </a:r>
          </a:p>
          <a:p>
            <a:pPr lvl="4"/>
            <a:r>
              <a:rPr lang="de-DE" noProof="0" dirty="0" smtClean="0"/>
              <a:t>Unterkapitel</a:t>
            </a:r>
          </a:p>
          <a:p>
            <a:pPr lvl="5"/>
            <a:r>
              <a:rPr lang="de-DE" noProof="0" dirty="0" smtClean="0"/>
              <a:t>Aktives Unterkapitel</a:t>
            </a:r>
            <a:endParaRPr lang="de-DE" noProof="0" dirty="0"/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8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145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1451"/>
            <a:ext cx="6768000" cy="4752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41451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dirty="0" smtClean="0"/>
              <a:t>Navigationstext durch Klicken bearbeiten</a:t>
            </a:r>
          </a:p>
          <a:p>
            <a:pPr lvl="1"/>
            <a:r>
              <a:rPr lang="de-DE" noProof="0" dirty="0" smtClean="0"/>
              <a:t>Aktives Kapitel</a:t>
            </a:r>
          </a:p>
          <a:p>
            <a:pPr lvl="2"/>
            <a:r>
              <a:rPr lang="de-DE" noProof="0" dirty="0" smtClean="0"/>
              <a:t>Unterkapitel</a:t>
            </a:r>
          </a:p>
          <a:p>
            <a:pPr lvl="3"/>
            <a:r>
              <a:rPr lang="de-DE" noProof="0" dirty="0" smtClean="0"/>
              <a:t>Aktives Unterkapitel</a:t>
            </a:r>
          </a:p>
          <a:p>
            <a:pPr lvl="4"/>
            <a:r>
              <a:rPr lang="de-DE" noProof="0" dirty="0" smtClean="0"/>
              <a:t>Unterkapitel</a:t>
            </a:r>
          </a:p>
          <a:p>
            <a:pPr lvl="5"/>
            <a:r>
              <a:rPr lang="de-DE" noProof="0" dirty="0" smtClean="0"/>
              <a:t>Aktives Unterkapitel</a:t>
            </a:r>
            <a:endParaRPr lang="de-DE" noProof="0" dirty="0"/>
          </a:p>
        </p:txBody>
      </p:sp>
      <p:grpSp>
        <p:nvGrpSpPr>
          <p:cNvPr id="8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145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39999"/>
            <a:ext cx="4032000" cy="4752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804025" y="1439999"/>
            <a:ext cx="4032000" cy="4752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39999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dirty="0" smtClean="0"/>
              <a:t>Navigationstext durch Klicken bearbeiten</a:t>
            </a:r>
          </a:p>
          <a:p>
            <a:pPr lvl="1"/>
            <a:r>
              <a:rPr lang="de-DE" noProof="0" dirty="0" smtClean="0"/>
              <a:t>Aktives Kapitel</a:t>
            </a:r>
          </a:p>
          <a:p>
            <a:pPr lvl="2"/>
            <a:r>
              <a:rPr lang="de-DE" noProof="0" dirty="0" smtClean="0"/>
              <a:t>Unterkapitel</a:t>
            </a:r>
          </a:p>
          <a:p>
            <a:pPr lvl="3"/>
            <a:r>
              <a:rPr lang="de-DE" noProof="0" dirty="0" smtClean="0"/>
              <a:t>Aktives Unterkapitel</a:t>
            </a:r>
          </a:p>
          <a:p>
            <a:pPr lvl="4"/>
            <a:r>
              <a:rPr lang="de-DE" noProof="0" dirty="0" smtClean="0"/>
              <a:t>Unterkapitel</a:t>
            </a:r>
          </a:p>
          <a:p>
            <a:pPr lvl="5"/>
            <a:r>
              <a:rPr lang="de-DE" noProof="0" dirty="0" smtClean="0"/>
              <a:t>Aktives Unterkapitel</a:t>
            </a:r>
            <a:endParaRPr lang="de-DE" noProof="0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Navigation" preserve="1" userDrawn="1">
  <p:cSld name="Three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39999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39999"/>
            <a:ext cx="2592000" cy="4752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3362400" y="1439999"/>
            <a:ext cx="2736775" cy="4752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43638" y="1439999"/>
            <a:ext cx="2592387" cy="4752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7" name="cdtTextplatzhalter 13 Id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10419751" y="1439999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dirty="0" smtClean="0"/>
              <a:t>Navigationstext durch Klicken bearbeiten</a:t>
            </a:r>
          </a:p>
          <a:p>
            <a:pPr lvl="1"/>
            <a:r>
              <a:rPr lang="de-DE" noProof="0" dirty="0" smtClean="0"/>
              <a:t>Aktives Kapitel</a:t>
            </a:r>
          </a:p>
          <a:p>
            <a:pPr lvl="2"/>
            <a:r>
              <a:rPr lang="de-DE" noProof="0" dirty="0" smtClean="0"/>
              <a:t>Unterkapitel</a:t>
            </a:r>
          </a:p>
          <a:p>
            <a:pPr lvl="3"/>
            <a:r>
              <a:rPr lang="de-DE" noProof="0" dirty="0" smtClean="0"/>
              <a:t>Aktives Unterkapitel</a:t>
            </a:r>
          </a:p>
          <a:p>
            <a:pPr lvl="4"/>
            <a:r>
              <a:rPr lang="de-DE" noProof="0" dirty="0" smtClean="0"/>
              <a:t>Unterkapitel</a:t>
            </a:r>
          </a:p>
          <a:p>
            <a:pPr lvl="5"/>
            <a:r>
              <a:rPr lang="de-DE" noProof="0" dirty="0" smtClean="0"/>
              <a:t>Aktives Unterkapitel</a:t>
            </a:r>
            <a:endParaRPr lang="de-DE" noProof="0" dirty="0"/>
          </a:p>
        </p:txBody>
      </p:sp>
      <p:grpSp>
        <p:nvGrpSpPr>
          <p:cNvPr id="8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10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145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39999"/>
            <a:ext cx="8208962" cy="2304000"/>
          </a:xfrm>
        </p:spPr>
        <p:txBody>
          <a:bodyPr/>
          <a:lstStyle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7063" y="3888000"/>
            <a:ext cx="8208962" cy="2304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39999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dirty="0" smtClean="0"/>
              <a:t>Navigationstext durch Klicken bearbeiten</a:t>
            </a:r>
          </a:p>
          <a:p>
            <a:pPr lvl="1"/>
            <a:r>
              <a:rPr lang="de-DE" noProof="0" dirty="0" smtClean="0"/>
              <a:t>Aktives Kapitel</a:t>
            </a:r>
          </a:p>
          <a:p>
            <a:pPr lvl="2"/>
            <a:r>
              <a:rPr lang="de-DE" noProof="0" dirty="0" smtClean="0"/>
              <a:t>Unterkapitel</a:t>
            </a:r>
          </a:p>
          <a:p>
            <a:pPr lvl="3"/>
            <a:r>
              <a:rPr lang="de-DE" noProof="0" dirty="0" smtClean="0"/>
              <a:t>Aktives Unterkapitel</a:t>
            </a:r>
          </a:p>
          <a:p>
            <a:pPr lvl="4"/>
            <a:r>
              <a:rPr lang="de-DE" noProof="0" dirty="0" smtClean="0"/>
              <a:t>Unterkapitel</a:t>
            </a:r>
          </a:p>
          <a:p>
            <a:pPr lvl="5"/>
            <a:r>
              <a:rPr lang="de-DE" noProof="0" dirty="0" smtClean="0"/>
              <a:t>Aktives Unterkapitel</a:t>
            </a:r>
            <a:endParaRPr lang="de-DE" noProof="0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44145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4032000" cy="2304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804024" y="1440000"/>
            <a:ext cx="4032000" cy="2304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7063" y="3888000"/>
            <a:ext cx="4032000" cy="2304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15" name="cdtContent Placeholder 14 Id15"/>
          <p:cNvSpPr>
            <a:spLocks noGrp="1"/>
          </p:cNvSpPr>
          <p:nvPr>
            <p:ph sz="quarter" idx="15"/>
            <p:custDataLst>
              <p:tags r:id="rId6"/>
            </p:custDataLst>
          </p:nvPr>
        </p:nvSpPr>
        <p:spPr>
          <a:xfrm>
            <a:off x="4804025" y="3888000"/>
            <a:ext cx="4032000" cy="2304000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10" name="cdtTextplatzhalter 13 Id10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10419751" y="1439999"/>
            <a:ext cx="1295999" cy="4752000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de-DE" noProof="0" dirty="0" smtClean="0"/>
              <a:t>Navigationstext durch Klicken bearbeiten</a:t>
            </a:r>
          </a:p>
          <a:p>
            <a:pPr lvl="1"/>
            <a:r>
              <a:rPr lang="de-DE" noProof="0" dirty="0" smtClean="0"/>
              <a:t>Aktives Kapitel</a:t>
            </a:r>
          </a:p>
          <a:p>
            <a:pPr lvl="2"/>
            <a:r>
              <a:rPr lang="de-DE" noProof="0" dirty="0" smtClean="0"/>
              <a:t>Unterkapitel</a:t>
            </a:r>
          </a:p>
          <a:p>
            <a:pPr lvl="3"/>
            <a:r>
              <a:rPr lang="de-DE" noProof="0" dirty="0" smtClean="0"/>
              <a:t>Aktives Unterkapitel</a:t>
            </a:r>
          </a:p>
          <a:p>
            <a:pPr lvl="4"/>
            <a:r>
              <a:rPr lang="de-DE" noProof="0" dirty="0" smtClean="0"/>
              <a:t>Unterkapitel</a:t>
            </a:r>
          </a:p>
          <a:p>
            <a:pPr lvl="5"/>
            <a:r>
              <a:rPr lang="de-DE" noProof="0" dirty="0" smtClean="0"/>
              <a:t>Aktives Unterkapitel</a:t>
            </a:r>
            <a:endParaRPr lang="de-DE" noProof="0" dirty="0"/>
          </a:p>
        </p:txBody>
      </p:sp>
      <p:grpSp>
        <p:nvGrpSpPr>
          <p:cNvPr id="11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14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de-DE" noProof="0" dirty="0" smtClean="0"/>
              <a:t>Inhaltsverzeichnis / Kontakt durch Klicken bearbeiten</a:t>
            </a:r>
          </a:p>
          <a:p>
            <a:pPr lvl="1"/>
            <a:r>
              <a:rPr lang="de-DE" noProof="0" dirty="0" smtClean="0"/>
              <a:t>Kapitel</a:t>
            </a:r>
          </a:p>
          <a:p>
            <a:pPr lvl="2"/>
            <a:r>
              <a:rPr lang="de-DE" noProof="0" dirty="0" smtClean="0"/>
              <a:t>Aktives Kapitel</a:t>
            </a:r>
          </a:p>
          <a:p>
            <a:pPr lvl="3"/>
            <a:r>
              <a:rPr lang="de-DE" noProof="0" dirty="0" smtClean="0"/>
              <a:t>Unterkapitel</a:t>
            </a:r>
          </a:p>
          <a:p>
            <a:pPr lvl="4"/>
            <a:r>
              <a:rPr lang="de-DE" noProof="0" dirty="0" smtClean="0"/>
              <a:t>Aktives Unterkapitel</a:t>
            </a:r>
            <a:endParaRPr lang="de-DE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39999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="" xmlns:p14="http://schemas.microsoft.com/office/powerpoint/2010/main" val="79033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35" b="535"/>
          <a:stretch/>
        </p:blipFill>
        <p:spPr>
          <a:xfrm>
            <a:off x="0" y="0"/>
            <a:ext cx="12196800" cy="6857128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891286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de-DE" sz="1100" b="1" noProof="0" dirty="0">
              <a:solidFill>
                <a:srgbClr val="990000"/>
              </a:solidFill>
            </a:endParaRPr>
          </a:p>
        </p:txBody>
      </p:sp>
      <p:grpSp>
        <p:nvGrpSpPr>
          <p:cNvPr id="30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4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" name="Gruppieren 8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3" name="Gerade Verbindung 8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103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="" xmlns:p14="http://schemas.microsoft.com/office/powerpoint/2010/main" val="2905375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colo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891600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de-DE" sz="1100" b="1" noProof="0" dirty="0">
              <a:solidFill>
                <a:srgbClr val="990000"/>
              </a:solidFill>
            </a:endParaRPr>
          </a:p>
        </p:txBody>
      </p:sp>
      <p:grpSp>
        <p:nvGrpSpPr>
          <p:cNvPr id="29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0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0" name="Gruppieren 79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1" name="Gerade Verbindung 80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="" xmlns:p14="http://schemas.microsoft.com/office/powerpoint/2010/main" val="243080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Dynamic Pe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de-DE" sz="1100" b="1" noProof="0" dirty="0">
              <a:solidFill>
                <a:srgbClr val="990000"/>
              </a:solidFill>
            </a:endParaRPr>
          </a:p>
        </p:txBody>
      </p:sp>
      <p:sp>
        <p:nvSpPr>
          <p:cNvPr id="30" name="cdtRectangle 115 Id57350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 bwMode="ltGray">
          <a:xfrm>
            <a:off x="627063" y="3891600"/>
            <a:ext cx="6480000" cy="2340314"/>
          </a:xfrm>
          <a:noFill/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grpSp>
        <p:nvGrpSpPr>
          <p:cNvPr id="81" name="Gruppieren 8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2" name="Gerade Verbindung 8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3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="" xmlns:p14="http://schemas.microsoft.com/office/powerpoint/2010/main" val="1398330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Blu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de-DE" sz="1100" b="1" noProof="0" dirty="0">
              <a:solidFill>
                <a:srgbClr val="990000"/>
              </a:solidFill>
            </a:endParaRPr>
          </a:p>
        </p:txBody>
      </p:sp>
      <p:sp>
        <p:nvSpPr>
          <p:cNvPr id="34" name="cdtRectangle 115 Id57350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 bwMode="ltGray">
          <a:xfrm>
            <a:off x="627063" y="3891600"/>
            <a:ext cx="6480000" cy="2340314"/>
          </a:xfrm>
          <a:noFill/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grpSp>
        <p:nvGrpSpPr>
          <p:cNvPr id="28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0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7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8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" name="Gruppieren 8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2" name="Gerade Verbindung 8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="" xmlns:p14="http://schemas.microsoft.com/office/powerpoint/2010/main" val="3655481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de-DE" noProof="0" dirty="0" smtClean="0"/>
              <a:t>Inhaltsverzeichnis / Kontakt durch Klicken bearbeiten</a:t>
            </a:r>
          </a:p>
          <a:p>
            <a:pPr lvl="1"/>
            <a:r>
              <a:rPr lang="de-DE" noProof="0" dirty="0" smtClean="0"/>
              <a:t>Kapitel</a:t>
            </a:r>
          </a:p>
          <a:p>
            <a:pPr lvl="2"/>
            <a:r>
              <a:rPr lang="de-DE" noProof="0" dirty="0" smtClean="0"/>
              <a:t>Aktives Kapitel</a:t>
            </a:r>
          </a:p>
          <a:p>
            <a:pPr lvl="3"/>
            <a:r>
              <a:rPr lang="de-DE" noProof="0" dirty="0" smtClean="0"/>
              <a:t>Unterkapitel</a:t>
            </a:r>
          </a:p>
          <a:p>
            <a:pPr lvl="4"/>
            <a:r>
              <a:rPr lang="de-DE" noProof="0" dirty="0" smtClean="0"/>
              <a:t>Aktives Unterkapitel</a:t>
            </a:r>
            <a:endParaRPr lang="de-DE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39999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="" xmlns:p14="http://schemas.microsoft.com/office/powerpoint/2010/main" val="15021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13" name="cdtText Placeholder 12 Id1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627063" y="1439999"/>
            <a:ext cx="3887914" cy="4752000"/>
          </a:xfrm>
        </p:spPr>
        <p:txBody>
          <a:bodyPr/>
          <a:lstStyle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 smtClean="0"/>
          </a:p>
        </p:txBody>
      </p:sp>
      <p:sp>
        <p:nvSpPr>
          <p:cNvPr id="5" name="cdtTextplatzhalter 12 Id5"/>
          <p:cNvSpPr>
            <a:spLocks noGrp="1"/>
          </p:cNvSpPr>
          <p:nvPr>
            <p:ph type="body" sz="quarter" idx="14" hasCustomPrompt="1"/>
            <p:custDataLst>
              <p:tags r:id="rId4"/>
            </p:custDataLst>
          </p:nvPr>
        </p:nvSpPr>
        <p:spPr bwMode="auto">
          <a:xfrm>
            <a:off x="4658995" y="1439999"/>
            <a:ext cx="7539355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de-DE" noProof="0" dirty="0" smtClean="0"/>
              <a:t>Inhaltsverzeichnis / Kontakt durch Klicken bearbeiten</a:t>
            </a:r>
          </a:p>
          <a:p>
            <a:pPr lvl="1"/>
            <a:r>
              <a:rPr lang="de-DE" noProof="0" dirty="0" smtClean="0"/>
              <a:t>Kapitel</a:t>
            </a:r>
          </a:p>
          <a:p>
            <a:pPr lvl="2"/>
            <a:r>
              <a:rPr lang="de-DE" noProof="0" dirty="0" smtClean="0"/>
              <a:t>Aktives Kapitel</a:t>
            </a:r>
          </a:p>
          <a:p>
            <a:pPr lvl="3"/>
            <a:r>
              <a:rPr lang="de-DE" noProof="0" dirty="0" smtClean="0"/>
              <a:t>Unterkapitel</a:t>
            </a:r>
          </a:p>
          <a:p>
            <a:pPr lvl="4"/>
            <a:r>
              <a:rPr lang="de-DE" noProof="0" dirty="0" smtClean="0"/>
              <a:t>Aktives Unterkapitel</a:t>
            </a:r>
            <a:endParaRPr lang="de-DE" noProof="0" dirty="0"/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8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type="titleOnly" preserve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smtClean="0"/>
              <a:t>Titelmasterformat durch Klicken bearbeiten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6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custDataLst>
      <p:custData r:id="rId1"/>
    </p:custDataLst>
    <p:extLst>
      <p:ext uri="{BB962C8B-B14F-4D97-AF65-F5344CB8AC3E}">
        <p14:creationId xmlns="" xmlns:p14="http://schemas.microsoft.com/office/powerpoint/2010/main" val="336603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0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5.xml"/><Relationship Id="rId42" Type="http://schemas.openxmlformats.org/officeDocument/2006/relationships/tags" Target="../tags/tag13.xml"/><Relationship Id="rId47" Type="http://schemas.openxmlformats.org/officeDocument/2006/relationships/tags" Target="../tags/tag18.xml"/><Relationship Id="rId50" Type="http://schemas.openxmlformats.org/officeDocument/2006/relationships/tags" Target="../tags/tag21.xml"/><Relationship Id="rId55" Type="http://schemas.openxmlformats.org/officeDocument/2006/relationships/tags" Target="../tags/tag26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4.xml"/><Relationship Id="rId38" Type="http://schemas.openxmlformats.org/officeDocument/2006/relationships/tags" Target="../tags/tag9.xml"/><Relationship Id="rId46" Type="http://schemas.openxmlformats.org/officeDocument/2006/relationships/tags" Target="../tags/tag17.xml"/><Relationship Id="rId59" Type="http://schemas.openxmlformats.org/officeDocument/2006/relationships/tags" Target="../tags/tag30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ags" Target="../tags/tag12.xml"/><Relationship Id="rId54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3.xml"/><Relationship Id="rId37" Type="http://schemas.openxmlformats.org/officeDocument/2006/relationships/tags" Target="../tags/tag8.xml"/><Relationship Id="rId40" Type="http://schemas.openxmlformats.org/officeDocument/2006/relationships/tags" Target="../tags/tag11.xml"/><Relationship Id="rId45" Type="http://schemas.openxmlformats.org/officeDocument/2006/relationships/tags" Target="../tags/tag16.xml"/><Relationship Id="rId53" Type="http://schemas.openxmlformats.org/officeDocument/2006/relationships/tags" Target="../tags/tag24.xml"/><Relationship Id="rId58" Type="http://schemas.openxmlformats.org/officeDocument/2006/relationships/tags" Target="../tags/tag29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7.xml"/><Relationship Id="rId49" Type="http://schemas.openxmlformats.org/officeDocument/2006/relationships/tags" Target="../tags/tag20.xml"/><Relationship Id="rId57" Type="http://schemas.openxmlformats.org/officeDocument/2006/relationships/tags" Target="../tags/tag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4" Type="http://schemas.openxmlformats.org/officeDocument/2006/relationships/tags" Target="../tags/tag15.xml"/><Relationship Id="rId52" Type="http://schemas.openxmlformats.org/officeDocument/2006/relationships/tags" Target="../tags/tag2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35" Type="http://schemas.openxmlformats.org/officeDocument/2006/relationships/tags" Target="../tags/tag6.xml"/><Relationship Id="rId43" Type="http://schemas.openxmlformats.org/officeDocument/2006/relationships/tags" Target="../tags/tag14.xml"/><Relationship Id="rId48" Type="http://schemas.openxmlformats.org/officeDocument/2006/relationships/tags" Target="../tags/tag19.xml"/><Relationship Id="rId56" Type="http://schemas.openxmlformats.org/officeDocument/2006/relationships/tags" Target="../tags/tag27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2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31"/>
            </p:custDataLst>
          </p:nvPr>
        </p:nvSpPr>
        <p:spPr bwMode="auto">
          <a:xfrm>
            <a:off x="0" y="-1"/>
            <a:ext cx="1219835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746800" bIns="234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Titelmasterformat durch Klicken bearbeiten</a:t>
            </a:r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32"/>
            </p:custDataLst>
          </p:nvPr>
        </p:nvSpPr>
        <p:spPr bwMode="auto">
          <a:xfrm>
            <a:off x="627063" y="1439999"/>
            <a:ext cx="8208962" cy="47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cxnSp>
        <p:nvCxnSpPr>
          <p:cNvPr id="3072" name="cdtMasterTags_CL1 Id3072"/>
          <p:cNvCxnSpPr/>
          <p:nvPr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>
            <p:custDataLst>
              <p:tags r:id="rId3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>
            <p:custDataLst>
              <p:tags r:id="rId3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>
            <p:custDataLst>
              <p:tags r:id="rId3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>
            <p:custDataLst>
              <p:tags r:id="rId3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>
            <p:custDataLst>
              <p:tags r:id="rId4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>
            <p:custDataLst>
              <p:tags r:id="rId4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>
            <p:custDataLst>
              <p:tags r:id="rId4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>
            <p:custDataLst>
              <p:tags r:id="rId4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>
            <p:custDataLst>
              <p:tags r:id="rId4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>
            <p:custDataLst>
              <p:tags r:id="rId4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>
            <p:custDataLst>
              <p:tags r:id="rId4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>
            <p:custDataLst>
              <p:tags r:id="rId4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>
            <p:custDataLst>
              <p:tags r:id="rId4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>
            <p:custDataLst>
              <p:tags r:id="rId4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>
            <p:custDataLst>
              <p:tags r:id="rId5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>
            <p:custDataLst>
              <p:tags r:id="rId5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>
            <p:custDataLst>
              <p:tags r:id="rId5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>
            <p:custDataLst>
              <p:tags r:id="rId5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>
            <p:custDataLst>
              <p:tags r:id="rId5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>
            <p:custDataLst>
              <p:tags r:id="rId5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uppieren 3"/>
          <p:cNvGrpSpPr/>
          <p:nvPr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Gerade Verbindung 3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Gerade Verbindung 40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41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Gerade Verbindung 42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Gerade Verbindung 43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Gerade Verbindung 44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3" name="cdtText Box 133 Id16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0" y="6200774"/>
            <a:ext cx="12198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r>
              <a:rPr lang="en-US" sz="1000" b="1" noProof="0" dirty="0" smtClean="0">
                <a:solidFill>
                  <a:srgbClr val="879BAA"/>
                </a:solidFill>
              </a:rPr>
              <a:t>Restricted</a:t>
            </a:r>
            <a:r>
              <a:rPr lang="de-CH" sz="1000" b="1" noProof="0" dirty="0" smtClean="0">
                <a:solidFill>
                  <a:srgbClr val="879BAA"/>
                </a:solidFill>
              </a:rPr>
              <a:t> </a:t>
            </a:r>
            <a:r>
              <a:rPr lang="de-DE" sz="1000" b="1" noProof="0" dirty="0" smtClean="0">
                <a:solidFill>
                  <a:srgbClr val="879BAA"/>
                </a:solidFill>
              </a:rPr>
              <a:t>© </a:t>
            </a:r>
            <a:r>
              <a:rPr lang="de-DE" sz="1000" b="1" noProof="0" dirty="0">
                <a:solidFill>
                  <a:srgbClr val="879BAA"/>
                </a:solidFill>
              </a:rPr>
              <a:t>Siemens </a:t>
            </a:r>
            <a:r>
              <a:rPr lang="de-DE" sz="1000" b="1" noProof="0" dirty="0" smtClean="0">
                <a:solidFill>
                  <a:srgbClr val="879BAA"/>
                </a:solidFill>
              </a:rPr>
              <a:t>Schweiz AG 2017</a:t>
            </a:r>
            <a:endParaRPr lang="de-DE" sz="1000" b="1" noProof="0" dirty="0">
              <a:solidFill>
                <a:srgbClr val="879BAA"/>
              </a:solidFill>
            </a:endParaRPr>
          </a:p>
        </p:txBody>
      </p:sp>
      <p:sp>
        <p:nvSpPr>
          <p:cNvPr id="64" name="cdtTextBox 12 Id17"/>
          <p:cNvSpPr txBox="1"/>
          <p:nvPr>
            <p:custDataLst>
              <p:tags r:id="rId57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 smtClean="0">
                <a:solidFill>
                  <a:srgbClr val="000000"/>
                </a:solidFill>
              </a:rPr>
              <a:t>05.05.2017</a:t>
            </a:r>
          </a:p>
        </p:txBody>
      </p:sp>
      <p:sp>
        <p:nvSpPr>
          <p:cNvPr id="65" name="cdtTextBox 11 Id18"/>
          <p:cNvSpPr txBox="1"/>
          <p:nvPr>
            <p:custDataLst>
              <p:tags r:id="rId58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 smtClean="0">
                <a:solidFill>
                  <a:srgbClr val="000000"/>
                </a:solidFill>
              </a:rPr>
              <a:t>Seite </a:t>
            </a:r>
            <a:fld id="{91E7552C-A157-4A4F-8E99-698C0325FC94}" type="slidenum">
              <a:rPr lang="de-DE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‹Nr.›</a:t>
            </a:fld>
            <a:endParaRPr lang="de-DE" sz="1000" noProof="0" dirty="0" smtClean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>
            <p:custDataLst>
              <p:tags r:id="rId59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 smtClean="0">
                <a:solidFill>
                  <a:srgbClr val="000000"/>
                </a:solidFill>
              </a:rPr>
              <a:t>Wanda</a:t>
            </a:r>
            <a:r>
              <a:rPr lang="de-DE" sz="1000" baseline="0" noProof="0" dirty="0" smtClean="0">
                <a:solidFill>
                  <a:srgbClr val="000000"/>
                </a:solidFill>
              </a:rPr>
              <a:t> Lao</a:t>
            </a:r>
            <a:r>
              <a:rPr lang="de-DE" sz="1000" noProof="0" dirty="0" smtClean="0">
                <a:solidFill>
                  <a:srgbClr val="000000"/>
                </a:solidFill>
              </a:rPr>
              <a:t> / Siemens BT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2" r:id="rId2"/>
    <p:sldLayoutId id="2147483708" r:id="rId3"/>
    <p:sldLayoutId id="2147483709" r:id="rId4"/>
    <p:sldLayoutId id="2147483710" r:id="rId5"/>
    <p:sldLayoutId id="2147483711" r:id="rId6"/>
    <p:sldLayoutId id="2147483703" r:id="rId7"/>
    <p:sldLayoutId id="2147483679" r:id="rId8"/>
    <p:sldLayoutId id="2147483695" r:id="rId9"/>
    <p:sldLayoutId id="2147483705" r:id="rId10"/>
    <p:sldLayoutId id="2147483706" r:id="rId11"/>
    <p:sldLayoutId id="2147483713" r:id="rId12"/>
    <p:sldLayoutId id="2147483712" r:id="rId13"/>
    <p:sldLayoutId id="2147483670" r:id="rId14"/>
    <p:sldLayoutId id="2147483692" r:id="rId15"/>
    <p:sldLayoutId id="2147483696" r:id="rId16"/>
    <p:sldLayoutId id="2147483707" r:id="rId17"/>
    <p:sldLayoutId id="2147483715" r:id="rId18"/>
    <p:sldLayoutId id="2147483683" r:id="rId19"/>
    <p:sldLayoutId id="2147483681" r:id="rId20"/>
    <p:sldLayoutId id="2147483697" r:id="rId21"/>
    <p:sldLayoutId id="2147483691" r:id="rId22"/>
    <p:sldLayoutId id="2147483693" r:id="rId23"/>
    <p:sldLayoutId id="2147483684" r:id="rId24"/>
    <p:sldLayoutId id="2147483685" r:id="rId25"/>
    <p:sldLayoutId id="2147483694" r:id="rId26"/>
    <p:sldLayoutId id="2147483686" r:id="rId27"/>
    <p:sldLayoutId id="2147483688" r:id="rId28"/>
    <p:sldLayoutId id="2147483704" r:id="rId29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46E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9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../04_Realisieren/TestTemplate.xlsm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9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50BED7">
                <a:alpha val="66000"/>
              </a:srgbClr>
            </a:gs>
            <a:gs pos="100000">
              <a:srgbClr val="50BED7">
                <a:alpha val="66000"/>
              </a:srgb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2700" noProof="0" dirty="0" smtClean="0"/>
              <a:t>Datenaufbereitung und Bedienoberfläche für Testautomationstool </a:t>
            </a:r>
            <a:r>
              <a:rPr lang="de-DE" sz="2700" noProof="0" dirty="0" err="1" smtClean="0"/>
              <a:t>TsNet</a:t>
            </a: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sz="1100" b="0" noProof="0" dirty="0" smtClean="0"/>
              <a:t/>
            </a:r>
            <a:br>
              <a:rPr lang="de-DE" sz="1100" b="0" noProof="0" dirty="0" smtClean="0"/>
            </a:br>
            <a:r>
              <a:rPr lang="de-DE" sz="2200" b="0" dirty="0" smtClean="0"/>
              <a:t>IPA-Präsentation </a:t>
            </a:r>
            <a:br>
              <a:rPr lang="de-DE" sz="2200" b="0" dirty="0" smtClean="0"/>
            </a:br>
            <a:r>
              <a:rPr lang="de-DE" sz="2200" b="0" dirty="0" smtClean="0"/>
              <a:t/>
            </a:r>
            <a:br>
              <a:rPr lang="de-DE" sz="2200" b="0" dirty="0" smtClean="0"/>
            </a:br>
            <a:r>
              <a:rPr lang="de-DE" sz="2200" b="0" dirty="0" smtClean="0"/>
              <a:t>Wanda Lao</a:t>
            </a:r>
            <a:endParaRPr lang="de-DE" sz="2200" b="0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noProof="0" dirty="0" smtClean="0"/>
              <a:t>siemens.com/</a:t>
            </a:r>
            <a:r>
              <a:rPr lang="de-DE" dirty="0" err="1" smtClean="0"/>
              <a:t>buildingtechnologies</a:t>
            </a:r>
            <a:endParaRPr lang="de-DE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Restricted</a:t>
            </a:r>
            <a:r>
              <a:rPr lang="de-CH" noProof="0" dirty="0" smtClean="0"/>
              <a:t> </a:t>
            </a:r>
            <a:r>
              <a:rPr lang="de-DE" noProof="0" dirty="0" smtClean="0"/>
              <a:t>© Siemens Schweiz AG 2017</a:t>
            </a:r>
            <a:endParaRPr lang="de-DE" noProof="0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8750179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Ausgangslage: Stand – </a:t>
            </a:r>
            <a:r>
              <a:rPr lang="de-CH" dirty="0" err="1" smtClean="0"/>
              <a:t>TsNet</a:t>
            </a:r>
            <a:r>
              <a:rPr lang="de-CH" dirty="0" smtClean="0"/>
              <a:t> V2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187407" y="1196752"/>
            <a:ext cx="3599904" cy="4752000"/>
          </a:xfrm>
        </p:spPr>
        <p:txBody>
          <a:bodyPr/>
          <a:lstStyle/>
          <a:p>
            <a:pPr marL="361950" indent="-361950">
              <a:buClr>
                <a:srgbClr val="00646E"/>
              </a:buClr>
            </a:pPr>
            <a:r>
              <a:rPr lang="de-CH" dirty="0" err="1" smtClean="0"/>
              <a:t>TsNet</a:t>
            </a:r>
            <a:r>
              <a:rPr lang="de-CH" dirty="0" smtClean="0"/>
              <a:t> V2 existiert,</a:t>
            </a:r>
          </a:p>
          <a:p>
            <a:pPr marL="720725" lvl="2" indent="-185738">
              <a:buClr>
                <a:srgbClr val="00646E"/>
              </a:buClr>
              <a:buFont typeface="Wingdings" pitchFamily="2" charset="2"/>
              <a:buChar char="§"/>
            </a:pPr>
            <a:r>
              <a:rPr lang="de-CH" dirty="0"/>
              <a:t>ist aber noch nicht einsatzbereit</a:t>
            </a:r>
          </a:p>
          <a:p>
            <a:pPr marL="720725" lvl="2" indent="-185738">
              <a:buClr>
                <a:srgbClr val="00646E"/>
              </a:buClr>
              <a:buFont typeface="Wingdings" pitchFamily="2" charset="2"/>
              <a:buChar char="§"/>
            </a:pPr>
            <a:r>
              <a:rPr lang="de-CH" dirty="0"/>
              <a:t>und noch nicht vollständig</a:t>
            </a:r>
            <a:r>
              <a:rPr lang="de-CH" dirty="0" smtClean="0"/>
              <a:t>.</a:t>
            </a:r>
            <a:endParaRPr lang="de-CH" dirty="0"/>
          </a:p>
          <a:p>
            <a:pPr marL="720725" lvl="2" indent="-185738">
              <a:buClr>
                <a:srgbClr val="00646E"/>
              </a:buClr>
              <a:buFont typeface="Wingdings" pitchFamily="2" charset="2"/>
              <a:buChar char="§"/>
            </a:pPr>
            <a:endParaRPr lang="de-CH" dirty="0" smtClean="0"/>
          </a:p>
          <a:p>
            <a:pPr marL="355600" lvl="2" indent="-355600">
              <a:buClr>
                <a:srgbClr val="00646E"/>
              </a:buClr>
              <a:buNone/>
            </a:pPr>
            <a:endParaRPr lang="de-CH" dirty="0" smtClean="0"/>
          </a:p>
          <a:p>
            <a:pPr marL="355600" lvl="2" indent="-355600">
              <a:buClr>
                <a:srgbClr val="00646E"/>
              </a:buClr>
              <a:buNone/>
            </a:pPr>
            <a:r>
              <a:rPr lang="de-CH" dirty="0" smtClean="0"/>
              <a:t>Mehrere Tabellen (Spezifikation)</a:t>
            </a:r>
          </a:p>
          <a:p>
            <a:pPr marL="355600" lvl="2" indent="-355600">
              <a:buClr>
                <a:srgbClr val="00646E"/>
              </a:buClr>
              <a:buFont typeface="Wingdings" pitchFamily="2" charset="2"/>
              <a:buChar char="§"/>
            </a:pPr>
            <a:r>
              <a:rPr lang="de-CH" dirty="0" smtClean="0"/>
              <a:t>Für das Verwalten der Daten</a:t>
            </a:r>
            <a:endParaRPr lang="de-CH" dirty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551" y="1196752"/>
            <a:ext cx="75628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/>
          <p:cNvSpPr/>
          <p:nvPr/>
        </p:nvSpPr>
        <p:spPr bwMode="auto">
          <a:xfrm>
            <a:off x="1202631" y="3717032"/>
            <a:ext cx="720080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dtText Box 4 Id114692"/>
          <p:cNvSpPr txBox="1">
            <a:spLocks noChangeArrowheads="1"/>
          </p:cNvSpPr>
          <p:nvPr/>
        </p:nvSpPr>
        <p:spPr bwMode="auto">
          <a:xfrm>
            <a:off x="482551" y="5562698"/>
            <a:ext cx="11304760" cy="386054"/>
          </a:xfrm>
          <a:prstGeom prst="rect">
            <a:avLst/>
          </a:prstGeo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lIns="108000" tIns="54000" rIns="108000" bIns="54000" anchor="ctr">
            <a:spAutoFit/>
          </a:bodyPr>
          <a:lstStyle/>
          <a:p>
            <a:pPr marL="342900" indent="-342900">
              <a:buClr>
                <a:srgbClr val="00646E"/>
              </a:buClr>
            </a:pPr>
            <a:r>
              <a:rPr lang="de-CH" b="1" dirty="0" smtClean="0">
                <a:solidFill>
                  <a:schemeClr val="bg1"/>
                </a:solidFill>
              </a:rPr>
              <a:t>Verwendung von Aliasname </a:t>
            </a:r>
            <a:r>
              <a:rPr lang="de-CH" b="1" dirty="0" smtClean="0">
                <a:solidFill>
                  <a:schemeClr val="bg1"/>
                </a:solidFill>
                <a:sym typeface="Wingdings" pitchFamily="2" charset="2"/>
              </a:rPr>
              <a:t> Spezifikation ist unabhängig von der Engineering-Umgebung</a:t>
            </a:r>
            <a:endParaRPr lang="de-CH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7063" y="1268760"/>
            <a:ext cx="11088736" cy="4923239"/>
          </a:xfrm>
        </p:spPr>
        <p:txBody>
          <a:bodyPr/>
          <a:lstStyle/>
          <a:p>
            <a:r>
              <a:rPr lang="de-CH" dirty="0" smtClean="0">
                <a:solidFill>
                  <a:srgbClr val="00646E"/>
                </a:solidFill>
              </a:rPr>
              <a:t>Das besteht:</a:t>
            </a:r>
          </a:p>
          <a:p>
            <a:pPr marL="361950" indent="-361950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Projekt </a:t>
            </a:r>
            <a:r>
              <a:rPr lang="de-CH" dirty="0" err="1" smtClean="0"/>
              <a:t>TsNet</a:t>
            </a:r>
            <a:r>
              <a:rPr lang="de-CH" dirty="0" smtClean="0"/>
              <a:t> V2</a:t>
            </a:r>
          </a:p>
          <a:p>
            <a:pPr marL="361950" indent="-361950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Benutzeroberfläche (GUI)</a:t>
            </a:r>
          </a:p>
          <a:p>
            <a:pPr>
              <a:buFontTx/>
              <a:buChar char="-"/>
            </a:pPr>
            <a:endParaRPr lang="de-CH" dirty="0" smtClean="0"/>
          </a:p>
          <a:p>
            <a:r>
              <a:rPr lang="de-CH" dirty="0" smtClean="0">
                <a:solidFill>
                  <a:srgbClr val="00646E"/>
                </a:solidFill>
              </a:rPr>
              <a:t>Das muss gemacht werden:</a:t>
            </a:r>
          </a:p>
          <a:p>
            <a:pPr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 </a:t>
            </a:r>
            <a:r>
              <a:rPr lang="de-CH" dirty="0" err="1" smtClean="0"/>
              <a:t>TsNet</a:t>
            </a:r>
            <a:r>
              <a:rPr lang="de-CH" dirty="0" smtClean="0"/>
              <a:t> V2 erweitern</a:t>
            </a:r>
          </a:p>
          <a:p>
            <a:pPr marL="534988" lvl="2" indent="-176213">
              <a:buClr>
                <a:srgbClr val="00646E"/>
              </a:buClr>
              <a:buFont typeface="Wingdings" pitchFamily="2" charset="2"/>
              <a:buChar char="§"/>
            </a:pPr>
            <a:r>
              <a:rPr lang="de-CH" dirty="0" smtClean="0"/>
              <a:t>Benutzeroberfläche (GUI) der Tabelle „</a:t>
            </a:r>
            <a:r>
              <a:rPr lang="de-CH" dirty="0" err="1" smtClean="0"/>
              <a:t>Spec</a:t>
            </a:r>
            <a:r>
              <a:rPr lang="de-CH" dirty="0" smtClean="0"/>
              <a:t>-Objects“ benennen</a:t>
            </a:r>
          </a:p>
          <a:p>
            <a:pPr marL="720725" lvl="5" indent="-177800">
              <a:buClr>
                <a:srgbClr val="00646E"/>
              </a:buClr>
              <a:buFont typeface="Symbol" pitchFamily="18" charset="2"/>
              <a:buChar char="-"/>
            </a:pPr>
            <a:r>
              <a:rPr lang="de-CH" dirty="0" smtClean="0"/>
              <a:t>Bereiche, Felder, Zellen</a:t>
            </a:r>
          </a:p>
          <a:p>
            <a:pPr marL="720725" lvl="5" indent="-176213">
              <a:buClr>
                <a:srgbClr val="00646E"/>
              </a:buClr>
              <a:buFont typeface="Symbol" pitchFamily="18" charset="2"/>
              <a:buChar char="-"/>
            </a:pPr>
            <a:r>
              <a:rPr lang="de-CH" dirty="0" smtClean="0"/>
              <a:t>Steuerelemente (z.B. Buttons)</a:t>
            </a:r>
          </a:p>
          <a:p>
            <a:pPr marL="534988" lvl="2" indent="-176213">
              <a:buClr>
                <a:srgbClr val="00646E"/>
              </a:buClr>
              <a:buFont typeface="Wingdings" pitchFamily="2" charset="2"/>
              <a:buChar char="§"/>
            </a:pPr>
            <a:r>
              <a:rPr lang="de-CH" dirty="0" smtClean="0"/>
              <a:t>Formulare (User form) erstellen</a:t>
            </a:r>
          </a:p>
          <a:p>
            <a:pPr marL="534988" lvl="2" indent="-176213">
              <a:buClr>
                <a:srgbClr val="00646E"/>
              </a:buClr>
              <a:buFont typeface="Wingdings" pitchFamily="2" charset="2"/>
              <a:buChar char="§"/>
            </a:pPr>
            <a:r>
              <a:rPr lang="de-CH" dirty="0" smtClean="0"/>
              <a:t>Funktionen der einzelne Steuerelemente gemäss Spezifikation implementieren</a:t>
            </a:r>
          </a:p>
          <a:p>
            <a:pPr marL="534988" lvl="2" indent="-176213">
              <a:buClr>
                <a:srgbClr val="00646E"/>
              </a:buClr>
              <a:buNone/>
            </a:pPr>
            <a:endParaRPr lang="de-CH" dirty="0" smtClean="0">
              <a:solidFill>
                <a:srgbClr val="00646E"/>
              </a:solidFill>
            </a:endParaRPr>
          </a:p>
          <a:p>
            <a:pPr marL="177800" lvl="2">
              <a:buClr>
                <a:srgbClr val="00646E"/>
              </a:buClr>
              <a:buNone/>
            </a:pPr>
            <a:r>
              <a:rPr lang="de-CH" dirty="0" smtClean="0">
                <a:solidFill>
                  <a:srgbClr val="00646E"/>
                </a:solidFill>
              </a:rPr>
              <a:t>Das muss man beachten:</a:t>
            </a:r>
          </a:p>
          <a:p>
            <a:pPr marL="352425" indent="-352425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für die Arbeiten gilt eine </a:t>
            </a:r>
            <a:r>
              <a:rPr lang="de-CH" dirty="0" err="1" smtClean="0"/>
              <a:t>Requirement-Specification</a:t>
            </a:r>
            <a:r>
              <a:rPr lang="de-CH" dirty="0" smtClean="0"/>
              <a:t> </a:t>
            </a:r>
            <a:r>
              <a:rPr lang="de-CH" dirty="0" smtClean="0">
                <a:sym typeface="Wingdings" pitchFamily="2" charset="2"/>
              </a:rPr>
              <a:t> alle Notwendigkeiten beinhaltet</a:t>
            </a:r>
            <a:endParaRPr lang="de-CH" dirty="0" smtClean="0"/>
          </a:p>
          <a:p>
            <a:pPr marL="352425" indent="-352425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Codierungsrichtlinie </a:t>
            </a:r>
            <a:r>
              <a:rPr lang="de-CH" dirty="0" err="1" smtClean="0"/>
              <a:t>VisualBasic</a:t>
            </a:r>
            <a:endParaRPr lang="de-CH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70645"/>
            <a:ext cx="12198350" cy="214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 anhand GUI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8575" y="3573016"/>
            <a:ext cx="5472608" cy="2375736"/>
          </a:xfrm>
        </p:spPr>
        <p:txBody>
          <a:bodyPr/>
          <a:lstStyle/>
          <a:p>
            <a:pPr marL="355600" indent="-355600">
              <a:buClr>
                <a:srgbClr val="00646E"/>
              </a:buClr>
              <a:buFont typeface="Arial" pitchFamily="34" charset="0"/>
              <a:buChar char="•"/>
              <a:tabLst>
                <a:tab pos="2147888" algn="l"/>
              </a:tabLst>
            </a:pPr>
            <a:r>
              <a:rPr lang="de-CH" dirty="0" smtClean="0"/>
              <a:t>Benennen von Buttons</a:t>
            </a:r>
          </a:p>
          <a:p>
            <a:pPr marL="355600" indent="-355600">
              <a:buClr>
                <a:srgbClr val="00646E"/>
              </a:buClr>
              <a:tabLst>
                <a:tab pos="2147888" algn="l"/>
              </a:tabLst>
            </a:pPr>
            <a:r>
              <a:rPr lang="de-CH" dirty="0" smtClean="0">
                <a:solidFill>
                  <a:srgbClr val="00646E"/>
                </a:solidFill>
              </a:rPr>
              <a:t>	Beispiel: Button Modify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Name vorher: 	CommandButton1</a:t>
            </a:r>
            <a:br>
              <a:rPr lang="de-CH" dirty="0" smtClean="0"/>
            </a:br>
            <a:r>
              <a:rPr lang="de-CH" dirty="0" smtClean="0"/>
              <a:t>Name nachher: 	</a:t>
            </a:r>
            <a:r>
              <a:rPr lang="de-CH" dirty="0" err="1" smtClean="0"/>
              <a:t>cmd_ModifyObj</a:t>
            </a:r>
            <a:endParaRPr lang="de-CH" dirty="0" smtClean="0"/>
          </a:p>
          <a:p>
            <a:pPr marL="355600" indent="-355600">
              <a:buClr>
                <a:srgbClr val="00646E"/>
              </a:buClr>
              <a:buFont typeface="Arial" pitchFamily="34" charset="0"/>
              <a:buChar char="•"/>
              <a:tabLst>
                <a:tab pos="2147888" algn="l"/>
              </a:tabLst>
            </a:pPr>
            <a:r>
              <a:rPr lang="de-CH" dirty="0" smtClean="0"/>
              <a:t>Benennen von Bereichen/Zellen</a:t>
            </a:r>
          </a:p>
          <a:p>
            <a:pPr marL="355600" indent="-355600">
              <a:buClr>
                <a:srgbClr val="00646E"/>
              </a:buClr>
              <a:tabLst>
                <a:tab pos="2147888" algn="l"/>
              </a:tabLst>
            </a:pPr>
            <a:r>
              <a:rPr lang="de-CH" dirty="0" smtClean="0">
                <a:solidFill>
                  <a:srgbClr val="00646E"/>
                </a:solidFill>
              </a:rPr>
              <a:t>	Bespiel: Info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Name vorher:	E3</a:t>
            </a:r>
            <a:br>
              <a:rPr lang="de-CH" dirty="0" smtClean="0"/>
            </a:br>
            <a:r>
              <a:rPr lang="de-CH" dirty="0" smtClean="0"/>
              <a:t>Name nachher:	</a:t>
            </a:r>
            <a:r>
              <a:rPr lang="de-CH" dirty="0" err="1" smtClean="0"/>
              <a:t>ctl_InfoObj</a:t>
            </a:r>
            <a:endParaRPr lang="de-CH" dirty="0" smtClean="0"/>
          </a:p>
          <a:p>
            <a:pPr marL="355600" indent="-355600">
              <a:tabLst>
                <a:tab pos="2147888" algn="l"/>
              </a:tabLst>
            </a:pPr>
            <a:endParaRPr lang="de-CH" dirty="0" smtClean="0"/>
          </a:p>
        </p:txBody>
      </p:sp>
      <p:sp>
        <p:nvSpPr>
          <p:cNvPr id="5" name="Rechteck 4"/>
          <p:cNvSpPr/>
          <p:nvPr/>
        </p:nvSpPr>
        <p:spPr bwMode="auto">
          <a:xfrm>
            <a:off x="986607" y="2780928"/>
            <a:ext cx="1008112" cy="25202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6747247" y="2780928"/>
            <a:ext cx="1080120" cy="25202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914599" y="2204864"/>
            <a:ext cx="1080120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3938935" y="1700808"/>
            <a:ext cx="1224136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 bwMode="auto">
          <a:xfrm>
            <a:off x="6323583" y="3573016"/>
            <a:ext cx="5472608" cy="2528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55600" marR="0" lvl="0" indent="-3556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646E"/>
              </a:buClr>
              <a:buSzTx/>
              <a:buFont typeface="Arial" pitchFamily="34" charset="0"/>
              <a:buChar char="•"/>
              <a:tabLst>
                <a:tab pos="2147888" algn="l"/>
              </a:tabLst>
              <a:defRPr/>
            </a:pPr>
            <a:r>
              <a:rPr lang="de-CH" kern="0" dirty="0" smtClean="0">
                <a:solidFill>
                  <a:schemeClr val="tx1"/>
                </a:solidFill>
                <a:ea typeface="+mn-ea"/>
                <a:cs typeface="Arial" pitchFamily="34" charset="0"/>
              </a:rPr>
              <a:t>Funktionen für Buttons implementieren</a:t>
            </a: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Aufgabestellung: </a:t>
            </a:r>
            <a:r>
              <a:rPr lang="de-CH" dirty="0" err="1" smtClean="0"/>
              <a:t>Implementationsziele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7063" y="1268760"/>
            <a:ext cx="11088736" cy="4923239"/>
          </a:xfrm>
        </p:spPr>
        <p:txBody>
          <a:bodyPr/>
          <a:lstStyle/>
          <a:p>
            <a:pPr marL="360363" indent="-360363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Schreibschutz der Tabelle aufheben und hinzufügen</a:t>
            </a:r>
          </a:p>
          <a:p>
            <a:pPr marL="360363" indent="-360363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Aliasnamen nach </a:t>
            </a:r>
            <a:r>
              <a:rPr lang="de-CH" dirty="0" smtClean="0"/>
              <a:t>Einmaligkeit </a:t>
            </a:r>
            <a:r>
              <a:rPr lang="de-CH" dirty="0" smtClean="0"/>
              <a:t>und leere Felder überprüfen</a:t>
            </a:r>
          </a:p>
          <a:p>
            <a:pPr marL="360363" indent="-360363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Hinzufügen von Daten aus der Tabelle EDE</a:t>
            </a:r>
          </a:p>
          <a:p>
            <a:pPr marL="360363" indent="-360363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Objektnamen reduzieren und daraus einen Aliasnamen erstellen</a:t>
            </a:r>
          </a:p>
          <a:p>
            <a:pPr marL="360363" indent="-360363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Aus einem Aliasnamen einen Objektnamen erstellen</a:t>
            </a:r>
            <a:endParaRPr lang="de-DE" dirty="0" smtClean="0"/>
          </a:p>
          <a:p>
            <a:pPr marL="360363" indent="-360363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err="1" smtClean="0"/>
              <a:t>BACnet</a:t>
            </a:r>
            <a:r>
              <a:rPr lang="de-CH" dirty="0" smtClean="0"/>
              <a:t> Daten aktualisieren</a:t>
            </a:r>
          </a:p>
          <a:p>
            <a:pPr marL="360363" indent="-360363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Alle Daten in der Tabelle nach Korrektheit überprüfen</a:t>
            </a:r>
          </a:p>
          <a:p>
            <a:pPr marL="360363" indent="-360363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Zelle selektieren und </a:t>
            </a:r>
            <a:r>
              <a:rPr lang="de-CH" dirty="0" err="1" smtClean="0"/>
              <a:t>deselektieren</a:t>
            </a:r>
            <a:endParaRPr lang="de-CH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Projektmanagement-Methode: </a:t>
            </a:r>
            <a:r>
              <a:rPr lang="de-DE" dirty="0" smtClean="0"/>
              <a:t>IPERKA</a:t>
            </a:r>
          </a:p>
          <a:p>
            <a:pPr marL="357188" indent="-35718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Zeitplan nach IPERKA aufgebaut</a:t>
            </a:r>
          </a:p>
          <a:p>
            <a:pPr marL="357188" indent="-357188">
              <a:buClr>
                <a:srgbClr val="00646E"/>
              </a:buClr>
            </a:pPr>
            <a:endParaRPr lang="de-CH" dirty="0" smtClean="0"/>
          </a:p>
          <a:p>
            <a:pPr marL="357188" indent="-357188">
              <a:buClr>
                <a:srgbClr val="00646E"/>
              </a:buClr>
            </a:pPr>
            <a:r>
              <a:rPr lang="de-CH" dirty="0" smtClean="0">
                <a:solidFill>
                  <a:srgbClr val="00646E"/>
                </a:solidFill>
              </a:rPr>
              <a:t>Warum IPERKA?</a:t>
            </a:r>
          </a:p>
          <a:p>
            <a:pPr marL="357188" indent="-35718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IPERKA bereits bekannt </a:t>
            </a:r>
            <a:br>
              <a:rPr lang="de-CH" dirty="0" smtClean="0"/>
            </a:br>
            <a:r>
              <a:rPr lang="de-CH" dirty="0" smtClean="0"/>
              <a:t>und schon mehrmals verwendet</a:t>
            </a:r>
          </a:p>
          <a:p>
            <a:pPr marL="357188" indent="-35718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Methode passt gut zu meinem Arbeitsstil</a:t>
            </a:r>
          </a:p>
          <a:p>
            <a:pPr marL="357188" indent="-35718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Merken der Projektphasen</a:t>
            </a:r>
          </a:p>
          <a:p>
            <a:endParaRPr lang="de-CH" dirty="0" smtClean="0"/>
          </a:p>
          <a:p>
            <a:endParaRPr lang="de-CH" dirty="0" smtClean="0"/>
          </a:p>
        </p:txBody>
      </p:sp>
      <p:pic>
        <p:nvPicPr>
          <p:cNvPr id="6" name="Grafik 5" descr="IPERKA-Model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0983" y="1700808"/>
            <a:ext cx="6912768" cy="468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Zeitplan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7063" y="838091"/>
            <a:ext cx="8280424" cy="5522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Realisierung</a:t>
            </a:r>
            <a:endParaRPr lang="de-DE" dirty="0"/>
          </a:p>
        </p:txBody>
      </p:sp>
      <p:pic>
        <p:nvPicPr>
          <p:cNvPr id="4" name="Grafik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7567" y="332656"/>
            <a:ext cx="2016224" cy="568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627063" y="3501008"/>
          <a:ext cx="6984280" cy="231548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31752"/>
                <a:gridCol w="4752528"/>
              </a:tblGrid>
              <a:tr h="355267"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Programmiersprache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dirty="0" smtClean="0"/>
                        <a:t>VBA</a:t>
                      </a:r>
                      <a:endParaRPr lang="de-DE" sz="1400" b="0" dirty="0"/>
                    </a:p>
                  </a:txBody>
                  <a:tcPr/>
                </a:tc>
              </a:tr>
              <a:tr h="355267">
                <a:tc>
                  <a:txBody>
                    <a:bodyPr/>
                    <a:lstStyle/>
                    <a:p>
                      <a:r>
                        <a:rPr lang="de-CH" sz="1400" b="1" dirty="0" smtClean="0"/>
                        <a:t>Umgebung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smtClean="0"/>
                        <a:t>Excel</a:t>
                      </a:r>
                      <a:r>
                        <a:rPr lang="de-CH" sz="1400" baseline="0" dirty="0" smtClean="0"/>
                        <a:t> VBA Editor</a:t>
                      </a:r>
                    </a:p>
                    <a:p>
                      <a:r>
                        <a:rPr lang="de-CH" sz="1400" b="0" baseline="0" dirty="0" smtClean="0"/>
                        <a:t>Excel 2007</a:t>
                      </a:r>
                      <a:endParaRPr lang="de-DE" sz="1400" b="0" dirty="0"/>
                    </a:p>
                  </a:txBody>
                  <a:tcPr/>
                </a:tc>
              </a:tr>
              <a:tr h="355267">
                <a:tc>
                  <a:txBody>
                    <a:bodyPr/>
                    <a:lstStyle/>
                    <a:p>
                      <a:r>
                        <a:rPr lang="de-CH" sz="1400" b="1" dirty="0" smtClean="0"/>
                        <a:t>Tabellen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 smtClean="0"/>
                        <a:t>Spec</a:t>
                      </a:r>
                      <a:r>
                        <a:rPr lang="de-CH" sz="1400" dirty="0" smtClean="0"/>
                        <a:t>-Objects</a:t>
                      </a:r>
                      <a:endParaRPr lang="de-DE" sz="1400" b="0" dirty="0"/>
                    </a:p>
                  </a:txBody>
                  <a:tcPr/>
                </a:tc>
              </a:tr>
              <a:tr h="451139">
                <a:tc>
                  <a:txBody>
                    <a:bodyPr/>
                    <a:lstStyle/>
                    <a:p>
                      <a:r>
                        <a:rPr lang="de-CH" sz="1400" b="1" dirty="0" smtClean="0"/>
                        <a:t>Formulare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 smtClean="0"/>
                        <a:t>frmAliasToObj</a:t>
                      </a:r>
                      <a:endParaRPr lang="de-CH" sz="1400" dirty="0" smtClean="0"/>
                    </a:p>
                    <a:p>
                      <a:r>
                        <a:rPr lang="de-CH" sz="1400" dirty="0" err="1" smtClean="0"/>
                        <a:t>frmObjToAlias</a:t>
                      </a:r>
                      <a:endParaRPr lang="de-CH" sz="1400" dirty="0" smtClean="0"/>
                    </a:p>
                    <a:p>
                      <a:r>
                        <a:rPr lang="de-CH" sz="1400" dirty="0" err="1" smtClean="0"/>
                        <a:t>frmAppendFromEDE</a:t>
                      </a:r>
                      <a:endParaRPr lang="de-DE" sz="1400" b="0" dirty="0"/>
                    </a:p>
                  </a:txBody>
                  <a:tcPr/>
                </a:tc>
              </a:tr>
              <a:tr h="355267">
                <a:tc>
                  <a:txBody>
                    <a:bodyPr/>
                    <a:lstStyle/>
                    <a:p>
                      <a:r>
                        <a:rPr lang="de-CH" sz="1400" b="1" dirty="0" smtClean="0"/>
                        <a:t>Module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dirty="0" err="1" smtClean="0"/>
                        <a:t>mdl_SpecObjects</a:t>
                      </a:r>
                      <a:endParaRPr lang="de-DE" sz="14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063" y="1052736"/>
            <a:ext cx="8770937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Realisierung: 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7063" y="1268760"/>
            <a:ext cx="11088736" cy="4923239"/>
          </a:xfrm>
        </p:spPr>
        <p:txBody>
          <a:bodyPr/>
          <a:lstStyle/>
          <a:p>
            <a:pPr marL="342900" indent="-342900">
              <a:buClr>
                <a:srgbClr val="00646E"/>
              </a:buClr>
              <a:buFont typeface="+mj-lt"/>
              <a:buAutoNum type="arabicPeriod"/>
            </a:pPr>
            <a:r>
              <a:rPr lang="de-CH" dirty="0" err="1" smtClean="0"/>
              <a:t>Struktogramme</a:t>
            </a:r>
            <a:r>
              <a:rPr lang="de-CH" dirty="0" smtClean="0"/>
              <a:t> erstellen</a:t>
            </a:r>
          </a:p>
          <a:p>
            <a:pPr marL="342900" indent="-342900">
              <a:buClr>
                <a:srgbClr val="00646E"/>
              </a:buClr>
              <a:buFont typeface="+mj-lt"/>
              <a:buAutoNum type="arabicPeriod"/>
            </a:pPr>
            <a:r>
              <a:rPr lang="de-CH" dirty="0" smtClean="0"/>
              <a:t>Benutzeroberfläche benennen</a:t>
            </a:r>
          </a:p>
          <a:p>
            <a:pPr marL="342900" indent="-342900">
              <a:buClr>
                <a:srgbClr val="00646E"/>
              </a:buClr>
              <a:buFont typeface="+mj-lt"/>
              <a:buAutoNum type="arabicPeriod"/>
            </a:pPr>
            <a:r>
              <a:rPr lang="de-CH" dirty="0" smtClean="0"/>
              <a:t>Funktionen gemäss Spezifikation implementieren</a:t>
            </a:r>
          </a:p>
          <a:p>
            <a:pPr marL="342900" indent="-342900">
              <a:buClr>
                <a:srgbClr val="00646E"/>
              </a:buClr>
              <a:buFont typeface="+mj-lt"/>
              <a:buAutoNum type="arabicPeriod"/>
            </a:pPr>
            <a:r>
              <a:rPr lang="de-CH" dirty="0" smtClean="0"/>
              <a:t>White-Box-Test ermitteln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Realisierung: </a:t>
            </a:r>
            <a:r>
              <a:rPr lang="de-CH" dirty="0" err="1" smtClean="0"/>
              <a:t>Struktogramm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7063" y="1196752"/>
            <a:ext cx="10872712" cy="4995247"/>
          </a:xfrm>
        </p:spPr>
        <p:txBody>
          <a:bodyPr/>
          <a:lstStyle/>
          <a:p>
            <a:pPr marL="360363" indent="-360363">
              <a:spcBef>
                <a:spcPts val="0"/>
              </a:spcBef>
              <a:buClr>
                <a:srgbClr val="00646E"/>
              </a:buClr>
            </a:pPr>
            <a:r>
              <a:rPr lang="de-CH" dirty="0" smtClean="0">
                <a:solidFill>
                  <a:srgbClr val="00646E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Was ist ein </a:t>
            </a:r>
            <a:r>
              <a:rPr lang="de-CH" dirty="0" err="1" smtClean="0">
                <a:solidFill>
                  <a:srgbClr val="00646E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Struktogramm</a:t>
            </a:r>
            <a:r>
              <a:rPr lang="de-CH" dirty="0" smtClean="0">
                <a:solidFill>
                  <a:srgbClr val="00646E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? </a:t>
            </a:r>
          </a:p>
          <a:p>
            <a:pPr marL="360363" indent="-360363"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err="1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Struktogramm</a:t>
            </a: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 </a:t>
            </a:r>
            <a:r>
              <a:rPr lang="de-CH" dirty="0" err="1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Nassi</a:t>
            </a: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-</a:t>
            </a:r>
            <a:r>
              <a:rPr lang="de-CH" dirty="0" err="1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Shneiderman</a:t>
            </a: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-Diagramm</a:t>
            </a:r>
          </a:p>
          <a:p>
            <a:pPr marL="360363" indent="-360363"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Diagrammtyp zur Darstellung von Programmentwürfen</a:t>
            </a:r>
          </a:p>
          <a:p>
            <a:pPr marL="360363" indent="-360363">
              <a:spcBef>
                <a:spcPts val="0"/>
              </a:spcBef>
              <a:buClr>
                <a:srgbClr val="00646E"/>
              </a:buClr>
            </a:pPr>
            <a:endParaRPr lang="de-CH" dirty="0" smtClean="0">
              <a:solidFill>
                <a:srgbClr val="00646E"/>
              </a:solidFill>
              <a:ea typeface="Arial Unicode MS" panose="020B0604020202020204" pitchFamily="34" charset="-128"/>
              <a:cs typeface="Arial Unicode MS" panose="020B0604020202020204" pitchFamily="34" charset="-128"/>
              <a:sym typeface="Wingdings" pitchFamily="2" charset="2"/>
            </a:endParaRPr>
          </a:p>
          <a:p>
            <a:pPr marL="360363" indent="-360363">
              <a:spcBef>
                <a:spcPts val="0"/>
              </a:spcBef>
              <a:buClr>
                <a:srgbClr val="00646E"/>
              </a:buClr>
            </a:pPr>
            <a:r>
              <a:rPr lang="de-CH" dirty="0" smtClean="0">
                <a:solidFill>
                  <a:srgbClr val="00646E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Warum ein </a:t>
            </a:r>
            <a:r>
              <a:rPr lang="de-CH" dirty="0" err="1" smtClean="0">
                <a:solidFill>
                  <a:srgbClr val="00646E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Struktogramm</a:t>
            </a:r>
            <a:r>
              <a:rPr lang="de-CH" dirty="0" smtClean="0">
                <a:solidFill>
                  <a:srgbClr val="00646E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?</a:t>
            </a:r>
          </a:p>
          <a:p>
            <a:pPr marL="360363" indent="-360363"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Für komplexe Funktionen geeignet</a:t>
            </a:r>
          </a:p>
          <a:p>
            <a:pPr marL="360363" indent="-360363"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Für eine strukturierte Programmierung</a:t>
            </a:r>
          </a:p>
          <a:p>
            <a:pPr marL="360363" indent="-360363"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endParaRPr lang="de-CH" dirty="0" smtClean="0">
              <a:solidFill>
                <a:srgbClr val="FF0000"/>
              </a:solidFill>
              <a:ea typeface="Arial Unicode MS" panose="020B0604020202020204" pitchFamily="34" charset="-128"/>
              <a:cs typeface="Arial Unicode MS" panose="020B0604020202020204" pitchFamily="34" charset="-128"/>
              <a:sym typeface="Wingdings" pitchFamily="2" charset="2"/>
            </a:endParaRPr>
          </a:p>
          <a:p>
            <a:pPr marL="360363" indent="-360363">
              <a:spcBef>
                <a:spcPts val="0"/>
              </a:spcBef>
              <a:buClr>
                <a:srgbClr val="00646E"/>
              </a:buClr>
            </a:pPr>
            <a:r>
              <a:rPr lang="de-CH" dirty="0" smtClean="0">
                <a:solidFill>
                  <a:srgbClr val="00646E"/>
                </a:solidFill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Verwendetes Tool</a:t>
            </a:r>
          </a:p>
          <a:p>
            <a:pPr marL="360363" indent="-360363"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Mit dem Tool „</a:t>
            </a:r>
            <a:r>
              <a:rPr lang="de-CH" dirty="0" err="1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hus</a:t>
            </a: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 </a:t>
            </a:r>
            <a:r>
              <a:rPr lang="de-CH" dirty="0" err="1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Struktogrammer</a:t>
            </a: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“ erstellt </a:t>
            </a:r>
          </a:p>
          <a:p>
            <a:pPr marL="360363" indent="-360363"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Simples Erstellen eines </a:t>
            </a:r>
            <a:r>
              <a:rPr lang="de-CH" dirty="0" err="1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Struktogrammes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Realisierung: </a:t>
            </a:r>
            <a:r>
              <a:rPr lang="de-CH" dirty="0" err="1" smtClean="0"/>
              <a:t>Struktogramme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7063" y="1268760"/>
            <a:ext cx="10872712" cy="4923239"/>
          </a:xfrm>
        </p:spPr>
        <p:txBody>
          <a:bodyPr/>
          <a:lstStyle/>
          <a:p>
            <a:pPr marL="342900" indent="-342900">
              <a:buClr>
                <a:srgbClr val="00646E"/>
              </a:buClr>
            </a:pPr>
            <a:r>
              <a:rPr lang="de-CH" b="1" dirty="0" err="1" smtClean="0">
                <a:solidFill>
                  <a:srgbClr val="00646E"/>
                </a:solidFill>
              </a:rPr>
              <a:t>Struktogramme</a:t>
            </a:r>
            <a:r>
              <a:rPr lang="de-CH" b="1" dirty="0" smtClean="0">
                <a:solidFill>
                  <a:srgbClr val="00646E"/>
                </a:solidFill>
              </a:rPr>
              <a:t> für komplexere Funktionen wie:</a:t>
            </a:r>
          </a:p>
          <a:p>
            <a:pPr marL="342900" indent="-342900"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/>
              <a:t>Hinzufügen von Daten der Tabelle EDE 		</a:t>
            </a:r>
            <a:r>
              <a:rPr lang="de-CH" sz="1600" dirty="0" err="1" smtClean="0"/>
              <a:t>AppendFromEDE</a:t>
            </a:r>
            <a:r>
              <a:rPr lang="de-CH" sz="1600" dirty="0" smtClean="0"/>
              <a:t>()</a:t>
            </a:r>
          </a:p>
          <a:p>
            <a:pPr marL="342900" indent="-342900"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/>
              <a:t>Objektname zu Aliasname 			</a:t>
            </a:r>
            <a:r>
              <a:rPr lang="de-CH" sz="1600" dirty="0" err="1" smtClean="0"/>
              <a:t>ObjToAlias</a:t>
            </a:r>
            <a:r>
              <a:rPr lang="de-CH" sz="1600" dirty="0" smtClean="0"/>
              <a:t>()</a:t>
            </a:r>
          </a:p>
          <a:p>
            <a:pPr marL="342900" indent="-342900"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/>
              <a:t>Aliasname zu Objektname 			</a:t>
            </a:r>
            <a:r>
              <a:rPr lang="de-CH" sz="1600" dirty="0" err="1" smtClean="0"/>
              <a:t>AliasToObjectname</a:t>
            </a:r>
            <a:r>
              <a:rPr lang="de-CH" sz="1600" dirty="0" smtClean="0"/>
              <a:t>()</a:t>
            </a:r>
          </a:p>
          <a:p>
            <a:pPr marL="342900" indent="-342900"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b="1" dirty="0" smtClean="0"/>
              <a:t>Aktualisieren der </a:t>
            </a:r>
            <a:r>
              <a:rPr lang="de-CH" sz="1600" b="1" dirty="0" err="1" smtClean="0"/>
              <a:t>BACnet</a:t>
            </a:r>
            <a:r>
              <a:rPr lang="de-CH" sz="1600" b="1" dirty="0" smtClean="0"/>
              <a:t> Daten 			</a:t>
            </a:r>
            <a:r>
              <a:rPr lang="de-CH" sz="1600" b="1" dirty="0" err="1" smtClean="0"/>
              <a:t>BACnetDataEDE</a:t>
            </a:r>
            <a:r>
              <a:rPr lang="de-CH" sz="1600" b="1" dirty="0" smtClean="0"/>
              <a:t>()</a:t>
            </a:r>
          </a:p>
          <a:p>
            <a:pPr marL="342900" indent="-342900"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/>
              <a:t>Überprüfung der Daten 				</a:t>
            </a:r>
            <a:r>
              <a:rPr lang="de-CH" sz="1600" dirty="0" err="1" smtClean="0"/>
              <a:t>CheckObjects</a:t>
            </a:r>
            <a:r>
              <a:rPr lang="de-CH" sz="1600" dirty="0" smtClean="0"/>
              <a:t>()</a:t>
            </a:r>
          </a:p>
          <a:p>
            <a:pPr marL="342900" indent="-342900"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/>
              <a:t>Überprüfung aller Aliasnamen 			CheckAlias()</a:t>
            </a:r>
          </a:p>
          <a:p>
            <a:pPr marL="342900" indent="-342900">
              <a:buClr>
                <a:srgbClr val="00646E"/>
              </a:buClr>
            </a:pPr>
            <a:endParaRPr lang="de-CH" sz="1600" dirty="0" smtClean="0"/>
          </a:p>
          <a:p>
            <a:pPr marL="342900" indent="-342900">
              <a:buClr>
                <a:srgbClr val="00646E"/>
              </a:buClr>
            </a:pPr>
            <a:endParaRPr lang="de-CH" sz="1600" dirty="0" smtClean="0"/>
          </a:p>
          <a:p>
            <a:pPr marL="342900" indent="-342900">
              <a:buClr>
                <a:srgbClr val="00646E"/>
              </a:buClr>
            </a:pPr>
            <a:r>
              <a:rPr lang="de-CH" b="1" dirty="0" smtClean="0">
                <a:solidFill>
                  <a:srgbClr val="00646E"/>
                </a:solidFill>
              </a:rPr>
              <a:t>Keine </a:t>
            </a:r>
            <a:r>
              <a:rPr lang="de-CH" b="1" dirty="0" err="1" smtClean="0">
                <a:solidFill>
                  <a:srgbClr val="00646E"/>
                </a:solidFill>
              </a:rPr>
              <a:t>Struktogramme</a:t>
            </a:r>
            <a:r>
              <a:rPr lang="de-CH" b="1" dirty="0" smtClean="0">
                <a:solidFill>
                  <a:srgbClr val="00646E"/>
                </a:solidFill>
              </a:rPr>
              <a:t> für</a:t>
            </a:r>
          </a:p>
          <a:p>
            <a:pPr marL="342900" indent="-342900"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/>
              <a:t>Set-Methode (setzten der Variable, Konstante und Objekte)</a:t>
            </a:r>
          </a:p>
          <a:p>
            <a:pPr marL="342900" indent="-342900"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/>
              <a:t>Aufhebung und Hinzufügen vom Schreibschutz</a:t>
            </a:r>
          </a:p>
          <a:p>
            <a:pPr marL="342900" indent="-342900"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/>
              <a:t>Selektieren und </a:t>
            </a:r>
            <a:r>
              <a:rPr lang="de-CH" sz="1600" dirty="0" err="1" smtClean="0"/>
              <a:t>Deselektieren</a:t>
            </a:r>
            <a:r>
              <a:rPr lang="de-CH" sz="1600" dirty="0" smtClean="0"/>
              <a:t> einer Zelle </a:t>
            </a:r>
          </a:p>
          <a:p>
            <a:pPr marL="342900" indent="-342900">
              <a:buClr>
                <a:srgbClr val="00646E"/>
              </a:buClr>
            </a:pPr>
            <a:endParaRPr lang="de-CH" sz="1600" dirty="0" smtClean="0"/>
          </a:p>
          <a:p>
            <a:pPr marL="342900" indent="-342900">
              <a:buClr>
                <a:srgbClr val="00646E"/>
              </a:buClr>
            </a:pPr>
            <a:endParaRPr lang="de-CH" sz="1600" dirty="0" smtClean="0"/>
          </a:p>
        </p:txBody>
      </p:sp>
      <p:sp>
        <p:nvSpPr>
          <p:cNvPr id="4" name="cdtText Box 4 Id114692"/>
          <p:cNvSpPr txBox="1">
            <a:spLocks noChangeArrowheads="1"/>
          </p:cNvSpPr>
          <p:nvPr/>
        </p:nvSpPr>
        <p:spPr bwMode="auto">
          <a:xfrm>
            <a:off x="627063" y="5059170"/>
            <a:ext cx="10512672" cy="386054"/>
          </a:xfrm>
          <a:prstGeom prst="rect">
            <a:avLst/>
          </a:prstGeo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lIns="108000" tIns="54000" rIns="108000" bIns="54000">
            <a:spAutoFit/>
          </a:bodyPr>
          <a:lstStyle/>
          <a:p>
            <a:pPr marL="342900" indent="-342900">
              <a:buClr>
                <a:srgbClr val="00646E"/>
              </a:buClr>
            </a:pPr>
            <a:r>
              <a:rPr lang="de-CH" b="1" dirty="0" smtClean="0">
                <a:solidFill>
                  <a:schemeClr val="bg1"/>
                </a:solidFill>
                <a:sym typeface="Wingdings" pitchFamily="2" charset="2"/>
              </a:rPr>
              <a:t> Aufgrund der Komplexität nicht notwendig</a:t>
            </a:r>
            <a:endParaRPr lang="de-CH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cdtRectangle 4 Id1095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de-DE" noProof="0" dirty="0" smtClean="0"/>
          </a:p>
        </p:txBody>
      </p:sp>
      <p:sp>
        <p:nvSpPr>
          <p:cNvPr id="11" name="cdtText Placeholder 10 Id11"/>
          <p:cNvSpPr>
            <a:spLocks noGrp="1"/>
          </p:cNvSpPr>
          <p:nvPr>
            <p:ph type="body" sz="quarter" idx="4294967295"/>
          </p:nvPr>
        </p:nvSpPr>
        <p:spPr>
          <a:xfrm>
            <a:off x="698575" y="1268760"/>
            <a:ext cx="11017250" cy="4922490"/>
          </a:xfrm>
        </p:spPr>
        <p:txBody>
          <a:bodyPr/>
          <a:lstStyle/>
          <a:p>
            <a:pPr marL="344488" lvl="1" indent="-342900">
              <a:buClr>
                <a:srgbClr val="41AAAA"/>
              </a:buClr>
              <a:buFont typeface="+mj-lt"/>
              <a:buAutoNum type="arabicPeriod"/>
            </a:pPr>
            <a:r>
              <a:rPr lang="de-CH" noProof="0" dirty="0" smtClean="0"/>
              <a:t>Ausgangslage</a:t>
            </a:r>
          </a:p>
          <a:p>
            <a:pPr marL="703263" lvl="3" indent="-342900">
              <a:buClr>
                <a:srgbClr val="41AAAA"/>
              </a:buClr>
              <a:buFontTx/>
              <a:buChar char="-"/>
            </a:pPr>
            <a:r>
              <a:rPr lang="de-CH" dirty="0" smtClean="0"/>
              <a:t>Siemens</a:t>
            </a:r>
          </a:p>
          <a:p>
            <a:pPr marL="703263" lvl="3" indent="-342900">
              <a:buClr>
                <a:srgbClr val="41AAAA"/>
              </a:buClr>
              <a:buFontTx/>
              <a:buChar char="-"/>
            </a:pPr>
            <a:r>
              <a:rPr lang="de-CH" dirty="0" err="1" smtClean="0"/>
              <a:t>TsNet</a:t>
            </a:r>
            <a:endParaRPr lang="de-CH" dirty="0" smtClean="0"/>
          </a:p>
          <a:p>
            <a:pPr marL="703263" lvl="3" indent="-342900">
              <a:buClr>
                <a:srgbClr val="41AAAA"/>
              </a:buClr>
              <a:buFontTx/>
              <a:buChar char="-"/>
            </a:pPr>
            <a:r>
              <a:rPr lang="de-CH" dirty="0" smtClean="0"/>
              <a:t>Stand vor der IPA</a:t>
            </a:r>
            <a:endParaRPr lang="de-CH" noProof="0" dirty="0" smtClean="0"/>
          </a:p>
          <a:p>
            <a:pPr marL="344488" lvl="1" indent="-342900">
              <a:buClr>
                <a:srgbClr val="41AAAA"/>
              </a:buClr>
              <a:buFont typeface="+mj-lt"/>
              <a:buAutoNum type="arabicPeriod"/>
            </a:pPr>
            <a:r>
              <a:rPr lang="de-CH" dirty="0" smtClean="0"/>
              <a:t>Aufgabenstellung</a:t>
            </a:r>
          </a:p>
          <a:p>
            <a:pPr marL="703263" lvl="3" indent="-342900">
              <a:buClr>
                <a:srgbClr val="41AAAA"/>
              </a:buClr>
              <a:buFontTx/>
              <a:buChar char="-"/>
            </a:pPr>
            <a:r>
              <a:rPr lang="de-CH" dirty="0" smtClean="0"/>
              <a:t>Allgemeines</a:t>
            </a:r>
          </a:p>
          <a:p>
            <a:pPr marL="703263" lvl="3" indent="-342900">
              <a:buClr>
                <a:srgbClr val="41AAAA"/>
              </a:buClr>
              <a:buFontTx/>
              <a:buChar char="-"/>
            </a:pPr>
            <a:r>
              <a:rPr lang="de-CH" dirty="0" err="1" smtClean="0"/>
              <a:t>Implementationsziele</a:t>
            </a:r>
            <a:endParaRPr lang="de-CH" dirty="0" smtClean="0"/>
          </a:p>
          <a:p>
            <a:pPr marL="344488" lvl="1" indent="-342900">
              <a:buClr>
                <a:srgbClr val="41AAAA"/>
              </a:buClr>
              <a:buFont typeface="+mj-lt"/>
              <a:buAutoNum type="arabicPeriod"/>
            </a:pPr>
            <a:r>
              <a:rPr lang="de-CH" dirty="0" smtClean="0"/>
              <a:t>Organisation</a:t>
            </a:r>
          </a:p>
          <a:p>
            <a:pPr marL="703263" lvl="3" indent="-342900">
              <a:buClr>
                <a:srgbClr val="41AAAA"/>
              </a:buClr>
              <a:buFontTx/>
              <a:buChar char="-"/>
            </a:pPr>
            <a:r>
              <a:rPr lang="de-CH" noProof="0" dirty="0" smtClean="0"/>
              <a:t>Projektmanagement-Methode</a:t>
            </a:r>
          </a:p>
          <a:p>
            <a:pPr marL="703263" lvl="3" indent="-342900">
              <a:buClr>
                <a:srgbClr val="41AAAA"/>
              </a:buClr>
              <a:buFontTx/>
              <a:buChar char="-"/>
            </a:pPr>
            <a:r>
              <a:rPr lang="de-CH" dirty="0" smtClean="0"/>
              <a:t>Zeitplan</a:t>
            </a:r>
            <a:endParaRPr lang="de-CH" noProof="0" dirty="0" smtClean="0"/>
          </a:p>
          <a:p>
            <a:pPr marL="344488" lvl="1" indent="-342900">
              <a:buClr>
                <a:srgbClr val="41AAAA"/>
              </a:buClr>
              <a:buFont typeface="+mj-lt"/>
              <a:buAutoNum type="arabicPeriod"/>
            </a:pPr>
            <a:r>
              <a:rPr lang="de-CH" noProof="0" dirty="0" smtClean="0"/>
              <a:t>Realisierung</a:t>
            </a:r>
          </a:p>
          <a:p>
            <a:pPr marL="344488" lvl="1" indent="-342900">
              <a:buClr>
                <a:srgbClr val="41AAAA"/>
              </a:buClr>
              <a:buFont typeface="+mj-lt"/>
              <a:buAutoNum type="arabicPeriod"/>
            </a:pPr>
            <a:r>
              <a:rPr lang="de-CH" dirty="0" smtClean="0"/>
              <a:t>Kontrolle</a:t>
            </a:r>
          </a:p>
          <a:p>
            <a:pPr marL="344488" lvl="1" indent="-342900">
              <a:buClr>
                <a:srgbClr val="41AAAA"/>
              </a:buClr>
              <a:buFont typeface="+mj-lt"/>
              <a:buAutoNum type="arabicPeriod"/>
            </a:pPr>
            <a:r>
              <a:rPr lang="de-CH" noProof="0" dirty="0" smtClean="0"/>
              <a:t>Fazit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99296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Beispiel: </a:t>
            </a:r>
            <a:r>
              <a:rPr lang="de-CH" dirty="0" err="1" smtClean="0"/>
              <a:t>Struktogramm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403431" y="2060848"/>
            <a:ext cx="3528392" cy="42589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</a:pP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Beispiel: </a:t>
            </a:r>
            <a:r>
              <a:rPr lang="de-CH" sz="1600" dirty="0" err="1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BACnetDataEDE</a:t>
            </a: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()</a:t>
            </a:r>
          </a:p>
          <a:p>
            <a:pPr marL="355600" lvl="1" indent="-17780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  <a:buFont typeface="+mj-lt"/>
              <a:buAutoNum type="arabicPeriod"/>
            </a:pP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Aufruf von CheckAlias</a:t>
            </a:r>
          </a:p>
          <a:p>
            <a:pPr marL="355600" lvl="1" indent="-17780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  <a:buFont typeface="+mj-lt"/>
              <a:buAutoNum type="arabicPeriod"/>
            </a:pP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Status abfragen: kein Error</a:t>
            </a:r>
          </a:p>
          <a:p>
            <a:pPr marL="355600" lvl="1" indent="-17780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  <a:buFont typeface="+mj-lt"/>
              <a:buAutoNum type="arabicPeriod"/>
            </a:pP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Dialogfenster öffnen</a:t>
            </a:r>
          </a:p>
          <a:p>
            <a:pPr marL="355600" lvl="1" indent="-17780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  <a:buFont typeface="+mj-lt"/>
              <a:buAutoNum type="arabicPeriod"/>
            </a:pP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Button abfragen: Ja</a:t>
            </a:r>
          </a:p>
          <a:p>
            <a:pPr marL="355600" lvl="1" indent="-17780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  <a:buFont typeface="+mj-lt"/>
              <a:buAutoNum type="arabicPeriod"/>
            </a:pPr>
            <a:r>
              <a:rPr lang="de-CH" sz="1600" dirty="0" err="1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For</a:t>
            </a: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-Loop: Für jede Zeile</a:t>
            </a:r>
          </a:p>
          <a:p>
            <a:pPr marL="355600" lvl="1" indent="-17780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  <a:buFont typeface="+mj-lt"/>
              <a:buAutoNum type="arabicPeriod"/>
            </a:pP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Löschen der Daten</a:t>
            </a:r>
          </a:p>
          <a:p>
            <a:pPr marL="355600" lvl="1" indent="-17780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  <a:buFont typeface="+mj-lt"/>
              <a:buAutoNum type="arabicPeriod"/>
            </a:pPr>
            <a:r>
              <a:rPr lang="de-CH" sz="1600" dirty="0" err="1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For</a:t>
            </a: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-Loop: Für jede Zeile</a:t>
            </a:r>
          </a:p>
          <a:p>
            <a:pPr marL="355600" lvl="1" indent="-17780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  <a:buFont typeface="+mj-lt"/>
              <a:buAutoNum type="arabicPeriod"/>
            </a:pP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Aliascontroller abfragen</a:t>
            </a:r>
          </a:p>
          <a:p>
            <a:pPr marL="355600" lvl="1" indent="-17780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  <a:buFont typeface="+mj-lt"/>
              <a:buAutoNum type="arabicPeriod"/>
            </a:pP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Hinzufügen von neue Daten</a:t>
            </a:r>
          </a:p>
          <a:p>
            <a:pPr marL="355600" lvl="1" indent="-17780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  <a:buFont typeface="+mj-lt"/>
              <a:buAutoNum type="arabicPeriod"/>
            </a:pP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Objektname und Instanz abfragen</a:t>
            </a:r>
          </a:p>
          <a:p>
            <a:pPr marL="355600" lvl="1" indent="-17780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  <a:buFont typeface="+mj-lt"/>
              <a:buAutoNum type="arabicPeriod"/>
            </a:pP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Hinzufügen von neue Daten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567" y="836712"/>
            <a:ext cx="7632848" cy="5483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Realisierung: Implementierung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95319" y="1196752"/>
            <a:ext cx="4176464" cy="4752000"/>
          </a:xfrm>
        </p:spPr>
        <p:txBody>
          <a:bodyPr/>
          <a:lstStyle/>
          <a:p>
            <a:pPr marL="176213" indent="-176213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Alle Funktionen von Modify abhängig</a:t>
            </a:r>
          </a:p>
          <a:p>
            <a:pPr marL="176213" indent="-176213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err="1" smtClean="0"/>
              <a:t>BACnet</a:t>
            </a:r>
            <a:r>
              <a:rPr lang="de-CH" dirty="0" smtClean="0"/>
              <a:t> Data und </a:t>
            </a:r>
            <a:r>
              <a:rPr lang="de-CH" dirty="0" err="1" smtClean="0"/>
              <a:t>CheckObjects</a:t>
            </a:r>
            <a:r>
              <a:rPr lang="de-CH" dirty="0" smtClean="0"/>
              <a:t> </a:t>
            </a:r>
          </a:p>
          <a:p>
            <a:pPr marL="342900" indent="-166688">
              <a:buClr>
                <a:srgbClr val="00646E"/>
              </a:buClr>
              <a:buFont typeface="+mj-lt"/>
              <a:buAutoNum type="arabicPeriod"/>
            </a:pPr>
            <a:r>
              <a:rPr lang="de-CH" dirty="0" smtClean="0"/>
              <a:t>Modify</a:t>
            </a:r>
          </a:p>
          <a:p>
            <a:pPr marL="342900" indent="-166688">
              <a:buClr>
                <a:srgbClr val="00646E"/>
              </a:buClr>
              <a:buFont typeface="+mj-lt"/>
              <a:buAutoNum type="arabicPeriod"/>
            </a:pPr>
            <a:r>
              <a:rPr lang="de-CH" dirty="0" smtClean="0"/>
              <a:t>CheckAlias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0542" y="995363"/>
            <a:ext cx="6879765" cy="516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Realisierung: Implementierung 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627063" y="1268760"/>
          <a:ext cx="10944720" cy="2352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25705"/>
                <a:gridCol w="3987626"/>
                <a:gridCol w="4431389"/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1400" b="1" i="0" dirty="0" smtClean="0">
                          <a:solidFill>
                            <a:schemeClr val="tx1"/>
                          </a:solidFill>
                        </a:rPr>
                        <a:t>Funktion</a:t>
                      </a:r>
                      <a:endParaRPr lang="de-DE" sz="1400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/>
                      </a:pPr>
                      <a:r>
                        <a:rPr lang="de-CH" sz="1400" b="1" dirty="0" smtClean="0">
                          <a:solidFill>
                            <a:schemeClr val="tx1"/>
                          </a:solidFill>
                        </a:rPr>
                        <a:t>Probleme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/>
                      </a:pPr>
                      <a:r>
                        <a:rPr lang="de-CH" sz="1400" b="1" dirty="0" smtClean="0">
                          <a:solidFill>
                            <a:schemeClr val="tx1"/>
                          </a:solidFill>
                        </a:rPr>
                        <a:t>Lösung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400" b="0" dirty="0" err="1" smtClean="0"/>
                        <a:t>Append</a:t>
                      </a:r>
                      <a:r>
                        <a:rPr lang="de-CH" sz="1400" b="0" dirty="0" smtClean="0"/>
                        <a:t> </a:t>
                      </a:r>
                      <a:r>
                        <a:rPr lang="de-CH" sz="1400" b="0" dirty="0" err="1" smtClean="0"/>
                        <a:t>from</a:t>
                      </a:r>
                      <a:r>
                        <a:rPr lang="de-CH" sz="1400" b="0" baseline="0" dirty="0" smtClean="0"/>
                        <a:t> EDE</a:t>
                      </a:r>
                      <a:endParaRPr lang="de-DE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Überlegungsfehler</a:t>
                      </a:r>
                    </a:p>
                    <a:p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Fehler im </a:t>
                      </a:r>
                      <a:r>
                        <a:rPr lang="de-CH" sz="1400" b="0" dirty="0" err="1" smtClean="0">
                          <a:solidFill>
                            <a:schemeClr val="tx1"/>
                          </a:solidFill>
                        </a:rPr>
                        <a:t>Struktogramm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Umstrukturieren</a:t>
                      </a:r>
                      <a:r>
                        <a:rPr lang="de-CH" sz="1400" b="0" baseline="0" dirty="0" smtClean="0">
                          <a:solidFill>
                            <a:schemeClr val="tx1"/>
                          </a:solidFill>
                        </a:rPr>
                        <a:t> vom </a:t>
                      </a:r>
                      <a:r>
                        <a:rPr lang="de-CH" sz="1400" b="0" baseline="0" dirty="0" err="1" smtClean="0">
                          <a:solidFill>
                            <a:schemeClr val="tx1"/>
                          </a:solidFill>
                        </a:rPr>
                        <a:t>Struktogramm</a:t>
                      </a:r>
                      <a:endParaRPr lang="de-CH" sz="14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Ablauf</a:t>
                      </a:r>
                      <a:r>
                        <a:rPr lang="de-CH" sz="1400" b="0" baseline="0" dirty="0" smtClean="0">
                          <a:solidFill>
                            <a:schemeClr val="tx1"/>
                          </a:solidFill>
                        </a:rPr>
                        <a:t> notieren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400" b="0" dirty="0" err="1" smtClean="0"/>
                        <a:t>BACnet</a:t>
                      </a:r>
                      <a:r>
                        <a:rPr lang="de-CH" sz="1400" b="0" dirty="0" smtClean="0"/>
                        <a:t> Data</a:t>
                      </a:r>
                      <a:endParaRPr lang="de-DE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Einsetzung vom </a:t>
                      </a:r>
                      <a:r>
                        <a:rPr lang="de-CH" sz="1400" b="0" dirty="0" err="1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-Loop nicht geeignet</a:t>
                      </a:r>
                    </a:p>
                    <a:p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Falscher</a:t>
                      </a:r>
                      <a:r>
                        <a:rPr lang="de-CH" sz="1400" b="0" baseline="0" dirty="0" smtClean="0">
                          <a:solidFill>
                            <a:schemeClr val="tx1"/>
                          </a:solidFill>
                        </a:rPr>
                        <a:t> Ablauf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Umstrukturieren</a:t>
                      </a:r>
                      <a:r>
                        <a:rPr lang="de-CH" sz="1400" b="0" baseline="0" dirty="0" smtClean="0">
                          <a:solidFill>
                            <a:schemeClr val="tx1"/>
                          </a:solidFill>
                        </a:rPr>
                        <a:t> vom </a:t>
                      </a:r>
                      <a:r>
                        <a:rPr lang="de-CH" sz="1400" b="0" baseline="0" dirty="0" err="1" smtClean="0">
                          <a:solidFill>
                            <a:schemeClr val="tx1"/>
                          </a:solidFill>
                        </a:rPr>
                        <a:t>Struktogramm</a:t>
                      </a:r>
                      <a:endParaRPr lang="de-CH" sz="14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e-CH" sz="1400" b="0" baseline="0" dirty="0" smtClean="0">
                          <a:solidFill>
                            <a:schemeClr val="tx1"/>
                          </a:solidFill>
                        </a:rPr>
                        <a:t>Ablauf – vor allem Loops – notieren 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400" b="0" dirty="0" smtClean="0"/>
                        <a:t>Check</a:t>
                      </a:r>
                      <a:r>
                        <a:rPr lang="de-CH" sz="1400" b="0" baseline="0" dirty="0" smtClean="0"/>
                        <a:t> Objects</a:t>
                      </a:r>
                      <a:endParaRPr lang="de-DE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Einsetzung vom </a:t>
                      </a:r>
                      <a:r>
                        <a:rPr lang="de-CH" sz="1400" b="0" dirty="0" err="1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-Loop nicht geeignet</a:t>
                      </a:r>
                    </a:p>
                    <a:p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Falscher Ablauf</a:t>
                      </a:r>
                    </a:p>
                    <a:p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Falsche Ausgabe</a:t>
                      </a:r>
                    </a:p>
                    <a:p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Variablen</a:t>
                      </a:r>
                      <a:r>
                        <a:rPr lang="de-CH" sz="1400" b="0" baseline="0" dirty="0" smtClean="0">
                          <a:solidFill>
                            <a:schemeClr val="tx1"/>
                          </a:solidFill>
                        </a:rPr>
                        <a:t> falsch gesetzt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Debuggen</a:t>
                      </a:r>
                    </a:p>
                    <a:p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Nicht</a:t>
                      </a:r>
                      <a:r>
                        <a:rPr lang="de-CH" sz="1400" b="0" baseline="0" dirty="0" smtClean="0">
                          <a:solidFill>
                            <a:schemeClr val="tx1"/>
                          </a:solidFill>
                        </a:rPr>
                        <a:t> jeder Fehler konnte </a:t>
                      </a:r>
                      <a:r>
                        <a:rPr lang="de-CH" sz="1400" b="0" dirty="0" smtClean="0">
                          <a:solidFill>
                            <a:schemeClr val="tx1"/>
                          </a:solidFill>
                        </a:rPr>
                        <a:t>während der IPA korrigiert werden</a:t>
                      </a:r>
                    </a:p>
                    <a:p>
                      <a:endParaRPr lang="de-CH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627063" y="4365105"/>
            <a:ext cx="6768000" cy="936104"/>
          </a:xfrm>
        </p:spPr>
        <p:txBody>
          <a:bodyPr/>
          <a:lstStyle/>
          <a:p>
            <a:pPr marL="360363" indent="-273050">
              <a:buClr>
                <a:srgbClr val="00646E"/>
              </a:buClr>
            </a:pPr>
            <a:r>
              <a:rPr lang="de-CH" dirty="0" smtClean="0">
                <a:sym typeface="Wingdings" pitchFamily="2" charset="2"/>
              </a:rPr>
              <a:t>Begründung für den Abbruch:</a:t>
            </a:r>
          </a:p>
          <a:p>
            <a:pPr marL="360363" lvl="2" indent="-273050">
              <a:buClr>
                <a:srgbClr val="00646E"/>
              </a:buClr>
              <a:buFont typeface="Wingdings" pitchFamily="2" charset="2"/>
              <a:buChar char="§"/>
            </a:pPr>
            <a:r>
              <a:rPr lang="de-CH" dirty="0" smtClean="0">
                <a:sym typeface="Wingdings" pitchFamily="2" charset="2"/>
              </a:rPr>
              <a:t>Zeitplan einhalten, alle Tätigkeiten abschliessen</a:t>
            </a:r>
          </a:p>
          <a:p>
            <a:pPr marL="360363" lvl="2" indent="-273050">
              <a:buClr>
                <a:srgbClr val="00646E"/>
              </a:buClr>
              <a:buFont typeface="Wingdings" pitchFamily="2" charset="2"/>
              <a:buChar char="§"/>
            </a:pPr>
            <a:r>
              <a:rPr lang="de-CH" dirty="0" smtClean="0">
                <a:sym typeface="Wingdings" pitchFamily="2" charset="2"/>
              </a:rPr>
              <a:t>IPA-Bericht hat höchste Priorität</a:t>
            </a:r>
          </a:p>
        </p:txBody>
      </p:sp>
      <p:sp>
        <p:nvSpPr>
          <p:cNvPr id="10" name="cdtText Box 4 Id114692"/>
          <p:cNvSpPr txBox="1">
            <a:spLocks noChangeArrowheads="1"/>
          </p:cNvSpPr>
          <p:nvPr/>
        </p:nvSpPr>
        <p:spPr bwMode="auto">
          <a:xfrm>
            <a:off x="627063" y="3861048"/>
            <a:ext cx="10944720" cy="386054"/>
          </a:xfrm>
          <a:prstGeom prst="rect">
            <a:avLst/>
          </a:prstGeo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lIns="108000" tIns="54000" rIns="108000" bIns="54000">
            <a:spAutoFit/>
          </a:bodyPr>
          <a:lstStyle/>
          <a:p>
            <a:pPr marL="342900" indent="-342900">
              <a:buClr>
                <a:srgbClr val="00646E"/>
              </a:buClr>
            </a:pPr>
            <a:r>
              <a:rPr lang="de-CH" b="1" dirty="0" smtClean="0">
                <a:solidFill>
                  <a:schemeClr val="bg1"/>
                </a:solidFill>
                <a:sym typeface="Wingdings" pitchFamily="2" charset="2"/>
              </a:rPr>
              <a:t> Check Objects konnte nicht vollständig abgeschlossen werden</a:t>
            </a:r>
            <a:endParaRPr lang="de-CH" b="1" dirty="0" smtClean="0">
              <a:solidFill>
                <a:schemeClr val="bg1"/>
              </a:solidFill>
            </a:endParaRPr>
          </a:p>
        </p:txBody>
      </p:sp>
      <p:sp>
        <p:nvSpPr>
          <p:cNvPr id="7" name="cdtText Box 4 Id114692"/>
          <p:cNvSpPr txBox="1">
            <a:spLocks noChangeArrowheads="1"/>
          </p:cNvSpPr>
          <p:nvPr/>
        </p:nvSpPr>
        <p:spPr bwMode="auto">
          <a:xfrm>
            <a:off x="627063" y="5301209"/>
            <a:ext cx="5400104" cy="386054"/>
          </a:xfrm>
          <a:prstGeom prst="rect">
            <a:avLst/>
          </a:prstGeo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lIns="108000" tIns="54000" rIns="108000" bIns="54000">
            <a:spAutoFit/>
          </a:bodyPr>
          <a:lstStyle/>
          <a:p>
            <a:pPr marL="342900" indent="-342900">
              <a:buClr>
                <a:srgbClr val="00646E"/>
              </a:buClr>
            </a:pPr>
            <a:r>
              <a:rPr lang="de-CH" b="1" dirty="0" smtClean="0">
                <a:solidFill>
                  <a:schemeClr val="bg1"/>
                </a:solidFill>
                <a:sym typeface="Wingdings" pitchFamily="2" charset="2"/>
              </a:rPr>
              <a:t> Wurde im Bericht erwähnt</a:t>
            </a:r>
            <a:endParaRPr lang="de-CH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Beispiel: Problemlösung </a:t>
            </a:r>
            <a:r>
              <a:rPr lang="de-CH" dirty="0" err="1" smtClean="0"/>
              <a:t>BACnetDataEDE</a:t>
            </a:r>
            <a:endParaRPr lang="de-DE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7063" y="1439999"/>
            <a:ext cx="7416328" cy="4713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feld 6"/>
          <p:cNvSpPr txBox="1"/>
          <p:nvPr/>
        </p:nvSpPr>
        <p:spPr>
          <a:xfrm>
            <a:off x="7899375" y="1439999"/>
            <a:ext cx="3744416" cy="45259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61950" indent="-36195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</a:pPr>
            <a:r>
              <a:rPr lang="de-CH" sz="1600" b="1" dirty="0" smtClean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Erwartung: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Wenn keine Daten hinzukommen </a:t>
            </a:r>
            <a:b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 leere Zelle</a:t>
            </a:r>
            <a:endParaRPr lang="de-CH" sz="16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</a:pPr>
            <a:endParaRPr lang="de-CH" sz="16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</a:pPr>
            <a:r>
              <a:rPr lang="de-CH" sz="1600" b="1" dirty="0" smtClean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Problem: 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Daten direkt eingefügt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Keine Daten hinzugekommen </a:t>
            </a:r>
            <a:b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 a</a:t>
            </a: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lte Daten bleiben in der Zelle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</a:pPr>
            <a:endParaRPr lang="de-CH" sz="16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</a:pPr>
            <a:r>
              <a:rPr lang="de-CH" sz="1600" b="1" dirty="0" smtClean="0">
                <a:solidFill>
                  <a:srgbClr val="00646E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Lösung: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Alle Daten löschen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Löschen in eine separate </a:t>
            </a:r>
            <a:r>
              <a:rPr lang="de-CH" sz="1600" dirty="0" err="1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For</a:t>
            </a: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-Schleife</a:t>
            </a:r>
            <a:b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 Löschen/Hinzufügen </a:t>
            </a:r>
            <a:r>
              <a:rPr lang="de-CH" sz="1600" dirty="0" err="1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sehbar</a:t>
            </a:r>
            <a:r>
              <a:rPr lang="de-CH" sz="16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 </a:t>
            </a:r>
            <a:endParaRPr lang="de-CH" sz="16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CH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1274639" y="3356992"/>
            <a:ext cx="3456384" cy="136815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063" y="1439999"/>
            <a:ext cx="6336208" cy="2550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Realisierung: Code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8575" y="1439999"/>
            <a:ext cx="6840760" cy="2303728"/>
          </a:xfrm>
        </p:spPr>
        <p:txBody>
          <a:bodyPr/>
          <a:lstStyle/>
          <a:p>
            <a:r>
              <a:rPr lang="de-CH" dirty="0" smtClean="0"/>
              <a:t>Code Aufbau</a:t>
            </a:r>
          </a:p>
          <a:p>
            <a:pPr marL="361950" indent="-361950"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Beschreibung für jede Funktion</a:t>
            </a:r>
          </a:p>
          <a:p>
            <a:pPr marL="361950" indent="-361950">
              <a:spcBef>
                <a:spcPts val="0"/>
              </a:spcBef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Unterteilt in zwei Teile</a:t>
            </a:r>
          </a:p>
          <a:p>
            <a:pPr marL="541338" lvl="1" indent="-4763">
              <a:spcBef>
                <a:spcPts val="0"/>
              </a:spcBef>
              <a:buClr>
                <a:srgbClr val="00646E"/>
              </a:buClr>
            </a:pP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 Deklarieren und Setzen der Variablen</a:t>
            </a:r>
          </a:p>
          <a:p>
            <a:pPr marL="541338" lvl="1" indent="-4763">
              <a:spcBef>
                <a:spcPts val="0"/>
              </a:spcBef>
              <a:buClr>
                <a:srgbClr val="00646E"/>
              </a:buClr>
            </a:pP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 Funktionsteil</a:t>
            </a:r>
          </a:p>
          <a:p>
            <a:pPr marL="541338" lvl="1" indent="-541338">
              <a:spcBef>
                <a:spcPts val="0"/>
              </a:spcBef>
              <a:buClr>
                <a:srgbClr val="00646E"/>
              </a:buClr>
              <a:buNone/>
            </a:pPr>
            <a:r>
              <a:rPr lang="de-CH" dirty="0" smtClean="0"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 für eine bessere Übersicht</a:t>
            </a:r>
            <a:endParaRPr lang="de-CH" dirty="0" smtClean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de-D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75" y="3284984"/>
            <a:ext cx="10729192" cy="253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65883"/>
            <a:ext cx="12198350" cy="215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Beispiel: User form 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063" y="3566317"/>
            <a:ext cx="318135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82951" y="3566317"/>
            <a:ext cx="32004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67327" y="3566317"/>
            <a:ext cx="32004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Gerade Verbindung mit Pfeil 7"/>
          <p:cNvCxnSpPr>
            <a:stCxn id="16" idx="2"/>
            <a:endCxn id="1026" idx="0"/>
          </p:cNvCxnSpPr>
          <p:nvPr/>
        </p:nvCxnSpPr>
        <p:spPr bwMode="auto">
          <a:xfrm flipH="1">
            <a:off x="2217738" y="2990253"/>
            <a:ext cx="389049" cy="57606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 Verbindung mit Pfeil 9"/>
          <p:cNvCxnSpPr>
            <a:stCxn id="17" idx="2"/>
            <a:endCxn id="1027" idx="0"/>
          </p:cNvCxnSpPr>
          <p:nvPr/>
        </p:nvCxnSpPr>
        <p:spPr bwMode="auto">
          <a:xfrm>
            <a:off x="5091063" y="3013720"/>
            <a:ext cx="592088" cy="55259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Gerade Verbindung mit Pfeil 12"/>
          <p:cNvCxnSpPr>
            <a:stCxn id="18" idx="2"/>
            <a:endCxn id="1028" idx="0"/>
          </p:cNvCxnSpPr>
          <p:nvPr/>
        </p:nvCxnSpPr>
        <p:spPr bwMode="auto">
          <a:xfrm>
            <a:off x="6215199" y="3013720"/>
            <a:ext cx="2852328" cy="55259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hteck 15"/>
          <p:cNvSpPr/>
          <p:nvPr/>
        </p:nvSpPr>
        <p:spPr bwMode="auto">
          <a:xfrm>
            <a:off x="2066727" y="2780928"/>
            <a:ext cx="1080120" cy="2093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4587007" y="2780928"/>
            <a:ext cx="1008112" cy="23279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5683151" y="2780928"/>
            <a:ext cx="1064096" cy="23279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Kontrolle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7063" y="3140967"/>
            <a:ext cx="5472112" cy="3051031"/>
          </a:xfrm>
        </p:spPr>
        <p:txBody>
          <a:bodyPr/>
          <a:lstStyle/>
          <a:p>
            <a:pPr marL="363538" indent="-36353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White-Box-Test</a:t>
            </a:r>
          </a:p>
          <a:p>
            <a:pPr marL="363538" indent="-363538">
              <a:buClr>
                <a:srgbClr val="00646E"/>
              </a:buClr>
            </a:pPr>
            <a:r>
              <a:rPr lang="de-CH" dirty="0" smtClean="0"/>
              <a:t>	</a:t>
            </a:r>
          </a:p>
          <a:p>
            <a:pPr marL="363538" indent="-363538">
              <a:buClr>
                <a:srgbClr val="00646E"/>
              </a:buClr>
            </a:pPr>
            <a:endParaRPr lang="de-CH" dirty="0" smtClean="0"/>
          </a:p>
          <a:p>
            <a:pPr marL="363538" indent="-363538">
              <a:buClr>
                <a:srgbClr val="00646E"/>
              </a:buClr>
            </a:pPr>
            <a:endParaRPr lang="de-CH" dirty="0" smtClean="0"/>
          </a:p>
          <a:p>
            <a:pPr marL="363538" indent="-363538">
              <a:buClr>
                <a:srgbClr val="00646E"/>
              </a:buClr>
            </a:pPr>
            <a:endParaRPr lang="de-CH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6243638" y="3140967"/>
            <a:ext cx="5472112" cy="3051031"/>
          </a:xfrm>
        </p:spPr>
        <p:txBody>
          <a:bodyPr/>
          <a:lstStyle/>
          <a:p>
            <a:pPr marL="363538" indent="-36353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Akzeptanztest</a:t>
            </a:r>
          </a:p>
          <a:p>
            <a:pPr marL="363538" indent="-363538">
              <a:buClr>
                <a:srgbClr val="00646E"/>
              </a:buClr>
            </a:pPr>
            <a:r>
              <a:rPr lang="de-CH" dirty="0" smtClean="0"/>
              <a:t>	</a:t>
            </a:r>
            <a:endParaRPr lang="de-DE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03231" y="3501007"/>
            <a:ext cx="4816406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600" y="3501007"/>
            <a:ext cx="4824536" cy="2564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771526" y="1340767"/>
            <a:ext cx="10944224" cy="180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63538" marR="0" lvl="0" indent="-363538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646E"/>
              </a:buClr>
              <a:buSzTx/>
              <a:tabLst/>
              <a:defRPr/>
            </a:pPr>
            <a:r>
              <a:rPr kumimoji="0" lang="de-CH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 Tests</a:t>
            </a:r>
          </a:p>
          <a:p>
            <a:pPr marL="363538" lvl="0" indent="-363538">
              <a:lnSpc>
                <a:spcPct val="110000"/>
              </a:lnSpc>
              <a:spcBef>
                <a:spcPct val="0"/>
              </a:spcBef>
              <a:buClr>
                <a:srgbClr val="00646E"/>
              </a:buClr>
              <a:buFont typeface="+mj-lt"/>
              <a:buAutoNum type="arabicPeriod"/>
              <a:defRPr/>
            </a:pPr>
            <a:r>
              <a:rPr kumimoji="0" lang="de-CH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White-Box-Test			</a:t>
            </a:r>
            <a:r>
              <a:rPr kumimoji="0" lang="de-CH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 pitchFamily="2" charset="2"/>
              </a:rPr>
              <a:t> Funktionskontrolle, Programmer-Ansicht</a:t>
            </a:r>
            <a:br>
              <a:rPr kumimoji="0" lang="de-CH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 pitchFamily="2" charset="2"/>
              </a:rPr>
            </a:br>
            <a:r>
              <a:rPr kumimoji="0" lang="de-CH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 pitchFamily="2" charset="2"/>
              </a:rPr>
              <a:t>						</a:t>
            </a:r>
            <a:r>
              <a:rPr lang="de-CH" dirty="0" smtClean="0"/>
              <a:t>während der Realisierungsphase durchgeführt</a:t>
            </a: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63538" indent="-363538">
              <a:lnSpc>
                <a:spcPct val="110000"/>
              </a:lnSpc>
              <a:spcBef>
                <a:spcPct val="0"/>
              </a:spcBef>
              <a:buClr>
                <a:srgbClr val="00646E"/>
              </a:buClr>
              <a:buFont typeface="+mj-lt"/>
              <a:buAutoNum type="arabicPeriod"/>
              <a:defRPr/>
            </a:pPr>
            <a:r>
              <a:rPr lang="de-CH" kern="0" dirty="0" smtClean="0">
                <a:solidFill>
                  <a:schemeClr val="tx1"/>
                </a:solidFill>
                <a:ea typeface="+mn-ea"/>
                <a:cs typeface="Arial" pitchFamily="34" charset="0"/>
              </a:rPr>
              <a:t>Akzeptanztest (Black-Box-Test) 		</a:t>
            </a:r>
            <a:r>
              <a:rPr lang="de-CH" kern="0" dirty="0" smtClean="0">
                <a:solidFill>
                  <a:schemeClr val="tx1"/>
                </a:solidFill>
                <a:ea typeface="+mn-ea"/>
                <a:cs typeface="Arial" pitchFamily="34" charset="0"/>
                <a:sym typeface="Wingdings" pitchFamily="2" charset="2"/>
              </a:rPr>
              <a:t> Benutzer-Ansicht</a:t>
            </a:r>
            <a:br>
              <a:rPr lang="de-CH" kern="0" dirty="0" smtClean="0">
                <a:solidFill>
                  <a:schemeClr val="tx1"/>
                </a:solidFill>
                <a:ea typeface="+mn-ea"/>
                <a:cs typeface="Arial" pitchFamily="34" charset="0"/>
                <a:sym typeface="Wingdings" pitchFamily="2" charset="2"/>
              </a:rPr>
            </a:br>
            <a:r>
              <a:rPr lang="de-CH" kern="0" dirty="0" smtClean="0">
                <a:solidFill>
                  <a:schemeClr val="tx1"/>
                </a:solidFill>
                <a:ea typeface="+mn-ea"/>
                <a:cs typeface="Arial" pitchFamily="34" charset="0"/>
                <a:sym typeface="Wingdings" pitchFamily="2" charset="2"/>
              </a:rPr>
              <a:t>						</a:t>
            </a:r>
            <a:r>
              <a:rPr lang="de-CH" dirty="0" smtClean="0"/>
              <a:t>während der Kontrollphase durchgeführt</a:t>
            </a:r>
          </a:p>
          <a:p>
            <a:pPr marL="363538" marR="0" lvl="0" indent="-363538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646E"/>
              </a:buClr>
              <a:buSzTx/>
              <a:tabLst/>
              <a:defRPr/>
            </a:pP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63538" marR="0" lvl="0" indent="-363538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646E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63538" marR="0" lvl="0" indent="-363538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646E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Kontrolle: Testergebnisse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7063" y="1196752"/>
            <a:ext cx="5472112" cy="4995247"/>
          </a:xfrm>
        </p:spPr>
        <p:txBody>
          <a:bodyPr/>
          <a:lstStyle/>
          <a:p>
            <a:r>
              <a:rPr lang="de-CH" dirty="0" smtClean="0"/>
              <a:t>White-Box-Test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3638" y="1196752"/>
            <a:ext cx="5472112" cy="4995247"/>
          </a:xfrm>
        </p:spPr>
        <p:txBody>
          <a:bodyPr/>
          <a:lstStyle/>
          <a:p>
            <a:r>
              <a:rPr lang="de-CH" dirty="0" smtClean="0"/>
              <a:t>Akzeptanztest</a:t>
            </a:r>
            <a:endParaRPr lang="de-DE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 t="942"/>
          <a:stretch>
            <a:fillRect/>
          </a:stretch>
        </p:blipFill>
        <p:spPr bwMode="auto">
          <a:xfrm>
            <a:off x="627063" y="1556792"/>
            <a:ext cx="4091232" cy="4635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3639" y="1556792"/>
            <a:ext cx="3596378" cy="463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Gerade Verbindung mit Pfeil 10"/>
          <p:cNvCxnSpPr/>
          <p:nvPr/>
        </p:nvCxnSpPr>
        <p:spPr bwMode="auto">
          <a:xfrm>
            <a:off x="266527" y="4293096"/>
            <a:ext cx="360536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266527" y="5229200"/>
            <a:ext cx="360536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Gerade Verbindung mit Pfeil 12"/>
          <p:cNvCxnSpPr/>
          <p:nvPr/>
        </p:nvCxnSpPr>
        <p:spPr bwMode="auto">
          <a:xfrm>
            <a:off x="266527" y="5589240"/>
            <a:ext cx="360536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rade Verbindung mit Pfeil 13"/>
          <p:cNvCxnSpPr/>
          <p:nvPr/>
        </p:nvCxnSpPr>
        <p:spPr bwMode="auto">
          <a:xfrm>
            <a:off x="238659" y="5949280"/>
            <a:ext cx="360536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/>
          <p:cNvCxnSpPr/>
          <p:nvPr/>
        </p:nvCxnSpPr>
        <p:spPr bwMode="auto">
          <a:xfrm>
            <a:off x="5883102" y="5229200"/>
            <a:ext cx="360536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Gerade Verbindung mit Pfeil 15"/>
          <p:cNvCxnSpPr/>
          <p:nvPr/>
        </p:nvCxnSpPr>
        <p:spPr bwMode="auto">
          <a:xfrm>
            <a:off x="5883102" y="5445224"/>
            <a:ext cx="360536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7063" y="1124744"/>
            <a:ext cx="10872712" cy="5067255"/>
          </a:xfrm>
        </p:spPr>
        <p:txBody>
          <a:bodyPr/>
          <a:lstStyle/>
          <a:p>
            <a:pPr marL="363538" indent="-363538">
              <a:buClr>
                <a:srgbClr val="00646E"/>
              </a:buClr>
            </a:pPr>
            <a:r>
              <a:rPr lang="de-CH" dirty="0" smtClean="0">
                <a:solidFill>
                  <a:srgbClr val="00646E"/>
                </a:solidFill>
              </a:rPr>
              <a:t>Allgemein</a:t>
            </a:r>
          </a:p>
          <a:p>
            <a:pPr marL="363538" indent="-36353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Insgesamt eine gute Zeitplanung</a:t>
            </a:r>
          </a:p>
          <a:p>
            <a:pPr marL="363538" indent="-36353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Bei Probleme sinnvolle Entscheidungen getroffen</a:t>
            </a:r>
          </a:p>
          <a:p>
            <a:pPr marL="363538" indent="-363538">
              <a:buClr>
                <a:srgbClr val="00646E"/>
              </a:buClr>
              <a:buFont typeface="Arial" pitchFamily="34" charset="0"/>
              <a:buChar char="•"/>
            </a:pPr>
            <a:endParaRPr lang="de-CH" dirty="0" smtClean="0"/>
          </a:p>
          <a:p>
            <a:pPr marL="363538" indent="-363538">
              <a:buClr>
                <a:srgbClr val="00646E"/>
              </a:buClr>
            </a:pPr>
            <a:r>
              <a:rPr lang="de-CH" dirty="0" smtClean="0">
                <a:solidFill>
                  <a:srgbClr val="00646E"/>
                </a:solidFill>
              </a:rPr>
              <a:t>Während der IPA</a:t>
            </a:r>
          </a:p>
          <a:p>
            <a:pPr marL="363538" indent="-36353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Wissen erweitert</a:t>
            </a:r>
          </a:p>
          <a:p>
            <a:pPr marL="363538" indent="-36353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Strukturiertes Vorgehen umgesetzt, nach </a:t>
            </a:r>
            <a:r>
              <a:rPr lang="de-CH" dirty="0" err="1" smtClean="0"/>
              <a:t>Struktogramm</a:t>
            </a:r>
            <a:r>
              <a:rPr lang="de-CH" dirty="0" smtClean="0"/>
              <a:t> gearbeitet </a:t>
            </a:r>
            <a:r>
              <a:rPr lang="de-CH" dirty="0" smtClean="0">
                <a:sym typeface="Wingdings" pitchFamily="2" charset="2"/>
              </a:rPr>
              <a:t> spart Zeit</a:t>
            </a:r>
            <a:endParaRPr lang="de-CH" dirty="0" smtClean="0"/>
          </a:p>
          <a:p>
            <a:pPr marL="363538" indent="-36353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Einplanung der Zeiten </a:t>
            </a:r>
            <a:r>
              <a:rPr lang="de-CH" dirty="0" smtClean="0">
                <a:sym typeface="Wingdings" pitchFamily="2" charset="2"/>
              </a:rPr>
              <a:t></a:t>
            </a:r>
            <a:r>
              <a:rPr lang="de-CH" dirty="0" smtClean="0"/>
              <a:t> Testen, Zeitaufwand erkannt</a:t>
            </a:r>
          </a:p>
          <a:p>
            <a:pPr marL="363538" indent="-363538">
              <a:buClr>
                <a:srgbClr val="00646E"/>
              </a:buClr>
            </a:pPr>
            <a:endParaRPr lang="de-CH" dirty="0" smtClean="0">
              <a:solidFill>
                <a:srgbClr val="00646E"/>
              </a:solidFill>
            </a:endParaRPr>
          </a:p>
          <a:p>
            <a:pPr marL="363538" indent="-363538">
              <a:buClr>
                <a:srgbClr val="00646E"/>
              </a:buClr>
            </a:pPr>
            <a:r>
              <a:rPr lang="de-CH" dirty="0" smtClean="0">
                <a:solidFill>
                  <a:srgbClr val="00646E"/>
                </a:solidFill>
                <a:sym typeface="Wingdings" pitchFamily="2" charset="2"/>
              </a:rPr>
              <a:t>Nach der IPA</a:t>
            </a:r>
          </a:p>
          <a:p>
            <a:pPr marL="363538" indent="-36353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„</a:t>
            </a:r>
            <a:r>
              <a:rPr lang="de-CH" dirty="0" err="1" smtClean="0"/>
              <a:t>CheckObjects</a:t>
            </a:r>
            <a:r>
              <a:rPr lang="de-CH" dirty="0" smtClean="0"/>
              <a:t>“ abschliessen</a:t>
            </a:r>
          </a:p>
          <a:p>
            <a:pPr marL="363538" indent="-36353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err="1" smtClean="0"/>
              <a:t>TsNet</a:t>
            </a:r>
            <a:r>
              <a:rPr lang="de-CH" dirty="0" smtClean="0"/>
              <a:t> V2 wird erweitert</a:t>
            </a:r>
          </a:p>
          <a:p>
            <a:pPr marL="363538" indent="-36353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err="1" smtClean="0"/>
              <a:t>TsNet</a:t>
            </a:r>
            <a:r>
              <a:rPr lang="de-CH" dirty="0" smtClean="0"/>
              <a:t> V2 soll bestehendes </a:t>
            </a:r>
            <a:r>
              <a:rPr lang="de-CH" dirty="0" err="1" smtClean="0"/>
              <a:t>TsNet</a:t>
            </a:r>
            <a:r>
              <a:rPr lang="de-CH" dirty="0" smtClean="0"/>
              <a:t> ersetzen</a:t>
            </a:r>
          </a:p>
          <a:p>
            <a:pPr marL="363538" indent="-363538">
              <a:buClr>
                <a:srgbClr val="00646E"/>
              </a:buClr>
            </a:pPr>
            <a:endParaRPr lang="de-CH" dirty="0" smtClean="0"/>
          </a:p>
          <a:p>
            <a:pPr marL="363538" indent="-363538">
              <a:buClr>
                <a:srgbClr val="00646E"/>
              </a:buClr>
            </a:pPr>
            <a:r>
              <a:rPr lang="de-CH" dirty="0" smtClean="0">
                <a:solidFill>
                  <a:srgbClr val="00646E"/>
                </a:solidFill>
              </a:rPr>
              <a:t>Änderungen für </a:t>
            </a:r>
            <a:r>
              <a:rPr lang="de-CH" smtClean="0">
                <a:solidFill>
                  <a:srgbClr val="00646E"/>
                </a:solidFill>
              </a:rPr>
              <a:t>die Implementierung</a:t>
            </a:r>
            <a:endParaRPr lang="de-CH" dirty="0" smtClean="0">
              <a:solidFill>
                <a:srgbClr val="00646E"/>
              </a:solidFill>
            </a:endParaRPr>
          </a:p>
          <a:p>
            <a:pPr marL="363538" indent="-36353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Code könnte dynamischer sein</a:t>
            </a:r>
            <a:br>
              <a:rPr lang="de-CH" dirty="0" smtClean="0"/>
            </a:br>
            <a:r>
              <a:rPr lang="de-CH" dirty="0" smtClean="0">
                <a:sym typeface="Wingdings" pitchFamily="2" charset="2"/>
              </a:rPr>
              <a:t> mit mehr Konstanten arbeiten</a:t>
            </a:r>
          </a:p>
          <a:p>
            <a:pPr marL="363538" indent="-363538">
              <a:buClr>
                <a:srgbClr val="00646E"/>
              </a:buClr>
            </a:pPr>
            <a:endParaRPr lang="de-CH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7063" y="1439999"/>
            <a:ext cx="8928496" cy="4752000"/>
          </a:xfrm>
        </p:spPr>
        <p:txBody>
          <a:bodyPr/>
          <a:lstStyle/>
          <a:p>
            <a:r>
              <a:rPr lang="de-CH" dirty="0" smtClean="0">
                <a:hlinkClick r:id="rId2" action="ppaction://hlinkfile"/>
              </a:rPr>
              <a:t>Demo öffnen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Siemens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7063" y="1124744"/>
            <a:ext cx="10944720" cy="5067255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de-CH" dirty="0" smtClean="0"/>
              <a:t>Gebäudeautomation</a:t>
            </a:r>
          </a:p>
          <a:p>
            <a:pPr marL="285750" indent="-285750">
              <a:buFont typeface="Arial" pitchFamily="34" charset="0"/>
              <a:buChar char="•"/>
            </a:pPr>
            <a:endParaRPr lang="de-CH" dirty="0" smtClean="0"/>
          </a:p>
          <a:p>
            <a:pPr marL="466725" lvl="1" indent="-466725">
              <a:buNone/>
            </a:pPr>
            <a:r>
              <a:rPr lang="de-CH" dirty="0" smtClean="0">
                <a:solidFill>
                  <a:srgbClr val="00646E"/>
                </a:solidFill>
              </a:rPr>
              <a:t>Abteilung: </a:t>
            </a:r>
            <a:r>
              <a:rPr lang="de-CH" dirty="0" err="1" smtClean="0">
                <a:solidFill>
                  <a:srgbClr val="00646E"/>
                </a:solidFill>
              </a:rPr>
              <a:t>Application</a:t>
            </a:r>
            <a:endParaRPr lang="de-CH" dirty="0" smtClean="0">
              <a:solidFill>
                <a:srgbClr val="00646E"/>
              </a:solidFill>
            </a:endParaRPr>
          </a:p>
          <a:p>
            <a:pPr marL="466725" lvl="1" indent="-466725"/>
            <a:r>
              <a:rPr lang="de-CH" dirty="0" smtClean="0"/>
              <a:t>Erstellt Libraries/Funktionsblöcke für freiprogrammierbare Geräte</a:t>
            </a:r>
          </a:p>
          <a:p>
            <a:pPr marL="466725" lvl="1" indent="-466725"/>
            <a:r>
              <a:rPr lang="de-CH" dirty="0" smtClean="0"/>
              <a:t>Geräte für Gebäudeautomation</a:t>
            </a:r>
          </a:p>
          <a:p>
            <a:pPr marL="1004887" lvl="4" indent="-466725"/>
            <a:r>
              <a:rPr lang="de-CH" dirty="0" smtClean="0"/>
              <a:t>Store</a:t>
            </a:r>
          </a:p>
          <a:p>
            <a:pPr marL="1004887" lvl="4" indent="-466725"/>
            <a:r>
              <a:rPr lang="de-CH" dirty="0" smtClean="0"/>
              <a:t>Lichter</a:t>
            </a:r>
          </a:p>
          <a:p>
            <a:pPr marL="1004887" lvl="4" indent="-466725"/>
            <a:r>
              <a:rPr lang="de-CH" dirty="0" smtClean="0"/>
              <a:t>Heizungen</a:t>
            </a:r>
          </a:p>
          <a:p>
            <a:pPr marL="1004887" lvl="4" indent="-466725"/>
            <a:r>
              <a:rPr lang="de-CH" dirty="0" smtClean="0"/>
              <a:t>Lüftung</a:t>
            </a:r>
          </a:p>
          <a:p>
            <a:pPr marL="1004887" lvl="4" indent="-466725"/>
            <a:r>
              <a:rPr lang="de-CH" dirty="0" smtClean="0"/>
              <a:t>HLK</a:t>
            </a:r>
          </a:p>
          <a:p>
            <a:pPr marL="1004887" lvl="4" indent="-466725"/>
            <a:endParaRPr lang="de-CH" dirty="0" smtClean="0"/>
          </a:p>
          <a:p>
            <a:pPr marL="1004887" lvl="4" indent="-466725"/>
            <a:r>
              <a:rPr lang="de-CH" dirty="0" smtClean="0">
                <a:sym typeface="Wingdings" pitchFamily="2" charset="2"/>
              </a:rPr>
              <a:t> </a:t>
            </a:r>
            <a:r>
              <a:rPr lang="de-CH" dirty="0" smtClean="0">
                <a:solidFill>
                  <a:srgbClr val="FF0000"/>
                </a:solidFill>
                <a:sym typeface="Wingdings" pitchFamily="2" charset="2"/>
              </a:rPr>
              <a:t>Bild</a:t>
            </a:r>
            <a:endParaRPr lang="de-CH" dirty="0" smtClean="0">
              <a:solidFill>
                <a:srgbClr val="FF0000"/>
              </a:solidFill>
            </a:endParaRPr>
          </a:p>
          <a:p>
            <a:pPr marL="1004887" lvl="4" indent="-466725"/>
            <a:endParaRPr lang="de-CH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DE" dirty="0"/>
          </a:p>
        </p:txBody>
      </p:sp>
      <p:pic>
        <p:nvPicPr>
          <p:cNvPr id="5122" name="Picture 2" descr="Ähnliches Foto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94919" y="1618731"/>
            <a:ext cx="4393651" cy="4393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Beispiel: Steuerung und Anlage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 bwMode="auto">
          <a:xfrm>
            <a:off x="4226967" y="3284984"/>
            <a:ext cx="1728192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1621" t="1503"/>
          <a:stretch>
            <a:fillRect/>
          </a:stretch>
        </p:blipFill>
        <p:spPr bwMode="auto">
          <a:xfrm>
            <a:off x="627063" y="1219602"/>
            <a:ext cx="8742809" cy="4972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Gerade Verbindung mit Pfeil 10"/>
          <p:cNvCxnSpPr/>
          <p:nvPr/>
        </p:nvCxnSpPr>
        <p:spPr bwMode="auto">
          <a:xfrm>
            <a:off x="4082951" y="2924944"/>
            <a:ext cx="1728192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Gleichschenkliges Dreieck 13"/>
          <p:cNvSpPr/>
          <p:nvPr/>
        </p:nvSpPr>
        <p:spPr bwMode="auto">
          <a:xfrm>
            <a:off x="2210743" y="3861048"/>
            <a:ext cx="360040" cy="360040"/>
          </a:xfrm>
          <a:prstGeom prst="triangle">
            <a:avLst>
              <a:gd name="adj" fmla="val 46693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Gleichschenkliges Dreieck 15"/>
          <p:cNvSpPr/>
          <p:nvPr/>
        </p:nvSpPr>
        <p:spPr bwMode="auto">
          <a:xfrm rot="5400000">
            <a:off x="5573206" y="2780927"/>
            <a:ext cx="360040" cy="288032"/>
          </a:xfrm>
          <a:prstGeom prst="triangle">
            <a:avLst>
              <a:gd name="adj" fmla="val 52546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226967" y="2647763"/>
            <a:ext cx="1526259" cy="27718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„Ventil schliessen</a:t>
            </a:r>
            <a:r>
              <a:rPr lang="de-DE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endParaRPr lang="de-CH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769767" y="5805264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Wert senden</a:t>
            </a:r>
            <a:endParaRPr lang="de-DE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Beispiel: </a:t>
            </a:r>
            <a:r>
              <a:rPr lang="de-CH" dirty="0" err="1" smtClean="0"/>
              <a:t>TsNet</a:t>
            </a:r>
            <a:r>
              <a:rPr lang="de-CH" dirty="0" smtClean="0"/>
              <a:t> in der Abteilung </a:t>
            </a:r>
            <a:r>
              <a:rPr lang="de-CH" dirty="0" err="1" smtClean="0"/>
              <a:t>Applications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Was wird getestet</a:t>
            </a:r>
          </a:p>
          <a:p>
            <a:r>
              <a:rPr lang="de-CH" dirty="0" smtClean="0"/>
              <a:t>Aufbau der Abteilung? Aufbau der Test? Phasen?</a:t>
            </a:r>
          </a:p>
          <a:p>
            <a:r>
              <a:rPr lang="de-CH" dirty="0" smtClean="0"/>
              <a:t>Beispiel </a:t>
            </a:r>
            <a:r>
              <a:rPr lang="de-CH" dirty="0" err="1" smtClean="0"/>
              <a:t>Steuerapplication</a:t>
            </a:r>
            <a:endParaRPr lang="de-CH" dirty="0" smtClean="0"/>
          </a:p>
          <a:p>
            <a:r>
              <a:rPr lang="de-CH" dirty="0" err="1" smtClean="0"/>
              <a:t>Example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inputs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outputs</a:t>
            </a:r>
            <a:endParaRPr lang="de-CH" dirty="0" smtClean="0"/>
          </a:p>
          <a:p>
            <a:r>
              <a:rPr lang="de-CH" dirty="0" err="1" smtClean="0"/>
              <a:t>Testing</a:t>
            </a:r>
            <a:endParaRPr lang="de-CH" dirty="0" smtClean="0"/>
          </a:p>
          <a:p>
            <a:r>
              <a:rPr lang="de-CH" dirty="0" err="1" smtClean="0"/>
              <a:t>How</a:t>
            </a:r>
            <a:endParaRPr lang="de-CH" dirty="0" smtClean="0"/>
          </a:p>
          <a:p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dtRectangle 2 Id1146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Ausgangslage: </a:t>
            </a:r>
            <a:r>
              <a:rPr lang="de-DE" noProof="0" dirty="0" err="1" smtClean="0"/>
              <a:t>TsNet</a:t>
            </a:r>
            <a:endParaRPr lang="de-DE" noProof="0" dirty="0" smtClean="0">
              <a:latin typeface="Arial" pitchFamily="34" charset="0"/>
            </a:endParaRPr>
          </a:p>
        </p:txBody>
      </p:sp>
      <p:sp>
        <p:nvSpPr>
          <p:cNvPr id="114691" name="cdtRectangle 3 Id114691"/>
          <p:cNvSpPr>
            <a:spLocks noGrp="1" noChangeArrowheads="1"/>
          </p:cNvSpPr>
          <p:nvPr>
            <p:ph idx="1"/>
          </p:nvPr>
        </p:nvSpPr>
        <p:spPr>
          <a:xfrm>
            <a:off x="627062" y="1268760"/>
            <a:ext cx="11088737" cy="4923239"/>
          </a:xfrm>
        </p:spPr>
        <p:txBody>
          <a:bodyPr/>
          <a:lstStyle/>
          <a:p>
            <a:pPr marL="361950" indent="-361950">
              <a:buClr>
                <a:srgbClr val="00646E"/>
              </a:buClr>
              <a:buFont typeface="Arial" pitchFamily="34" charset="0"/>
              <a:buChar char="•"/>
            </a:pPr>
            <a:r>
              <a:rPr lang="de-CH" noProof="0" dirty="0" err="1" smtClean="0">
                <a:latin typeface="Arial" pitchFamily="34" charset="0"/>
              </a:rPr>
              <a:t>TsNet</a:t>
            </a:r>
            <a:r>
              <a:rPr lang="de-CH" noProof="0" dirty="0" smtClean="0">
                <a:latin typeface="Arial" pitchFamily="34" charset="0"/>
              </a:rPr>
              <a:t> wird zur Testspezifikation und Testdurchführung genutzt</a:t>
            </a:r>
          </a:p>
          <a:p>
            <a:pPr marL="361950" indent="-361950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Vergleicht die Input- mit den Output-Werten</a:t>
            </a:r>
          </a:p>
          <a:p>
            <a:pPr marL="361950" indent="-361950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err="1" smtClean="0"/>
              <a:t>TsNet</a:t>
            </a:r>
            <a:r>
              <a:rPr lang="de-CH" dirty="0" smtClean="0"/>
              <a:t> besteht aus zwei Teilen</a:t>
            </a:r>
          </a:p>
          <a:p>
            <a:pPr marL="361950" indent="-361950">
              <a:buClr>
                <a:srgbClr val="00646E"/>
              </a:buClr>
              <a:buFont typeface="Arial" pitchFamily="34" charset="0"/>
              <a:buChar char="•"/>
            </a:pPr>
            <a:endParaRPr lang="de-CH" dirty="0" smtClean="0"/>
          </a:p>
          <a:p>
            <a:pPr marL="361950" indent="-361950">
              <a:buClr>
                <a:srgbClr val="00646E"/>
              </a:buClr>
              <a:buFont typeface="Arial" pitchFamily="34" charset="0"/>
              <a:buChar char="•"/>
            </a:pPr>
            <a:endParaRPr lang="de-CH" dirty="0" smtClean="0"/>
          </a:p>
          <a:p>
            <a:pPr marL="361950" indent="-361950">
              <a:buClr>
                <a:srgbClr val="00646E"/>
              </a:buClr>
              <a:buFont typeface="Arial" pitchFamily="34" charset="0"/>
              <a:buChar char="•"/>
            </a:pPr>
            <a:endParaRPr lang="de-CH" dirty="0" smtClean="0"/>
          </a:p>
          <a:p>
            <a:pPr marL="361950" indent="-361950">
              <a:buClr>
                <a:srgbClr val="00646E"/>
              </a:buClr>
              <a:buFont typeface="Arial" pitchFamily="34" charset="0"/>
              <a:buChar char="•"/>
            </a:pPr>
            <a:endParaRPr lang="de-CH" dirty="0" smtClean="0"/>
          </a:p>
          <a:p>
            <a:pPr marL="361950" indent="-361950">
              <a:buClr>
                <a:srgbClr val="00646E"/>
              </a:buClr>
              <a:buFont typeface="Arial" pitchFamily="34" charset="0"/>
              <a:buChar char="•"/>
            </a:pPr>
            <a:r>
              <a:rPr lang="de-CH" noProof="0" dirty="0" smtClean="0">
                <a:latin typeface="Arial" pitchFamily="34" charset="0"/>
              </a:rPr>
              <a:t>Diese IPA beinhaltet die Erweiterung vom Definitionsteil</a:t>
            </a:r>
          </a:p>
          <a:p>
            <a:pPr marL="361950" indent="-361950">
              <a:buClr>
                <a:srgbClr val="00646E"/>
              </a:buClr>
            </a:pPr>
            <a:endParaRPr lang="de-CH" noProof="0" dirty="0" smtClean="0">
              <a:latin typeface="Arial" pitchFamily="34" charset="0"/>
            </a:endParaRPr>
          </a:p>
          <a:p>
            <a:pPr marL="361950" indent="-361950">
              <a:buClr>
                <a:srgbClr val="00646E"/>
              </a:buClr>
            </a:pPr>
            <a:endParaRPr lang="de-CH" noProof="0" dirty="0" smtClean="0"/>
          </a:p>
          <a:p>
            <a:endParaRPr lang="de-DE" noProof="0" dirty="0" smtClean="0">
              <a:latin typeface="Arial" pitchFamily="34" charset="0"/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986607" y="2348880"/>
          <a:ext cx="10657184" cy="1005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28592"/>
                <a:gridCol w="5328592"/>
              </a:tblGrid>
              <a:tr h="0">
                <a:tc>
                  <a:txBody>
                    <a:bodyPr/>
                    <a:lstStyle/>
                    <a:p>
                      <a:r>
                        <a:rPr lang="de-CH" dirty="0" smtClean="0"/>
                        <a:t>Definitionsteil (Excel-Template)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ym typeface="Wingdings" pitchFamily="2" charset="2"/>
                        </a:rPr>
                        <a:t>Run-Time-Teil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>
                          <a:sym typeface="Wingdings" pitchFamily="2" charset="2"/>
                        </a:rPr>
                        <a:t>definiert</a:t>
                      </a:r>
                      <a:r>
                        <a:rPr lang="de-CH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de-CH" dirty="0" smtClean="0">
                          <a:sym typeface="Wingdings" pitchFamily="2" charset="2"/>
                        </a:rPr>
                        <a:t>Testschritte und die erwartete Ergebnisse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ym typeface="Wingdings" pitchFamily="2" charset="2"/>
                        </a:rPr>
                        <a:t>kommuniziert mit dem Controller, </a:t>
                      </a:r>
                      <a:br>
                        <a:rPr lang="de-CH" dirty="0" smtClean="0">
                          <a:sym typeface="Wingdings" pitchFamily="2" charset="2"/>
                        </a:rPr>
                      </a:br>
                      <a:r>
                        <a:rPr lang="de-CH" dirty="0" smtClean="0">
                          <a:sym typeface="Wingdings" pitchFamily="2" charset="2"/>
                        </a:rPr>
                        <a:t>gibt Testschritte vor und fragt die Ergebnisse ab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="" xmlns:p14="http://schemas.microsoft.com/office/powerpoint/2010/main" val="202338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Ausgangslage: </a:t>
            </a:r>
            <a:r>
              <a:rPr lang="de-CH" dirty="0" err="1" smtClean="0"/>
              <a:t>TsNet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7063" y="1196752"/>
            <a:ext cx="11160744" cy="4995247"/>
          </a:xfrm>
        </p:spPr>
        <p:txBody>
          <a:bodyPr/>
          <a:lstStyle/>
          <a:p>
            <a:pPr marL="357188" indent="-35718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Wird mit </a:t>
            </a:r>
            <a:r>
              <a:rPr lang="de-CH" dirty="0" err="1" smtClean="0"/>
              <a:t>BACnet</a:t>
            </a:r>
            <a:r>
              <a:rPr lang="de-CH" dirty="0" smtClean="0"/>
              <a:t> Daten gearbeitet</a:t>
            </a:r>
          </a:p>
          <a:p>
            <a:pPr marL="357188" indent="-357188">
              <a:buClr>
                <a:srgbClr val="00646E"/>
              </a:buClr>
              <a:buFont typeface="Arial" pitchFamily="34" charset="0"/>
              <a:buChar char="•"/>
            </a:pPr>
            <a:endParaRPr lang="de-DE" dirty="0" smtClean="0"/>
          </a:p>
          <a:p>
            <a:endParaRPr lang="de-CH" dirty="0" smtClean="0"/>
          </a:p>
          <a:p>
            <a:pPr marL="357188" indent="-357188">
              <a:buFont typeface="Arial" pitchFamily="34" charset="0"/>
              <a:buChar char="•"/>
            </a:pPr>
            <a:endParaRPr lang="de-CH" dirty="0" smtClean="0"/>
          </a:p>
          <a:p>
            <a:pPr marL="357188" indent="-357188">
              <a:buClr>
                <a:srgbClr val="00646E"/>
              </a:buClr>
              <a:buFont typeface="Arial" pitchFamily="34" charset="0"/>
              <a:buChar char="•"/>
            </a:pPr>
            <a:endParaRPr lang="de-CH" dirty="0" smtClean="0"/>
          </a:p>
          <a:p>
            <a:pPr marL="357188" indent="-357188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Braucht eine EDE.csv Datei </a:t>
            </a:r>
          </a:p>
          <a:p>
            <a:pPr marL="534988" lvl="2" indent="-176213">
              <a:buClr>
                <a:srgbClr val="00646E"/>
              </a:buClr>
              <a:buFont typeface="Arial" pitchFamily="34" charset="0"/>
              <a:buChar char="•"/>
            </a:pPr>
            <a:r>
              <a:rPr lang="de-CH" dirty="0" smtClean="0"/>
              <a:t>Beinhaltet alle notwendige Informationen, wie z.B. Objektname, Objekttype etc.</a:t>
            </a:r>
          </a:p>
          <a:p>
            <a:pPr marL="534988" lvl="2" indent="-176213">
              <a:buClr>
                <a:srgbClr val="00646E"/>
              </a:buClr>
              <a:buFont typeface="Arial" pitchFamily="34" charset="0"/>
              <a:buChar char="•"/>
            </a:pPr>
            <a:endParaRPr lang="de-CH" dirty="0" smtClean="0"/>
          </a:p>
          <a:p>
            <a:pPr marL="357188" lvl="2" indent="-357188">
              <a:buClr>
                <a:srgbClr val="00646E"/>
              </a:buClr>
              <a:buNone/>
            </a:pPr>
            <a:r>
              <a:rPr lang="de-CH" dirty="0" smtClean="0"/>
              <a:t>	EDE – </a:t>
            </a:r>
            <a:r>
              <a:rPr lang="de-CH" dirty="0" err="1" smtClean="0"/>
              <a:t>BACnet</a:t>
            </a:r>
            <a:r>
              <a:rPr lang="de-CH" dirty="0" smtClean="0"/>
              <a:t> Engineering Data Exchange</a:t>
            </a:r>
          </a:p>
          <a:p>
            <a:pPr marL="534988" lvl="2" indent="-176213">
              <a:buClr>
                <a:srgbClr val="00646E"/>
              </a:buClr>
              <a:buNone/>
            </a:pPr>
            <a:endParaRPr lang="de-CH" dirty="0" smtClean="0"/>
          </a:p>
        </p:txBody>
      </p:sp>
      <p:sp>
        <p:nvSpPr>
          <p:cNvPr id="4" name="cdtText Box 4 Id114692"/>
          <p:cNvSpPr txBox="1">
            <a:spLocks noChangeArrowheads="1"/>
          </p:cNvSpPr>
          <p:nvPr/>
        </p:nvSpPr>
        <p:spPr bwMode="auto">
          <a:xfrm>
            <a:off x="986607" y="1633026"/>
            <a:ext cx="5976664" cy="801552"/>
          </a:xfrm>
          <a:prstGeom prst="rect">
            <a:avLst/>
          </a:prstGeo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lIns="108000" tIns="54000" rIns="108000" bIns="5400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</a:rPr>
              <a:t>Building</a:t>
            </a:r>
            <a:r>
              <a:rPr lang="de-CH" dirty="0" smtClean="0">
                <a:solidFill>
                  <a:schemeClr val="bg1"/>
                </a:solidFill>
              </a:rPr>
              <a:t> Automation </a:t>
            </a:r>
            <a:r>
              <a:rPr lang="de-CH" dirty="0" err="1" smtClean="0">
                <a:solidFill>
                  <a:schemeClr val="bg1"/>
                </a:solidFill>
              </a:rPr>
              <a:t>and</a:t>
            </a:r>
            <a:r>
              <a:rPr lang="de-CH" dirty="0" smtClean="0">
                <a:solidFill>
                  <a:schemeClr val="bg1"/>
                </a:solidFill>
              </a:rPr>
              <a:t> </a:t>
            </a:r>
            <a:r>
              <a:rPr lang="de-CH" dirty="0" err="1" smtClean="0">
                <a:solidFill>
                  <a:schemeClr val="bg1"/>
                </a:solidFill>
              </a:rPr>
              <a:t>Control</a:t>
            </a:r>
            <a:r>
              <a:rPr lang="de-CH" dirty="0" smtClean="0">
                <a:solidFill>
                  <a:schemeClr val="bg1"/>
                </a:solidFill>
              </a:rPr>
              <a:t> Networks</a:t>
            </a:r>
          </a:p>
          <a:p>
            <a:r>
              <a:rPr lang="de-CH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de-CH" dirty="0" smtClean="0">
                <a:solidFill>
                  <a:schemeClr val="bg1"/>
                </a:solidFill>
              </a:rPr>
              <a:t>ist ein Netzwerkprotokoll für die Gebäudeautomation</a:t>
            </a:r>
            <a:endParaRPr lang="de-DE" dirty="0" smtClean="0">
              <a:solidFill>
                <a:schemeClr val="bg1"/>
              </a:solidFill>
            </a:endParaRPr>
          </a:p>
        </p:txBody>
      </p:sp>
      <p:sp>
        <p:nvSpPr>
          <p:cNvPr id="5" name="cdtText Box 4 Id114692"/>
          <p:cNvSpPr txBox="1">
            <a:spLocks noChangeArrowheads="1"/>
          </p:cNvSpPr>
          <p:nvPr/>
        </p:nvSpPr>
        <p:spPr bwMode="auto">
          <a:xfrm>
            <a:off x="986607" y="4005064"/>
            <a:ext cx="7848872" cy="386054"/>
          </a:xfrm>
          <a:prstGeom prst="rect">
            <a:avLst/>
          </a:prstGeo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lIns="108000" tIns="54000" rIns="108000" bIns="54000">
            <a:spAutoFit/>
          </a:bodyPr>
          <a:lstStyle/>
          <a:p>
            <a:pPr marL="357188" lvl="2" indent="-357188">
              <a:buClr>
                <a:srgbClr val="00646E"/>
              </a:buClr>
              <a:buNone/>
            </a:pPr>
            <a:r>
              <a:rPr lang="de-CH" dirty="0" smtClean="0">
                <a:solidFill>
                  <a:schemeClr val="bg1"/>
                </a:solidFill>
                <a:sym typeface="Wingdings" pitchFamily="2" charset="2"/>
              </a:rPr>
              <a:t> Überträgt Daten von einem </a:t>
            </a:r>
            <a:r>
              <a:rPr lang="de-CH" dirty="0" err="1" smtClean="0">
                <a:solidFill>
                  <a:schemeClr val="bg1"/>
                </a:solidFill>
                <a:sym typeface="Wingdings" pitchFamily="2" charset="2"/>
              </a:rPr>
              <a:t>BACnet</a:t>
            </a:r>
            <a:r>
              <a:rPr lang="de-CH" dirty="0" smtClean="0">
                <a:solidFill>
                  <a:schemeClr val="bg1"/>
                </a:solidFill>
                <a:sym typeface="Wingdings" pitchFamily="2" charset="2"/>
              </a:rPr>
              <a:t> Engineering System auf ein anderes </a:t>
            </a:r>
            <a:endParaRPr lang="de-CH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 t="4924" r="12025" b="3525"/>
          <a:stretch>
            <a:fillRect/>
          </a:stretch>
        </p:blipFill>
        <p:spPr bwMode="auto">
          <a:xfrm>
            <a:off x="1532868" y="820692"/>
            <a:ext cx="7590395" cy="556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Ausgangslage: </a:t>
            </a:r>
            <a:r>
              <a:rPr lang="de-CH" dirty="0" err="1" smtClean="0"/>
              <a:t>TsNet</a:t>
            </a:r>
            <a:endParaRPr lang="de-DE" dirty="0"/>
          </a:p>
        </p:txBody>
      </p:sp>
      <p:cxnSp>
        <p:nvCxnSpPr>
          <p:cNvPr id="17" name="Gerade Verbindung mit Pfeil 16"/>
          <p:cNvCxnSpPr/>
          <p:nvPr/>
        </p:nvCxnSpPr>
        <p:spPr bwMode="auto">
          <a:xfrm flipH="1">
            <a:off x="3362807" y="1268760"/>
            <a:ext cx="2484000" cy="93610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Gerade Verbindung mit Pfeil 22"/>
          <p:cNvCxnSpPr/>
          <p:nvPr/>
        </p:nvCxnSpPr>
        <p:spPr bwMode="auto">
          <a:xfrm>
            <a:off x="7539335" y="2903240"/>
            <a:ext cx="0" cy="1317848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feld 26"/>
          <p:cNvSpPr txBox="1"/>
          <p:nvPr/>
        </p:nvSpPr>
        <p:spPr>
          <a:xfrm>
            <a:off x="7683351" y="3317540"/>
            <a:ext cx="1871960" cy="26632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Programm herunterladen</a:t>
            </a:r>
            <a:endParaRPr lang="de-DE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8" name="Textfeld 27"/>
          <p:cNvSpPr txBox="1"/>
          <p:nvPr/>
        </p:nvSpPr>
        <p:spPr>
          <a:xfrm rot="20385856">
            <a:off x="3311963" y="1285111"/>
            <a:ext cx="2408929" cy="53786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EDE.csv (</a:t>
            </a:r>
            <a:r>
              <a:rPr lang="de-CH" sz="1200" dirty="0" err="1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BACnet</a:t>
            </a: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Objekte)</a:t>
            </a:r>
            <a:b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Export von ABT - Import in </a:t>
            </a:r>
            <a:r>
              <a:rPr lang="de-CH" sz="1200" dirty="0" err="1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TsNet</a:t>
            </a: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de-DE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42" name="Gerade Verbindung mit Pfeil 41"/>
          <p:cNvCxnSpPr/>
          <p:nvPr/>
        </p:nvCxnSpPr>
        <p:spPr bwMode="auto">
          <a:xfrm>
            <a:off x="2786807" y="4365104"/>
            <a:ext cx="3060000" cy="1260125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feld 42"/>
          <p:cNvSpPr txBox="1"/>
          <p:nvPr/>
        </p:nvSpPr>
        <p:spPr>
          <a:xfrm rot="1294728">
            <a:off x="3686415" y="4850985"/>
            <a:ext cx="1545502" cy="51870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INPUT-Werte senden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OUTPUT-Werte lesen</a:t>
            </a:r>
            <a:endParaRPr lang="de-DE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410543" y="3018656"/>
            <a:ext cx="1296144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 algn="r">
              <a:lnSpc>
                <a:spcPct val="110000"/>
              </a:lnSpc>
              <a:spcBef>
                <a:spcPts val="0"/>
              </a:spcBef>
            </a:pP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Definitionsteil </a:t>
            </a: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 </a:t>
            </a:r>
            <a:endParaRPr lang="de-CH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28600" indent="-228600" algn="r">
              <a:lnSpc>
                <a:spcPct val="110000"/>
              </a:lnSpc>
              <a:spcBef>
                <a:spcPts val="0"/>
              </a:spcBef>
            </a:pP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Run-Time-Teil </a:t>
            </a: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</a:t>
            </a:r>
            <a:endParaRPr lang="de-DE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9123263" y="1991589"/>
            <a:ext cx="2952576" cy="72557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ABT – Automation </a:t>
            </a:r>
            <a:r>
              <a:rPr lang="de-CH" sz="1200" dirty="0" err="1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Building</a:t>
            </a: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Tool</a:t>
            </a:r>
          </a:p>
          <a:p>
            <a:pPr marL="177800" indent="-177800">
              <a:lnSpc>
                <a:spcPct val="110000"/>
              </a:lnSpc>
              <a:spcBef>
                <a:spcPts val="0"/>
              </a:spcBef>
            </a:pP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 Gebäudeautomationstool für Engineering, </a:t>
            </a:r>
            <a:b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</a:b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Wingdings" pitchFamily="2" charset="2"/>
              </a:rPr>
              <a:t>Inbetriebnahme und Wartung von BACs</a:t>
            </a:r>
            <a:endParaRPr lang="de-DE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9123263" y="5949279"/>
            <a:ext cx="1202433" cy="3240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CH" sz="120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z.B. Controller</a:t>
            </a:r>
            <a:endParaRPr lang="de-DE" sz="12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Ausgangslage: Stand – </a:t>
            </a:r>
            <a:r>
              <a:rPr lang="de-CH" dirty="0" smtClean="0"/>
              <a:t>Aktuelle Version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9771583" y="1439999"/>
            <a:ext cx="2087736" cy="4752000"/>
          </a:xfrm>
        </p:spPr>
        <p:txBody>
          <a:bodyPr/>
          <a:lstStyle/>
          <a:p>
            <a:pPr marL="88900" indent="-88900"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/>
              <a:t>Aktuelle Version von </a:t>
            </a:r>
            <a:r>
              <a:rPr lang="de-CH" sz="1600" dirty="0" err="1" smtClean="0"/>
              <a:t>TsNet</a:t>
            </a:r>
            <a:r>
              <a:rPr lang="de-CH" sz="1600" dirty="0" smtClean="0"/>
              <a:t> vorhanden </a:t>
            </a:r>
          </a:p>
          <a:p>
            <a:pPr marL="88900" indent="-88900">
              <a:buClr>
                <a:srgbClr val="00646E"/>
              </a:buClr>
              <a:buFont typeface="Arial" pitchFamily="34" charset="0"/>
              <a:buChar char="•"/>
            </a:pPr>
            <a:r>
              <a:rPr lang="de-CH" sz="1600" dirty="0" smtClean="0"/>
              <a:t>muss neu erstellt werden</a:t>
            </a:r>
          </a:p>
          <a:p>
            <a:pPr marL="88900" indent="-88900">
              <a:buClr>
                <a:srgbClr val="00646E"/>
              </a:buClr>
            </a:pPr>
            <a:endParaRPr lang="de-CH" dirty="0" smtClean="0"/>
          </a:p>
          <a:p>
            <a:pPr>
              <a:buClr>
                <a:srgbClr val="00646E"/>
              </a:buClr>
            </a:pPr>
            <a:r>
              <a:rPr lang="de-CH" sz="1600" dirty="0" smtClean="0">
                <a:solidFill>
                  <a:srgbClr val="00646E"/>
                </a:solidFill>
              </a:rPr>
              <a:t>Gründe:</a:t>
            </a:r>
          </a:p>
          <a:p>
            <a:pPr marL="182563" indent="-182563">
              <a:buClr>
                <a:srgbClr val="00646E"/>
              </a:buClr>
              <a:buFont typeface="Wingdings" pitchFamily="2" charset="2"/>
              <a:buChar char="§"/>
            </a:pPr>
            <a:r>
              <a:rPr lang="de-CH" sz="1600" dirty="0" smtClean="0"/>
              <a:t>funktionalen Erweiterungen</a:t>
            </a:r>
          </a:p>
          <a:p>
            <a:pPr marL="182563" indent="-182563">
              <a:buClr>
                <a:srgbClr val="00646E"/>
              </a:buClr>
              <a:buFont typeface="Wingdings" pitchFamily="2" charset="2"/>
              <a:buChar char="§"/>
            </a:pPr>
            <a:r>
              <a:rPr lang="de-CH" sz="1600" dirty="0" smtClean="0"/>
              <a:t>schlechter </a:t>
            </a:r>
            <a:r>
              <a:rPr lang="de-CH" sz="1600" dirty="0" err="1" smtClean="0"/>
              <a:t>Wartbarkeit</a:t>
            </a:r>
            <a:endParaRPr lang="de-CH" sz="1600" dirty="0" smtClean="0"/>
          </a:p>
          <a:p>
            <a:pPr marL="182563" indent="-182563">
              <a:buClr>
                <a:srgbClr val="00646E"/>
              </a:buClr>
              <a:buFont typeface="Wingdings" pitchFamily="2" charset="2"/>
              <a:buChar char="§"/>
            </a:pPr>
            <a:r>
              <a:rPr lang="de-CH" sz="1600" dirty="0" smtClean="0"/>
              <a:t>alten Excel- und Windows-Versionen</a:t>
            </a:r>
          </a:p>
          <a:p>
            <a:endParaRPr lang="de-DE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559" y="1439999"/>
            <a:ext cx="9073008" cy="4461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 bwMode="auto">
          <a:xfrm>
            <a:off x="554559" y="2924944"/>
            <a:ext cx="1440160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06,1349"/>
  <p:tag name="CDT_PROT_HEIGHT" val="374,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DELETE_ONEVENT_NEWPRES" val="False"/>
  <p:tag name="CDT_PROT" val="2"/>
  <p:tag name="CDT_PROT_TOP" val="111,25"/>
  <p:tag name="CDT_PROT_LEFT" val="366,85"/>
  <p:tag name="CDT_PROT_WIDTH" val="593,65"/>
  <p:tag name="CDT_PROT_HEIGHT" val="374,2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374,2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83,5"/>
  <p:tag name="CDT_PROT_HEIGHT" val="374,2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44,125"/>
  <p:tag name="CDT_PROT_WIDTH" val="283,4646"/>
  <p:tag name="CDT_PROT_HEIGHT" val="374,2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639,0355"/>
  <p:tag name="CDT_PROT_WIDTH" val="283,4646"/>
  <p:tag name="CDT_PROT_HEIGHT" val="374,2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430,875"/>
  <p:tag name="CDT_PROT_HEIGHT" val="181,37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181,37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430,875"/>
  <p:tag name="CDT_PROT_HEIGHT" val="181,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1,625"/>
  <p:tag name="CDT_PROT_WIDTH" val="430,875"/>
  <p:tag name="CDT_PROT_HEIGHT" val="181,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17,4803"/>
  <p:tag name="CDT_PROT_HEIGHT" val="374,2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7"/>
  <p:tag name="CDT_PROT_WIDTH" val="317,4803"/>
  <p:tag name="CDT_PROT_HEIGHT" val="374,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04,0945"/>
  <p:tag name="CDT_PROT_HEIGHT" val="374,2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264,7559"/>
  <p:tag name="CDT_PROT_WIDTH" val="215,4941"/>
  <p:tag name="CDT_PROT_HEIGHT" val="374,2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204,125"/>
  <p:tag name="CDT_PROT_HEIGHT" val="374,2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317,4803"/>
  <p:tag name="CDT_PROT_HEIGHT" val="181,37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6"/>
  <p:tag name="CDT_PROT_WIDTH" val="317,4803"/>
  <p:tag name="CDT_PROT_HEIGHT" val="181,37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317,4803"/>
  <p:tag name="CDT_PROT_HEIGHT" val="181,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378,2697"/>
  <p:tag name="CDT_PROT_WIDTH" val="317,4803"/>
  <p:tag name="CDT_PROT_HEIGHT" val="181,5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Title fullscreen (big bar up)"/>
  <p:tag name="CDT_LAYOUT_TYPE" val="1"/>
  <p:tag name="CDT_ORIGINAL_DESIGNS_NAME" val="Siemens 2013 – 16:9"/>
  <p:tag name="CDT_ORIGINAL_MASTERS_NAME" val="Title fullscreen (big bar up)"/>
  <p:tag name="CDT_ORIGINAL_LAYOUT_TYPE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Image + Index/Contact"/>
  <p:tag name="CDT_LAYOUT_TYPE" val="32"/>
  <p:tag name="CDT_ORIGINAL_DESIGNS_NAME" val="Siemens 2013 – 16:9"/>
  <p:tag name="CDT_ORIGINAL_MASTERS_NAME" val="Image + Index/Contact"/>
  <p:tag name="CDT_ORIGINAL_LAYOUT_TYPE" val="3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NAVBARONTHISSLIDE" val="True"/>
  <p:tag name="CDT_INTERSECT_SLIDE" val="False"/>
  <p:tag name="CDT_DESIGNS_NAME" val="Siemens 2013 – 16:9"/>
  <p:tag name="CDT_MASTERS_NAME" val="One object (small) + Navigation"/>
  <p:tag name="CDT_LAYOUT_TYPE" val="32"/>
  <p:tag name="CDT_ORIGINAL_DESIGNS_NAME" val="Siemens 2013 – 16:9"/>
  <p:tag name="CDT_ORIGINAL_MASTERS_NAME" val="One object (small) + Navigation"/>
  <p:tag name="CDT_ORIGINAL_LAYOUT_TYPE" val="32"/>
</p:tagLst>
</file>

<file path=ppt/theme/theme1.xml><?xml version="1.0" encoding="utf-8"?>
<a:theme xmlns:a="http://schemas.openxmlformats.org/drawingml/2006/main" name="sie_ch_bt-ppt-2010-16x9-v2-0_de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Two columns</Name>
  <PpLayout>29</PpLayout>
  <Index>12</Index>
</p4ppTags>
</file>

<file path=customXml/item10.xml><?xml version="1.0" encoding="utf-8"?>
<p4ppTags>
  <Name>Four objects</Name>
  <PpLayout>24</PpLayout>
  <Index>15</Index>
</p4ppTags>
</file>

<file path=customXml/item11.xml><?xml version="1.0" encoding="utf-8"?>
<p4ppTags>
  <Name>Two rows + Navigation</Name>
  <PpLayout>32</PpLayout>
  <Index>21</Index>
</p4ppTags>
</file>

<file path=customXml/item12.xml><?xml version="1.0" encoding="utf-8"?>
<p4ppTags>
  <Name>Free Content + Navigation</Name>
  <PpLayout>32</PpLayout>
  <Index>16</Index>
</p4ppTags>
</file>

<file path=customXml/item13.xml><?xml version="1.0" encoding="utf-8"?>
<p4ppTags>
  <Name>Four objects + Navigation</Name>
  <PpLayout>32</PpLayout>
  <Index>22</Index>
</p4ppTags>
</file>

<file path=customXml/item14.xml><?xml version="1.0" encoding="utf-8"?>
<p4ppTags>
  <Name>Free Content</Name>
  <PpLayout>11</PpLayout>
  <Index>9</Index>
</p4ppTags>
</file>

<file path=customXml/item15.xml><?xml version="1.0" encoding="utf-8"?>
<p4ppTags>
  <Name>Three columns</Name>
  <PpLayout>32</PpLayout>
  <Index>14</Index>
</p4ppTags>
</file>

<file path=customXml/item16.xml><?xml version="1.0" encoding="utf-8"?>
<p4ppTags>
  <Name>Text + Index</Name>
  <PpLayout>32</PpLayout>
  <Index>8</Index>
</p4ppTags>
</file>

<file path=customXml/item2.xml><?xml version="1.0" encoding="utf-8"?>
<p4ppTags>
  <Name>One object (large) + Navigation</Name>
  <PpLayout>32</PpLayout>
  <Index>17</Index>
</p4ppTags>
</file>

<file path=customXml/item3.xml><?xml version="1.0" encoding="utf-8"?>
<p4ppTags>
  <Name>Three columns + Navigation</Name>
  <PpLayout>32</PpLayout>
  <Index>20</Index>
</p4ppTags>
</file>

<file path=customXml/item4.xml><?xml version="1.0" encoding="utf-8"?>
<p4ppTags>
  <Name>One object (large)</Name>
  <PpLayout>16</PpLayout>
  <Index>10</Index>
</p4ppTags>
</file>

<file path=customXml/item5.xml><?xml version="1.0" encoding="utf-8"?>
<p4ppTags>
  <Name>One object (small) + Navigation</Name>
  <PpLayout>32</PpLayout>
  <Index>18</Index>
</p4ppTags>
</file>

<file path=customXml/item6.xml><?xml version="1.0" encoding="utf-8"?>
<p4ppTags/>
</file>

<file path=customXml/item7.xml><?xml version="1.0" encoding="utf-8"?>
<p4ppTags>
  <Name>Two rows</Name>
  <PpLayout>32</PpLayout>
  <Index>13</Index>
</p4ppTags>
</file>

<file path=customXml/item8.xml><?xml version="1.0" encoding="utf-8"?>
<p4ppTags>
  <Name>Two columns + Navigation</Name>
  <PpLayout>32</PpLayout>
  <Index>19</Index>
</p4ppTags>
</file>

<file path=customXml/item9.xml><?xml version="1.0" encoding="utf-8"?>
<p4ppTags>
  <Name>One object (small)</Name>
  <PpLayout>16</PpLayout>
  <Index>11</Index>
</p4ppTags>
</file>

<file path=customXml/itemProps1.xml><?xml version="1.0" encoding="utf-8"?>
<ds:datastoreItem xmlns:ds="http://schemas.openxmlformats.org/officeDocument/2006/customXml" ds:itemID="{1666F4C2-68F5-4840-A44A-1A646C0925A1}">
  <ds:schemaRefs/>
</ds:datastoreItem>
</file>

<file path=customXml/itemProps10.xml><?xml version="1.0" encoding="utf-8"?>
<ds:datastoreItem xmlns:ds="http://schemas.openxmlformats.org/officeDocument/2006/customXml" ds:itemID="{1581BFFB-B4CE-47A8-BE77-DC1339B1E5A7}">
  <ds:schemaRefs/>
</ds:datastoreItem>
</file>

<file path=customXml/itemProps11.xml><?xml version="1.0" encoding="utf-8"?>
<ds:datastoreItem xmlns:ds="http://schemas.openxmlformats.org/officeDocument/2006/customXml" ds:itemID="{6C79E4F8-DCFB-483C-880A-AEEC6AAFC838}">
  <ds:schemaRefs/>
</ds:datastoreItem>
</file>

<file path=customXml/itemProps12.xml><?xml version="1.0" encoding="utf-8"?>
<ds:datastoreItem xmlns:ds="http://schemas.openxmlformats.org/officeDocument/2006/customXml" ds:itemID="{7CC5F709-E74B-4E5F-A728-923D5062EBEF}">
  <ds:schemaRefs/>
</ds:datastoreItem>
</file>

<file path=customXml/itemProps13.xml><?xml version="1.0" encoding="utf-8"?>
<ds:datastoreItem xmlns:ds="http://schemas.openxmlformats.org/officeDocument/2006/customXml" ds:itemID="{EAB520BC-C6EC-457E-8AB5-55DB67C86858}">
  <ds:schemaRefs/>
</ds:datastoreItem>
</file>

<file path=customXml/itemProps14.xml><?xml version="1.0" encoding="utf-8"?>
<ds:datastoreItem xmlns:ds="http://schemas.openxmlformats.org/officeDocument/2006/customXml" ds:itemID="{D8097D0C-BE3E-4AEC-9593-65CFCCB19297}">
  <ds:schemaRefs/>
</ds:datastoreItem>
</file>

<file path=customXml/itemProps15.xml><?xml version="1.0" encoding="utf-8"?>
<ds:datastoreItem xmlns:ds="http://schemas.openxmlformats.org/officeDocument/2006/customXml" ds:itemID="{15CF3461-70D1-4B54-AFAB-DAFDA0A238CD}">
  <ds:schemaRefs/>
</ds:datastoreItem>
</file>

<file path=customXml/itemProps16.xml><?xml version="1.0" encoding="utf-8"?>
<ds:datastoreItem xmlns:ds="http://schemas.openxmlformats.org/officeDocument/2006/customXml" ds:itemID="{7E35FEDB-1F0E-4D67-A313-4AC59C26FF29}">
  <ds:schemaRefs/>
</ds:datastoreItem>
</file>

<file path=customXml/itemProps2.xml><?xml version="1.0" encoding="utf-8"?>
<ds:datastoreItem xmlns:ds="http://schemas.openxmlformats.org/officeDocument/2006/customXml" ds:itemID="{B27F640E-84DF-4F97-BC70-D045F1E6594F}">
  <ds:schemaRefs/>
</ds:datastoreItem>
</file>

<file path=customXml/itemProps3.xml><?xml version="1.0" encoding="utf-8"?>
<ds:datastoreItem xmlns:ds="http://schemas.openxmlformats.org/officeDocument/2006/customXml" ds:itemID="{85D77EE6-52B7-48BE-9EDB-748F1EBB53DE}">
  <ds:schemaRefs/>
</ds:datastoreItem>
</file>

<file path=customXml/itemProps4.xml><?xml version="1.0" encoding="utf-8"?>
<ds:datastoreItem xmlns:ds="http://schemas.openxmlformats.org/officeDocument/2006/customXml" ds:itemID="{80661B8B-A327-44F9-823B-4D9EE0B3EC78}">
  <ds:schemaRefs/>
</ds:datastoreItem>
</file>

<file path=customXml/itemProps5.xml><?xml version="1.0" encoding="utf-8"?>
<ds:datastoreItem xmlns:ds="http://schemas.openxmlformats.org/officeDocument/2006/customXml" ds:itemID="{D9FE249F-833E-4CF0-BECB-552D01D7DC9E}">
  <ds:schemaRefs/>
</ds:datastoreItem>
</file>

<file path=customXml/itemProps6.xml><?xml version="1.0" encoding="utf-8"?>
<ds:datastoreItem xmlns:ds="http://schemas.openxmlformats.org/officeDocument/2006/customXml" ds:itemID="{572FBA73-6DBF-45DA-8282-9342320CFAB0}">
  <ds:schemaRefs/>
</ds:datastoreItem>
</file>

<file path=customXml/itemProps7.xml><?xml version="1.0" encoding="utf-8"?>
<ds:datastoreItem xmlns:ds="http://schemas.openxmlformats.org/officeDocument/2006/customXml" ds:itemID="{38AB8DE4-FD9B-4166-BEC3-3F1753596133}">
  <ds:schemaRefs/>
</ds:datastoreItem>
</file>

<file path=customXml/itemProps8.xml><?xml version="1.0" encoding="utf-8"?>
<ds:datastoreItem xmlns:ds="http://schemas.openxmlformats.org/officeDocument/2006/customXml" ds:itemID="{D7BABA95-BFFE-422B-8591-3271669EEA88}">
  <ds:schemaRefs/>
</ds:datastoreItem>
</file>

<file path=customXml/itemProps9.xml><?xml version="1.0" encoding="utf-8"?>
<ds:datastoreItem xmlns:ds="http://schemas.openxmlformats.org/officeDocument/2006/customXml" ds:itemID="{1618AA06-B22E-4D19-9680-0D7830426729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783</Words>
  <Application>Microsoft Office PowerPoint</Application>
  <PresentationFormat>Benutzerdefiniert</PresentationFormat>
  <Paragraphs>276</Paragraphs>
  <Slides>30</Slides>
  <Notes>2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1" baseType="lpstr">
      <vt:lpstr>sie_ch_bt-ppt-2010-16x9-v2-0_de</vt:lpstr>
      <vt:lpstr>Datenaufbereitung und Bedienoberfläche für Testautomationstool TsNet  IPA-Präsentation   Wanda Lao</vt:lpstr>
      <vt:lpstr>Inhaltsverzeichnis</vt:lpstr>
      <vt:lpstr>Siemens</vt:lpstr>
      <vt:lpstr>Beispiel: Steuerung und Anlage</vt:lpstr>
      <vt:lpstr>Beispiel: TsNet in der Abteilung Applications</vt:lpstr>
      <vt:lpstr>Ausgangslage: TsNet</vt:lpstr>
      <vt:lpstr>Ausgangslage: TsNet</vt:lpstr>
      <vt:lpstr>Ausgangslage: TsNet</vt:lpstr>
      <vt:lpstr>Ausgangslage: Stand – Aktuelle Version</vt:lpstr>
      <vt:lpstr>Ausgangslage: Stand – TsNet V2</vt:lpstr>
      <vt:lpstr>Aufgabenstellung</vt:lpstr>
      <vt:lpstr>Beispiel anhand GUI</vt:lpstr>
      <vt:lpstr>Aufgabestellung: Implementationsziele</vt:lpstr>
      <vt:lpstr>Organisation</vt:lpstr>
      <vt:lpstr>Zeitplan</vt:lpstr>
      <vt:lpstr>Realisierung</vt:lpstr>
      <vt:lpstr>Realisierung: Ablauf</vt:lpstr>
      <vt:lpstr>Realisierung: Struktogramm</vt:lpstr>
      <vt:lpstr>Realisierung: Struktogramme</vt:lpstr>
      <vt:lpstr>Beispiel: Struktogramm</vt:lpstr>
      <vt:lpstr>Realisierung: Implementierung</vt:lpstr>
      <vt:lpstr>Realisierung: Implementierung </vt:lpstr>
      <vt:lpstr>Beispiel: Problemlösung BACnetDataEDE</vt:lpstr>
      <vt:lpstr>Realisierung: Code</vt:lpstr>
      <vt:lpstr>Beispiel: User form </vt:lpstr>
      <vt:lpstr>Kontrolle</vt:lpstr>
      <vt:lpstr>Kontrolle: Testergebnisse</vt:lpstr>
      <vt:lpstr>Fazit</vt:lpstr>
      <vt:lpstr>Demo</vt:lpstr>
      <vt:lpstr>Fragen</vt:lpstr>
    </vt:vector>
  </TitlesOfParts>
  <Manager>weisssabine@siemens.com</Manager>
  <Company>Siemens AG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 - Präsentation  Datenaufbereitung und Bedienoberfläche für Testautomationstool TsNet  Wanda Lao</dc:title>
  <dc:subject>SCF Presentations für CH BT</dc:subject>
  <dc:creator>Wanda Lao</dc:creator>
  <cp:keywords>Basis Basic Template 16:9 16x9 Deutsch German de</cp:keywords>
  <dc:description>Siemens Corporate Design PowerPoint-Templates inkl. Beispielen und Musterfolien._x000d_
16:9 ist das Standardformat für alle Siemens Präsentationen._x000d_
_x000d_
PowerPoint 2007/2010_x000d_
Format 16:9_x000d_
Version 2.0 Februar 2017</dc:description>
  <cp:lastModifiedBy>Wanda Lao</cp:lastModifiedBy>
  <cp:revision>236</cp:revision>
  <cp:lastPrinted>2012-10-29T09:59:01Z</cp:lastPrinted>
  <dcterms:created xsi:type="dcterms:W3CDTF">2017-04-26T12:17:28Z</dcterms:created>
  <dcterms:modified xsi:type="dcterms:W3CDTF">2017-05-08T14:52:33Z</dcterms:modified>
  <cp:category>2017-03-24/sw;2017-03-30/sw</cp:category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Februar 2017</vt:lpwstr>
  </property>
  <property fmtid="{D5CDD505-2E9C-101B-9397-08002B2CF9AE}" pid="4" name="Office version">
    <vt:lpwstr>2007 and higher</vt:lpwstr>
  </property>
  <property fmtid="{D5CDD505-2E9C-101B-9397-08002B2CF9AE}" pid="5" name="Release version">
    <vt:lpwstr>2.0</vt:lpwstr>
  </property>
</Properties>
</file>