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customXml/itemProps13.xml" ContentType="application/vnd.openxmlformats-officedocument.customXmlProperties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customXml/itemProps6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customXml/itemProps14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heme/theme2.xml" ContentType="application/vnd.openxmlformats-officedocument.theme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Default Extension="gif" ContentType="image/gif"/>
  <Override PartName="/customXml/itemProps7.xml" ContentType="application/vnd.openxmlformats-officedocument.customXmlPropertie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customXml/itemProps1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customXml/itemProps8.xml" ContentType="application/vnd.openxmlformats-officedocument.customXml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customXml/itemProps16.xml" ContentType="application/vnd.openxmlformats-officedocument.customXmlPropertie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99.xml" ContentType="application/vnd.openxmlformats-officedocument.presentationml.tags+xml"/>
  <Override PartName="/customXml/itemProps12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customXml/itemProps9.xml" ContentType="application/vnd.openxmlformats-officedocument.customXmlPropertie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customXml/itemProps5.xml" ContentType="application/vnd.openxmlformats-officedocument.customXmlPropertie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56"/>
  </p:notesMasterIdLst>
  <p:handoutMasterIdLst>
    <p:handoutMasterId r:id="rId57"/>
  </p:handoutMasterIdLst>
  <p:sldIdLst>
    <p:sldId id="902" r:id="rId18"/>
    <p:sldId id="937" r:id="rId19"/>
    <p:sldId id="971" r:id="rId20"/>
    <p:sldId id="987" r:id="rId21"/>
    <p:sldId id="983" r:id="rId22"/>
    <p:sldId id="977" r:id="rId23"/>
    <p:sldId id="947" r:id="rId24"/>
    <p:sldId id="988" r:id="rId25"/>
    <p:sldId id="984" r:id="rId26"/>
    <p:sldId id="972" r:id="rId27"/>
    <p:sldId id="969" r:id="rId28"/>
    <p:sldId id="963" r:id="rId29"/>
    <p:sldId id="975" r:id="rId30"/>
    <p:sldId id="976" r:id="rId31"/>
    <p:sldId id="962" r:id="rId32"/>
    <p:sldId id="973" r:id="rId33"/>
    <p:sldId id="986" r:id="rId34"/>
    <p:sldId id="957" r:id="rId35"/>
    <p:sldId id="965" r:id="rId36"/>
    <p:sldId id="949" r:id="rId37"/>
    <p:sldId id="958" r:id="rId38"/>
    <p:sldId id="961" r:id="rId39"/>
    <p:sldId id="950" r:id="rId40"/>
    <p:sldId id="966" r:id="rId41"/>
    <p:sldId id="979" r:id="rId42"/>
    <p:sldId id="954" r:id="rId43"/>
    <p:sldId id="978" r:id="rId44"/>
    <p:sldId id="956" r:id="rId45"/>
    <p:sldId id="970" r:id="rId46"/>
    <p:sldId id="955" r:id="rId47"/>
    <p:sldId id="967" r:id="rId48"/>
    <p:sldId id="959" r:id="rId49"/>
    <p:sldId id="951" r:id="rId50"/>
    <p:sldId id="964" r:id="rId51"/>
    <p:sldId id="952" r:id="rId52"/>
    <p:sldId id="953" r:id="rId53"/>
    <p:sldId id="974" r:id="rId54"/>
    <p:sldId id="985" r:id="rId55"/>
  </p:sldIdLst>
  <p:sldSz cx="12198350" cy="6858000"/>
  <p:notesSz cx="6797675" cy="9926638"/>
  <p:custDataLst>
    <p:custData r:id="rId10"/>
    <p:tags r:id="rId58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  <a:srgbClr val="FDFDFC"/>
    <a:srgbClr val="FDFDFD"/>
    <a:srgbClr val="FDFEFD"/>
    <a:srgbClr val="FEFDFD"/>
    <a:srgbClr val="FEFEFD"/>
    <a:srgbClr val="FEFEFE"/>
    <a:srgbClr val="FEFFFE"/>
    <a:srgbClr val="FFFEFE"/>
    <a:srgbClr val="FF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7" autoAdjust="0"/>
    <p:restoredTop sz="94660" autoAdjust="0"/>
  </p:normalViewPr>
  <p:slideViewPr>
    <p:cSldViewPr snapToObjects="1" showGuides="1">
      <p:cViewPr>
        <p:scale>
          <a:sx n="100" d="100"/>
          <a:sy n="100" d="100"/>
        </p:scale>
        <p:origin x="-312" y="-672"/>
      </p:cViewPr>
      <p:guideLst>
        <p:guide orient="horz" pos="3902"/>
        <p:guide orient="horz" pos="654"/>
        <p:guide orient="horz" pos="2453"/>
        <p:guide orient="horz" pos="2360"/>
        <p:guide orient="horz" pos="908"/>
        <p:guide orient="horz" pos="210"/>
        <p:guide orient="horz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5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3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6797675" cy="677481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86128" y="0"/>
            <a:ext cx="3111547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90812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86128" y="9390812"/>
            <a:ext cx="3111547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6128" y="0"/>
            <a:ext cx="311002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14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008" y="4677699"/>
            <a:ext cx="6341659" cy="442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90812"/>
            <a:ext cx="3111548" cy="5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28" y="9390812"/>
            <a:ext cx="3110028" cy="5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1463" cy="3722687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6600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1463" cy="372268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3378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6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14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customXml" Target="../../customXml/item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customXml" Target="../../customXml/item16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3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customXml" Target="../../customXml/item1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customXml" Target="../../customXml/item12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customXml" Target="../../customXml/item7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customXml" Target="../../customXml/item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siemens.com/</a:t>
            </a:r>
            <a:r>
              <a:rPr lang="de-DE" noProof="0" dirty="0" err="1" smtClean="0"/>
              <a:t>buildingtechnologies</a:t>
            </a:r>
            <a:endParaRPr lang="de-DE" noProof="0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02384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err="1" smtClean="0"/>
              <a:t>Restricted</a:t>
            </a:r>
            <a:r>
              <a:rPr lang="de-DE" noProof="0" dirty="0" smtClean="0"/>
              <a:t> © Siemens Schweiz AG 20XX</a:t>
            </a:r>
          </a:p>
        </p:txBody>
      </p:sp>
      <p:grpSp>
        <p:nvGrpSpPr>
          <p:cNvPr id="3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" name="Gruppieren 8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8" name="Gerade Verbindung 8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6686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39999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29315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noProof="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noProof="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6768000" cy="4752000"/>
          </a:xfr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xmlns="" val="160708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39999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39999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85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7267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8208962" cy="2305049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siemens.com/</a:t>
            </a:r>
            <a:r>
              <a:rPr lang="de-DE" noProof="0" dirty="0" err="1" smtClean="0"/>
              <a:t>buildingtechnologies</a:t>
            </a:r>
            <a:endParaRPr lang="de-DE" noProof="0" dirty="0" smtClean="0"/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02384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Intern © Siemens Schweiz AG 2017</a:t>
            </a:r>
          </a:p>
        </p:txBody>
      </p: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06417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360045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1451"/>
            <a:ext cx="3600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1451"/>
            <a:ext cx="3600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145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145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grpSp>
        <p:nvGrpSpPr>
          <p:cNvPr id="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xmlns="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8208962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6768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403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39999"/>
            <a:ext cx="403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39999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259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39999"/>
            <a:ext cx="2736775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39999"/>
            <a:ext cx="2592387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8208962" cy="2304000"/>
          </a:xfrm>
        </p:spPr>
        <p:txBody>
          <a:bodyPr/>
          <a:lstStyle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11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90537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" name="Gruppieren 79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1" name="Gerade Verbindung 80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Dynamic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3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39833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65548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39999"/>
            <a:ext cx="3887914" cy="4752000"/>
          </a:xfr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39999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xmlns="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59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8" Type="http://schemas.openxmlformats.org/officeDocument/2006/relationships/tags" Target="../tags/tag2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39999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uppieren 3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 smtClean="0">
                <a:solidFill>
                  <a:srgbClr val="879BAA"/>
                </a:solidFill>
              </a:rPr>
              <a:t>Restricted</a:t>
            </a:r>
            <a:r>
              <a:rPr lang="de-CH" sz="1000" b="1" noProof="0" dirty="0" smtClean="0">
                <a:solidFill>
                  <a:srgbClr val="879BAA"/>
                </a:solidFill>
              </a:rPr>
              <a:t> </a:t>
            </a:r>
            <a:r>
              <a:rPr lang="de-DE" sz="1000" b="1" noProof="0" dirty="0" smtClean="0">
                <a:solidFill>
                  <a:srgbClr val="879BAA"/>
                </a:solidFill>
              </a:rPr>
              <a:t>© </a:t>
            </a:r>
            <a:r>
              <a:rPr lang="de-DE" sz="1000" b="1" noProof="0" dirty="0">
                <a:solidFill>
                  <a:srgbClr val="879BAA"/>
                </a:solidFill>
              </a:rPr>
              <a:t>Siemens </a:t>
            </a:r>
            <a:r>
              <a:rPr lang="de-DE" sz="1000" b="1" noProof="0" dirty="0" smtClean="0">
                <a:solidFill>
                  <a:srgbClr val="879BAA"/>
                </a:solidFill>
              </a:rPr>
              <a:t>Schweiz AG 2017</a:t>
            </a:r>
            <a:endParaRPr lang="de-DE" sz="1000" b="1" noProof="0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>
            <p:custDataLst>
              <p:tags r:id="rId57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12.05.2017</a:t>
            </a:r>
          </a:p>
        </p:txBody>
      </p:sp>
      <p:sp>
        <p:nvSpPr>
          <p:cNvPr id="65" name="cdtTextBox 11 Id18"/>
          <p:cNvSpPr txBox="1"/>
          <p:nvPr>
            <p:custDataLst>
              <p:tags r:id="rId58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Seite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‹Nr.›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9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Wanda</a:t>
            </a:r>
            <a:r>
              <a:rPr lang="de-DE" sz="1000" baseline="0" noProof="0" dirty="0" smtClean="0">
                <a:solidFill>
                  <a:srgbClr val="000000"/>
                </a:solidFill>
              </a:rPr>
              <a:t> Lao</a:t>
            </a:r>
            <a:r>
              <a:rPr lang="de-DE" sz="1000" noProof="0" dirty="0" smtClean="0">
                <a:solidFill>
                  <a:srgbClr val="000000"/>
                </a:solidFill>
              </a:rPr>
              <a:t> / Siemens BT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../04_Realisieren/TestTemplate.xlsm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0BED7">
                <a:alpha val="66000"/>
              </a:srgbClr>
            </a:gs>
            <a:gs pos="100000">
              <a:srgbClr val="50BED7">
                <a:alpha val="66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2700" noProof="0" dirty="0" smtClean="0"/>
              <a:t>Datenaufbereitung und Bedienoberfläche für Testautomationstool </a:t>
            </a:r>
            <a:r>
              <a:rPr lang="de-DE" sz="2700" noProof="0" dirty="0" err="1" smtClean="0"/>
              <a:t>TsNet</a:t>
            </a: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sz="1100" b="0" noProof="0" dirty="0" smtClean="0"/>
              <a:t/>
            </a:r>
            <a:br>
              <a:rPr lang="de-DE" sz="1100" b="0" noProof="0" dirty="0" smtClean="0"/>
            </a:br>
            <a:r>
              <a:rPr lang="de-DE" sz="2200" b="0" noProof="0" dirty="0" smtClean="0"/>
              <a:t>mit Microsoft Office Excel 2007</a:t>
            </a:r>
            <a:r>
              <a:rPr lang="de-DE" sz="2200" b="0" dirty="0" smtClean="0"/>
              <a:t/>
            </a:r>
            <a:br>
              <a:rPr lang="de-DE" sz="2200" b="0" dirty="0" smtClean="0"/>
            </a:br>
            <a:endParaRPr lang="de-DE" sz="22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noProof="0" dirty="0" smtClean="0"/>
              <a:t>siemens.com/</a:t>
            </a:r>
            <a:r>
              <a:rPr lang="de-DE" dirty="0" err="1" smtClean="0"/>
              <a:t>buildingtechnologies</a:t>
            </a:r>
            <a:endParaRPr lang="de-DE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Restricted</a:t>
            </a:r>
            <a:r>
              <a:rPr lang="de-CH" noProof="0" dirty="0" smtClean="0"/>
              <a:t> </a:t>
            </a:r>
            <a:r>
              <a:rPr lang="de-DE" noProof="0" dirty="0" smtClean="0"/>
              <a:t>© Siemens Schweiz AG 2017</a:t>
            </a:r>
            <a:endParaRPr lang="de-DE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</a:t>
            </a:r>
            <a:r>
              <a:rPr lang="de-CH" dirty="0" err="1" smtClean="0"/>
              <a:t>TsNet</a:t>
            </a:r>
            <a:r>
              <a:rPr lang="de-CH" dirty="0" smtClean="0"/>
              <a:t> in der Abteilung </a:t>
            </a:r>
            <a:r>
              <a:rPr lang="de-CH" dirty="0" err="1" smtClean="0"/>
              <a:t>Applications</a:t>
            </a:r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551" y="811309"/>
            <a:ext cx="8856984" cy="552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648" y="938213"/>
            <a:ext cx="9489248" cy="5401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Gerade Verbindung mit Pfeil 11"/>
          <p:cNvCxnSpPr/>
          <p:nvPr/>
        </p:nvCxnSpPr>
        <p:spPr bwMode="auto">
          <a:xfrm flipV="1">
            <a:off x="6315199" y="2132856"/>
            <a:ext cx="1008112" cy="64807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/>
          <p:nvPr/>
        </p:nvCxnSpPr>
        <p:spPr bwMode="auto">
          <a:xfrm>
            <a:off x="7827367" y="5445224"/>
            <a:ext cx="288032" cy="28803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Ausgangslage: </a:t>
            </a:r>
            <a:r>
              <a:rPr lang="de-CH" dirty="0" err="1" smtClean="0"/>
              <a:t>TsNet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1160744" cy="4752000"/>
          </a:xfrm>
        </p:spPr>
        <p:txBody>
          <a:bodyPr/>
          <a:lstStyle/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Wird mit </a:t>
            </a:r>
            <a:r>
              <a:rPr lang="de-CH" dirty="0" err="1" smtClean="0"/>
              <a:t>BACnet</a:t>
            </a:r>
            <a:r>
              <a:rPr lang="de-CH" dirty="0" smtClean="0"/>
              <a:t> Daten gearbeitet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endParaRPr lang="de-DE" dirty="0" smtClean="0"/>
          </a:p>
          <a:p>
            <a:endParaRPr lang="de-CH" dirty="0" smtClean="0"/>
          </a:p>
          <a:p>
            <a:pPr marL="357188" indent="-357188">
              <a:buFont typeface="Arial" pitchFamily="34" charset="0"/>
              <a:buChar char="•"/>
            </a:pPr>
            <a:endParaRPr lang="de-CH" dirty="0" smtClean="0"/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Braucht eine EDE.csv Datei </a:t>
            </a:r>
          </a:p>
          <a:p>
            <a:pPr marL="534988" lvl="2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Beinhaltet alle notwendige Informationen, wie z.B. Objektname, Objekttype etc.</a:t>
            </a:r>
          </a:p>
          <a:p>
            <a:pPr marL="534988" lvl="2" indent="-176213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57188" lvl="2" indent="-357188">
              <a:buClr>
                <a:srgbClr val="00646E"/>
              </a:buClr>
              <a:buNone/>
            </a:pPr>
            <a:r>
              <a:rPr lang="de-CH" dirty="0" smtClean="0"/>
              <a:t>	EDE – </a:t>
            </a:r>
            <a:r>
              <a:rPr lang="de-CH" dirty="0" err="1" smtClean="0"/>
              <a:t>BACnet</a:t>
            </a:r>
            <a:r>
              <a:rPr lang="de-CH" dirty="0" smtClean="0"/>
              <a:t> Engineering Data Exchange</a:t>
            </a:r>
          </a:p>
          <a:p>
            <a:pPr marL="534988" lvl="2" indent="-176213">
              <a:buClr>
                <a:srgbClr val="00646E"/>
              </a:buClr>
              <a:buNone/>
            </a:pPr>
            <a:endParaRPr lang="de-CH" dirty="0" smtClean="0"/>
          </a:p>
        </p:txBody>
      </p:sp>
      <p:sp>
        <p:nvSpPr>
          <p:cNvPr id="4" name="cdtText Box 4 Id114692"/>
          <p:cNvSpPr txBox="1">
            <a:spLocks noChangeArrowheads="1"/>
          </p:cNvSpPr>
          <p:nvPr/>
        </p:nvSpPr>
        <p:spPr bwMode="auto">
          <a:xfrm>
            <a:off x="986607" y="1844824"/>
            <a:ext cx="5976664" cy="801552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Building</a:t>
            </a:r>
            <a:r>
              <a:rPr lang="de-CH" dirty="0" smtClean="0">
                <a:solidFill>
                  <a:schemeClr val="bg1"/>
                </a:solidFill>
              </a:rPr>
              <a:t> Automation </a:t>
            </a:r>
            <a:r>
              <a:rPr lang="de-CH" dirty="0" err="1" smtClean="0">
                <a:solidFill>
                  <a:schemeClr val="bg1"/>
                </a:solidFill>
              </a:rPr>
              <a:t>and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Control</a:t>
            </a:r>
            <a:r>
              <a:rPr lang="de-CH" dirty="0" smtClean="0">
                <a:solidFill>
                  <a:schemeClr val="bg1"/>
                </a:solidFill>
              </a:rPr>
              <a:t> Networks</a:t>
            </a:r>
          </a:p>
          <a:p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CH" dirty="0" smtClean="0">
                <a:solidFill>
                  <a:schemeClr val="bg1"/>
                </a:solidFill>
              </a:rPr>
              <a:t>ist ein Netzwerkprotokoll für die Gebäudeautomation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5" name="cdtText Box 4 Id114692"/>
          <p:cNvSpPr txBox="1">
            <a:spLocks noChangeArrowheads="1"/>
          </p:cNvSpPr>
          <p:nvPr/>
        </p:nvSpPr>
        <p:spPr bwMode="auto">
          <a:xfrm>
            <a:off x="986607" y="4391118"/>
            <a:ext cx="78488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57188" lvl="2" indent="-357188">
              <a:buClr>
                <a:srgbClr val="00646E"/>
              </a:buClr>
              <a:buNone/>
            </a:pP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 Überträgt Daten von einem </a:t>
            </a:r>
            <a:r>
              <a:rPr lang="de-CH" dirty="0" err="1" smtClean="0">
                <a:solidFill>
                  <a:schemeClr val="bg1"/>
                </a:solidFill>
                <a:sym typeface="Wingdings" pitchFamily="2" charset="2"/>
              </a:rPr>
              <a:t>BACnet</a:t>
            </a: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 Engineering System auf ein anderes </a:t>
            </a:r>
            <a:endParaRPr lang="de-CH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4924" r="12025" b="3525"/>
          <a:stretch>
            <a:fillRect/>
          </a:stretch>
        </p:blipFill>
        <p:spPr bwMode="auto">
          <a:xfrm>
            <a:off x="1532868" y="820692"/>
            <a:ext cx="7590395" cy="55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Ausgangslage: </a:t>
            </a:r>
            <a:r>
              <a:rPr lang="de-CH" dirty="0" err="1" smtClean="0"/>
              <a:t>TsNet</a:t>
            </a:r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 bwMode="auto">
          <a:xfrm flipH="1">
            <a:off x="3362807" y="1268760"/>
            <a:ext cx="2484000" cy="93610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/>
          <p:cNvCxnSpPr/>
          <p:nvPr/>
        </p:nvCxnSpPr>
        <p:spPr bwMode="auto">
          <a:xfrm>
            <a:off x="7539335" y="2903240"/>
            <a:ext cx="0" cy="131784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/>
          <p:cNvSpPr txBox="1"/>
          <p:nvPr/>
        </p:nvSpPr>
        <p:spPr>
          <a:xfrm>
            <a:off x="7683351" y="3317540"/>
            <a:ext cx="1871960" cy="2663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 herunterladen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Textfeld 27"/>
          <p:cNvSpPr txBox="1"/>
          <p:nvPr/>
        </p:nvSpPr>
        <p:spPr>
          <a:xfrm rot="20385856">
            <a:off x="3311963" y="1285111"/>
            <a:ext cx="2408929" cy="537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EDE.csv (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Objekte)</a:t>
            </a:r>
            <a:b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Export von ABT - Import in 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TsNet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2" name="Gerade Verbindung mit Pfeil 41"/>
          <p:cNvCxnSpPr/>
          <p:nvPr/>
        </p:nvCxnSpPr>
        <p:spPr bwMode="auto">
          <a:xfrm>
            <a:off x="2786807" y="4365104"/>
            <a:ext cx="3060000" cy="126012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 rot="1294728">
            <a:off x="3686415" y="4850985"/>
            <a:ext cx="1545502" cy="5187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INPUT-Werte senden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OUTPUT-Werte lesen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0543" y="3018656"/>
            <a:ext cx="12961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algn="r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Definitionsteil 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 </a:t>
            </a: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28600" indent="-228600" algn="r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Run-Time-Teil 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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123263" y="1991589"/>
            <a:ext cx="2952576" cy="7255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ABT – Automation 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Tool</a:t>
            </a:r>
          </a:p>
          <a:p>
            <a:pPr marL="177800" indent="-177800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Gebäudeautomationstool für Engineering, </a:t>
            </a:r>
            <a:b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</a:b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Inbetriebnahme und Wartung von BACs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123263" y="5949279"/>
            <a:ext cx="1202433" cy="324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z.B. Controller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Ausgangslage: Stand – </a:t>
            </a:r>
            <a:r>
              <a:rPr lang="de-CH" dirty="0" smtClean="0"/>
              <a:t>Aktuelle Version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9771583" y="1439999"/>
            <a:ext cx="2087736" cy="4752000"/>
          </a:xfrm>
        </p:spPr>
        <p:txBody>
          <a:bodyPr/>
          <a:lstStyle/>
          <a:p>
            <a:pPr marL="182563" indent="-182563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Aktuelle Version von </a:t>
            </a:r>
            <a:r>
              <a:rPr lang="de-CH" sz="1600" dirty="0" err="1" smtClean="0"/>
              <a:t>TsNet</a:t>
            </a:r>
            <a:r>
              <a:rPr lang="de-CH" sz="1600" dirty="0" smtClean="0"/>
              <a:t> vorhanden </a:t>
            </a:r>
          </a:p>
          <a:p>
            <a:pPr marL="182563" indent="-182563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muss neu erstellt werden</a:t>
            </a:r>
          </a:p>
          <a:p>
            <a:pPr marL="88900" indent="-88900">
              <a:buClr>
                <a:srgbClr val="00646E"/>
              </a:buClr>
            </a:pPr>
            <a:endParaRPr lang="de-CH" dirty="0" smtClean="0"/>
          </a:p>
          <a:p>
            <a:pPr>
              <a:buClr>
                <a:srgbClr val="00646E"/>
              </a:buClr>
            </a:pPr>
            <a:r>
              <a:rPr lang="de-CH" sz="1600" dirty="0" smtClean="0">
                <a:solidFill>
                  <a:srgbClr val="00646E"/>
                </a:solidFill>
              </a:rPr>
              <a:t>Gründe:</a:t>
            </a:r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funktionalen Erweiterungen</a:t>
            </a:r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schlechter </a:t>
            </a:r>
            <a:r>
              <a:rPr lang="de-CH" sz="1600" dirty="0" err="1" smtClean="0"/>
              <a:t>Wartbarkeit</a:t>
            </a:r>
            <a:endParaRPr lang="de-CH" sz="1600" dirty="0" smtClean="0"/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alten Excel- und Windows-Versionen</a:t>
            </a:r>
          </a:p>
          <a:p>
            <a:endParaRPr lang="de-DE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559" y="1439999"/>
            <a:ext cx="9073008" cy="446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 bwMode="auto">
          <a:xfrm>
            <a:off x="554559" y="2924944"/>
            <a:ext cx="144016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Ausgangslage: Stand – </a:t>
            </a:r>
            <a:r>
              <a:rPr lang="de-CH" dirty="0" err="1" smtClean="0"/>
              <a:t>TsNet</a:t>
            </a:r>
            <a:r>
              <a:rPr lang="de-CH" dirty="0" smtClean="0"/>
              <a:t> V2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87407" y="1196752"/>
            <a:ext cx="3599904" cy="4752000"/>
          </a:xfrm>
        </p:spPr>
        <p:txBody>
          <a:bodyPr/>
          <a:lstStyle/>
          <a:p>
            <a:pPr marL="361950" indent="-361950">
              <a:buClr>
                <a:srgbClr val="00646E"/>
              </a:buClr>
            </a:pPr>
            <a:r>
              <a:rPr lang="de-CH" dirty="0" err="1" smtClean="0"/>
              <a:t>TsNet</a:t>
            </a:r>
            <a:r>
              <a:rPr lang="de-CH" dirty="0" smtClean="0"/>
              <a:t> V2 existiert,</a:t>
            </a:r>
          </a:p>
          <a:p>
            <a:pPr marL="720725" lvl="2" indent="-185738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/>
              <a:t>ist aber noch nicht </a:t>
            </a:r>
            <a:r>
              <a:rPr lang="de-CH" dirty="0" smtClean="0"/>
              <a:t>vollständig.</a:t>
            </a:r>
          </a:p>
          <a:p>
            <a:pPr marL="720725" lvl="2" indent="-185738">
              <a:buClr>
                <a:srgbClr val="00646E"/>
              </a:buClr>
              <a:buNone/>
            </a:pPr>
            <a:endParaRPr lang="de-CH" dirty="0" smtClean="0"/>
          </a:p>
          <a:p>
            <a:pPr marL="355600" lvl="2" indent="-355600">
              <a:buClr>
                <a:srgbClr val="00646E"/>
              </a:buClr>
              <a:buNone/>
            </a:pPr>
            <a:endParaRPr lang="de-CH" dirty="0" smtClean="0"/>
          </a:p>
          <a:p>
            <a:pPr marL="355600" lvl="2" indent="-355600">
              <a:buClr>
                <a:srgbClr val="00646E"/>
              </a:buClr>
              <a:buNone/>
            </a:pPr>
            <a:endParaRPr lang="de-CH" dirty="0" smtClean="0"/>
          </a:p>
          <a:p>
            <a:pPr marL="355600" lvl="2" indent="-355600">
              <a:buClr>
                <a:srgbClr val="00646E"/>
              </a:buClr>
              <a:buNone/>
            </a:pPr>
            <a:endParaRPr lang="de-CH" dirty="0"/>
          </a:p>
          <a:p>
            <a:pPr marL="355600" lvl="2" indent="-355600">
              <a:buClr>
                <a:srgbClr val="00646E"/>
              </a:buClr>
              <a:buNone/>
            </a:pPr>
            <a:r>
              <a:rPr lang="de-CH" dirty="0" smtClean="0"/>
              <a:t>Mehrere </a:t>
            </a:r>
            <a:r>
              <a:rPr lang="de-CH" dirty="0" smtClean="0"/>
              <a:t>Tabellen (Spezifikation)</a:t>
            </a:r>
          </a:p>
          <a:p>
            <a:pPr marL="355600" lvl="2" indent="-35560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Für das Verwalten der Daten</a:t>
            </a:r>
            <a:endParaRPr lang="de-CH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551" y="1196752"/>
            <a:ext cx="75628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 bwMode="auto">
          <a:xfrm>
            <a:off x="1202631" y="3789040"/>
            <a:ext cx="720080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dtText Box 4 Id114692"/>
          <p:cNvSpPr txBox="1">
            <a:spLocks noChangeArrowheads="1"/>
          </p:cNvSpPr>
          <p:nvPr/>
        </p:nvSpPr>
        <p:spPr bwMode="auto">
          <a:xfrm>
            <a:off x="482551" y="5562698"/>
            <a:ext cx="1130476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 anchor="ctr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</a:rPr>
              <a:t>Verwendung von Aliasname </a:t>
            </a: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Spezifikation ist unabhängig von der Engineering-Umgebung</a:t>
            </a:r>
            <a:endParaRPr lang="de-CH" b="1" dirty="0" smtClean="0">
              <a:solidFill>
                <a:schemeClr val="bg1"/>
              </a:solidFill>
            </a:endParaRPr>
          </a:p>
        </p:txBody>
      </p:sp>
      <p:sp>
        <p:nvSpPr>
          <p:cNvPr id="7" name="cdtText Box 4 Id114692"/>
          <p:cNvSpPr txBox="1">
            <a:spLocks noChangeArrowheads="1"/>
          </p:cNvSpPr>
          <p:nvPr/>
        </p:nvSpPr>
        <p:spPr bwMode="auto">
          <a:xfrm>
            <a:off x="8187407" y="2299869"/>
            <a:ext cx="3456384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 anchor="ctr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Noch nicht einsatzbereit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1088736" cy="4752000"/>
          </a:xfrm>
        </p:spPr>
        <p:txBody>
          <a:bodyPr/>
          <a:lstStyle/>
          <a:p>
            <a:r>
              <a:rPr lang="de-CH" dirty="0" smtClean="0">
                <a:solidFill>
                  <a:srgbClr val="00646E"/>
                </a:solidFill>
              </a:rPr>
              <a:t>Das besteht: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Projekt </a:t>
            </a:r>
            <a:r>
              <a:rPr lang="de-CH" dirty="0" err="1" smtClean="0"/>
              <a:t>TsNet</a:t>
            </a:r>
            <a:r>
              <a:rPr lang="de-CH" dirty="0" smtClean="0"/>
              <a:t> V2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Benutzeroberfläche (GUI)</a:t>
            </a:r>
          </a:p>
          <a:p>
            <a:pPr>
              <a:buFontTx/>
              <a:buChar char="-"/>
            </a:pPr>
            <a:endParaRPr lang="de-CH" dirty="0" smtClean="0"/>
          </a:p>
          <a:p>
            <a:r>
              <a:rPr lang="de-CH" dirty="0" smtClean="0">
                <a:solidFill>
                  <a:srgbClr val="00646E"/>
                </a:solidFill>
              </a:rPr>
              <a:t>Das muss gemacht werden:</a:t>
            </a:r>
          </a:p>
          <a:p>
            <a:pPr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TsNet</a:t>
            </a:r>
            <a:r>
              <a:rPr lang="de-CH" dirty="0" smtClean="0"/>
              <a:t> V2 erweitern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Benutzeroberfläche (GUI) der Tabelle „</a:t>
            </a:r>
            <a:r>
              <a:rPr lang="de-CH" dirty="0" err="1" smtClean="0"/>
              <a:t>Spec</a:t>
            </a:r>
            <a:r>
              <a:rPr lang="de-CH" dirty="0" smtClean="0"/>
              <a:t>-Objects“ benennen</a:t>
            </a:r>
          </a:p>
          <a:p>
            <a:pPr marL="720725" lvl="5" indent="-177800">
              <a:buClr>
                <a:srgbClr val="00646E"/>
              </a:buClr>
              <a:buFont typeface="Symbol" pitchFamily="18" charset="2"/>
              <a:buChar char="-"/>
            </a:pPr>
            <a:r>
              <a:rPr lang="de-CH" dirty="0" smtClean="0"/>
              <a:t>Bereiche, Felder, Zellen</a:t>
            </a:r>
          </a:p>
          <a:p>
            <a:pPr marL="720725" lvl="5" indent="-176213">
              <a:buClr>
                <a:srgbClr val="00646E"/>
              </a:buClr>
              <a:buFont typeface="Symbol" pitchFamily="18" charset="2"/>
              <a:buChar char="-"/>
            </a:pPr>
            <a:r>
              <a:rPr lang="de-CH" dirty="0" smtClean="0"/>
              <a:t>Steuerelemente (z.B. Buttons)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Formulare (User form) erstellen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Funktionen der einzelne Steuerelemente gemäss Spezifikation implementieren</a:t>
            </a:r>
          </a:p>
          <a:p>
            <a:pPr marL="534988" lvl="2" indent="-176213">
              <a:buClr>
                <a:srgbClr val="00646E"/>
              </a:buClr>
              <a:buNone/>
            </a:pPr>
            <a:endParaRPr lang="de-CH" dirty="0" smtClean="0">
              <a:solidFill>
                <a:srgbClr val="00646E"/>
              </a:solidFill>
            </a:endParaRPr>
          </a:p>
          <a:p>
            <a:pPr marL="177800" lvl="2">
              <a:buClr>
                <a:srgbClr val="00646E"/>
              </a:buClr>
              <a:buNone/>
            </a:pPr>
            <a:r>
              <a:rPr lang="de-CH" dirty="0" smtClean="0">
                <a:solidFill>
                  <a:srgbClr val="00646E"/>
                </a:solidFill>
              </a:rPr>
              <a:t>Das muss man beachten:</a:t>
            </a:r>
          </a:p>
          <a:p>
            <a:pPr marL="352425" indent="-352425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für die Arbeiten gilt eine </a:t>
            </a:r>
            <a:r>
              <a:rPr lang="de-CH" dirty="0" err="1" smtClean="0"/>
              <a:t>Requirement-Specification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>
                <a:sym typeface="Wingdings" pitchFamily="2" charset="2"/>
              </a:rPr>
              <a:t>beinhaltet alles notwendige</a:t>
            </a:r>
            <a:endParaRPr lang="de-CH" dirty="0" smtClean="0"/>
          </a:p>
          <a:p>
            <a:pPr marL="352425" indent="-352425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Codierungsrichtlinie </a:t>
            </a:r>
            <a:r>
              <a:rPr lang="de-CH" dirty="0" err="1" smtClean="0"/>
              <a:t>VisualBasic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645"/>
            <a:ext cx="12198350" cy="214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anhand 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8575" y="3573016"/>
            <a:ext cx="5472608" cy="2375736"/>
          </a:xfrm>
        </p:spPr>
        <p:txBody>
          <a:bodyPr/>
          <a:lstStyle/>
          <a:p>
            <a:pPr marL="355600" indent="-355600">
              <a:buClr>
                <a:srgbClr val="00646E"/>
              </a:buClr>
              <a:buFont typeface="Arial" pitchFamily="34" charset="0"/>
              <a:buChar char="•"/>
              <a:tabLst>
                <a:tab pos="2147888" algn="l"/>
              </a:tabLst>
            </a:pPr>
            <a:r>
              <a:rPr lang="de-CH" dirty="0" smtClean="0"/>
              <a:t>Benennen von Buttons</a:t>
            </a:r>
          </a:p>
          <a:p>
            <a:pPr marL="355600" indent="-355600">
              <a:buClr>
                <a:srgbClr val="00646E"/>
              </a:buClr>
              <a:tabLst>
                <a:tab pos="2147888" algn="l"/>
              </a:tabLst>
            </a:pPr>
            <a:r>
              <a:rPr lang="de-CH" dirty="0" smtClean="0">
                <a:solidFill>
                  <a:srgbClr val="00646E"/>
                </a:solidFill>
              </a:rPr>
              <a:t>	Beispiel: Button Modify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Name vorher: 	CommandButton1</a:t>
            </a:r>
            <a:br>
              <a:rPr lang="de-CH" dirty="0" smtClean="0"/>
            </a:br>
            <a:r>
              <a:rPr lang="de-CH" dirty="0" smtClean="0"/>
              <a:t>Name nachher: 	</a:t>
            </a:r>
            <a:r>
              <a:rPr lang="de-CH" dirty="0" err="1" smtClean="0"/>
              <a:t>cmd_ModifyObj</a:t>
            </a:r>
            <a:endParaRPr lang="de-CH" dirty="0" smtClean="0"/>
          </a:p>
          <a:p>
            <a:pPr marL="355600" indent="-355600">
              <a:buClr>
                <a:srgbClr val="00646E"/>
              </a:buClr>
              <a:buFont typeface="Arial" pitchFamily="34" charset="0"/>
              <a:buChar char="•"/>
              <a:tabLst>
                <a:tab pos="2147888" algn="l"/>
              </a:tabLst>
            </a:pPr>
            <a:r>
              <a:rPr lang="de-CH" dirty="0" smtClean="0"/>
              <a:t>Benennen von Bereichen/Zellen</a:t>
            </a:r>
          </a:p>
          <a:p>
            <a:pPr marL="355600" indent="-355600">
              <a:buClr>
                <a:srgbClr val="00646E"/>
              </a:buClr>
              <a:tabLst>
                <a:tab pos="2147888" algn="l"/>
              </a:tabLst>
            </a:pPr>
            <a:r>
              <a:rPr lang="de-CH" dirty="0" smtClean="0">
                <a:solidFill>
                  <a:srgbClr val="00646E"/>
                </a:solidFill>
              </a:rPr>
              <a:t>	Bespiel: Info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Name vorher:	E3</a:t>
            </a:r>
            <a:br>
              <a:rPr lang="de-CH" dirty="0" smtClean="0"/>
            </a:br>
            <a:r>
              <a:rPr lang="de-CH" dirty="0" smtClean="0"/>
              <a:t>Name nachher:	</a:t>
            </a:r>
            <a:r>
              <a:rPr lang="de-CH" dirty="0" err="1" smtClean="0"/>
              <a:t>ctl_InfoObj</a:t>
            </a:r>
            <a:endParaRPr lang="de-CH" dirty="0" smtClean="0"/>
          </a:p>
          <a:p>
            <a:pPr marL="355600" indent="-355600">
              <a:tabLst>
                <a:tab pos="2147888" algn="l"/>
              </a:tabLst>
            </a:pPr>
            <a:endParaRPr lang="de-CH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986607" y="2780928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6747247" y="2780928"/>
            <a:ext cx="1080120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14599" y="2204864"/>
            <a:ext cx="108012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938935" y="1700808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6323583" y="3573016"/>
            <a:ext cx="5472608" cy="252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>
                <a:tab pos="2147888" algn="l"/>
              </a:tabLst>
              <a:defRPr/>
            </a:pP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Funktionen für Buttons implementieren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645"/>
            <a:ext cx="12198350" cy="214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User form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3566317"/>
            <a:ext cx="31813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2951" y="3566317"/>
            <a:ext cx="3200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327" y="3566317"/>
            <a:ext cx="3200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mit Pfeil 16"/>
          <p:cNvCxnSpPr>
            <a:stCxn id="20" idx="2"/>
            <a:endCxn id="14" idx="0"/>
          </p:cNvCxnSpPr>
          <p:nvPr/>
        </p:nvCxnSpPr>
        <p:spPr bwMode="auto">
          <a:xfrm flipH="1">
            <a:off x="2217738" y="2990253"/>
            <a:ext cx="353045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/>
          <p:cNvCxnSpPr>
            <a:stCxn id="21" idx="2"/>
            <a:endCxn id="15" idx="0"/>
          </p:cNvCxnSpPr>
          <p:nvPr/>
        </p:nvCxnSpPr>
        <p:spPr bwMode="auto">
          <a:xfrm>
            <a:off x="5091063" y="2990253"/>
            <a:ext cx="592088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>
            <a:stCxn id="22" idx="2"/>
            <a:endCxn id="16" idx="0"/>
          </p:cNvCxnSpPr>
          <p:nvPr/>
        </p:nvCxnSpPr>
        <p:spPr bwMode="auto">
          <a:xfrm>
            <a:off x="6179195" y="2990253"/>
            <a:ext cx="2888332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hteck 19"/>
          <p:cNvSpPr/>
          <p:nvPr/>
        </p:nvSpPr>
        <p:spPr bwMode="auto">
          <a:xfrm>
            <a:off x="2066727" y="2780928"/>
            <a:ext cx="1008112" cy="2093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87007" y="2780928"/>
            <a:ext cx="1008112" cy="2093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683151" y="2780928"/>
            <a:ext cx="992088" cy="2093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5883"/>
            <a:ext cx="12198350" cy="215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User form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3566317"/>
            <a:ext cx="31813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2951" y="3566317"/>
            <a:ext cx="3200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327" y="3566317"/>
            <a:ext cx="3200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7"/>
          <p:cNvCxnSpPr>
            <a:stCxn id="16" idx="2"/>
            <a:endCxn id="1026" idx="0"/>
          </p:cNvCxnSpPr>
          <p:nvPr/>
        </p:nvCxnSpPr>
        <p:spPr bwMode="auto">
          <a:xfrm flipH="1">
            <a:off x="2217738" y="2990253"/>
            <a:ext cx="389049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/>
          <p:cNvCxnSpPr>
            <a:stCxn id="17" idx="2"/>
            <a:endCxn id="1027" idx="0"/>
          </p:cNvCxnSpPr>
          <p:nvPr/>
        </p:nvCxnSpPr>
        <p:spPr bwMode="auto">
          <a:xfrm>
            <a:off x="5091063" y="3013720"/>
            <a:ext cx="592088" cy="5525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/>
          <p:cNvCxnSpPr>
            <a:stCxn id="18" idx="2"/>
            <a:endCxn id="1028" idx="0"/>
          </p:cNvCxnSpPr>
          <p:nvPr/>
        </p:nvCxnSpPr>
        <p:spPr bwMode="auto">
          <a:xfrm>
            <a:off x="6215199" y="3013720"/>
            <a:ext cx="2852328" cy="5525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hteck 15"/>
          <p:cNvSpPr/>
          <p:nvPr/>
        </p:nvSpPr>
        <p:spPr bwMode="auto">
          <a:xfrm>
            <a:off x="2066727" y="2780928"/>
            <a:ext cx="1080120" cy="2093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587007" y="2780928"/>
            <a:ext cx="1008112" cy="23279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5683151" y="2780928"/>
            <a:ext cx="1064096" cy="23279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Aufgabestellung: </a:t>
            </a:r>
            <a:r>
              <a:rPr lang="de-CH" dirty="0" err="1" smtClean="0"/>
              <a:t>Implementationsziele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1088736" cy="4752000"/>
          </a:xfrm>
        </p:spPr>
        <p:txBody>
          <a:bodyPr/>
          <a:lstStyle/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Schreibschutz der Tabelle aufheben und hinzufügen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Aliasnamen nach Einmaligkeit und leere Felder überprüfen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Hinzufügen von Daten aus der Tabelle EDE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Objektnamen reduzieren und daraus einen Aliasnamen erstellen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Aus einem Aliasnamen einen Objektnamen erstellen</a:t>
            </a:r>
            <a:endParaRPr lang="de-DE" dirty="0" smtClean="0"/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BACnet</a:t>
            </a:r>
            <a:r>
              <a:rPr lang="de-CH" dirty="0" smtClean="0"/>
              <a:t> Daten aktualisieren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Alle Daten in der Tabelle nach Korrektheit überprüfen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Zelle selektieren und </a:t>
            </a:r>
            <a:r>
              <a:rPr lang="de-CH" dirty="0" err="1" smtClean="0"/>
              <a:t>deselektieren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4294967295"/>
          </p:nvPr>
        </p:nvSpPr>
        <p:spPr>
          <a:xfrm>
            <a:off x="698575" y="1439999"/>
            <a:ext cx="11017250" cy="4751251"/>
          </a:xfrm>
        </p:spPr>
        <p:txBody>
          <a:bodyPr/>
          <a:lstStyle/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Ausgangslage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Aufgabenstellung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Organisation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Realisierung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Kontrolle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Fazit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Demo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Fragen</a:t>
            </a:r>
            <a:endParaRPr lang="de-CH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929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Projektmanagement-Methode: </a:t>
            </a:r>
            <a:r>
              <a:rPr lang="de-DE" dirty="0" smtClean="0"/>
              <a:t>IPERKA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Zeitplan nach IPERKA aufgebaut</a:t>
            </a:r>
          </a:p>
          <a:p>
            <a:pPr marL="357188" indent="-357188">
              <a:buClr>
                <a:srgbClr val="00646E"/>
              </a:buClr>
            </a:pPr>
            <a:endParaRPr lang="de-CH" dirty="0" smtClean="0"/>
          </a:p>
          <a:p>
            <a:pPr marL="357188" indent="-35718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Warum IPERKA?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IPERKA bereits bekannt </a:t>
            </a:r>
            <a:br>
              <a:rPr lang="de-CH" dirty="0" smtClean="0"/>
            </a:br>
            <a:r>
              <a:rPr lang="de-CH" dirty="0" smtClean="0"/>
              <a:t>und schon mehrmals verwendet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Methode passt gut zu meinem Arbeitsstil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Merken der Projektphasen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Passt zum Projekt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pic>
        <p:nvPicPr>
          <p:cNvPr id="6" name="Grafik 5" descr="IPERKA-Mode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983" y="1700808"/>
            <a:ext cx="6912768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Zeitplan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63" y="838091"/>
            <a:ext cx="8280424" cy="552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7567" y="332656"/>
            <a:ext cx="2016224" cy="568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27063" y="3501008"/>
          <a:ext cx="6984280" cy="23154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1752"/>
                <a:gridCol w="4752528"/>
              </a:tblGrid>
              <a:tr h="355267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Programmiersprache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/>
                        <a:t>VBA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Umgebung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Excel</a:t>
                      </a:r>
                      <a:r>
                        <a:rPr lang="de-CH" sz="1400" baseline="0" dirty="0" smtClean="0"/>
                        <a:t> VBA Editor</a:t>
                      </a:r>
                    </a:p>
                    <a:p>
                      <a:r>
                        <a:rPr lang="de-CH" sz="1400" b="0" baseline="0" dirty="0" smtClean="0"/>
                        <a:t>Excel 2007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Tabellen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Spec</a:t>
                      </a:r>
                      <a:r>
                        <a:rPr lang="de-CH" sz="1400" dirty="0" smtClean="0"/>
                        <a:t>-Objects</a:t>
                      </a:r>
                      <a:endParaRPr lang="de-DE" sz="1400" b="0" dirty="0"/>
                    </a:p>
                  </a:txBody>
                  <a:tcPr/>
                </a:tc>
              </a:tr>
              <a:tr h="451139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Formulare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frmAliasToObj</a:t>
                      </a:r>
                      <a:endParaRPr lang="de-CH" sz="1400" dirty="0" smtClean="0"/>
                    </a:p>
                    <a:p>
                      <a:r>
                        <a:rPr lang="de-CH" sz="1400" dirty="0" err="1" smtClean="0"/>
                        <a:t>frmObjToAlias</a:t>
                      </a:r>
                      <a:endParaRPr lang="de-CH" sz="1400" dirty="0" smtClean="0"/>
                    </a:p>
                    <a:p>
                      <a:r>
                        <a:rPr lang="de-CH" sz="1400" dirty="0" err="1" smtClean="0"/>
                        <a:t>frmAppendFromEDE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Module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mdl_SpecObjects</a:t>
                      </a:r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1052736"/>
            <a:ext cx="8770937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mit Pfeil 6"/>
          <p:cNvCxnSpPr/>
          <p:nvPr/>
        </p:nvCxnSpPr>
        <p:spPr bwMode="auto">
          <a:xfrm flipV="1">
            <a:off x="7611343" y="2492896"/>
            <a:ext cx="2376264" cy="201622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/>
          <p:cNvCxnSpPr/>
          <p:nvPr/>
        </p:nvCxnSpPr>
        <p:spPr bwMode="auto">
          <a:xfrm flipV="1">
            <a:off x="7611343" y="4725144"/>
            <a:ext cx="2232248" cy="36004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mit Pfeil 10"/>
          <p:cNvCxnSpPr/>
          <p:nvPr/>
        </p:nvCxnSpPr>
        <p:spPr bwMode="auto">
          <a:xfrm>
            <a:off x="7611343" y="5589240"/>
            <a:ext cx="2376264" cy="14401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1088736" cy="4752000"/>
          </a:xfrm>
        </p:spPr>
        <p:txBody>
          <a:bodyPr/>
          <a:lstStyle/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err="1" smtClean="0"/>
              <a:t>Struktogramme</a:t>
            </a:r>
            <a:r>
              <a:rPr lang="de-CH" dirty="0" smtClean="0"/>
              <a:t> erstellen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Benutzeroberfläche benennen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Funktionen gemäss Spezifikation implementieren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White-Box-Test ermitteln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Struktogramm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0872712" cy="4752000"/>
          </a:xfrm>
        </p:spPr>
        <p:txBody>
          <a:bodyPr/>
          <a:lstStyle/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Was ist ein </a:t>
            </a:r>
            <a:r>
              <a:rPr lang="de-CH" dirty="0" err="1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Struktogramm</a:t>
            </a: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? 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Struktogramm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Nassi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Shneiderman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-Diagramm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Diagrammtyp zur Darstellung von Programmentwürfen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endParaRPr lang="de-CH" dirty="0" smtClean="0">
              <a:solidFill>
                <a:srgbClr val="00646E"/>
              </a:solidFill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Warum ein </a:t>
            </a:r>
            <a:r>
              <a:rPr lang="de-CH" dirty="0" err="1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</a:t>
            </a: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?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Für komplexe Funktionen geeignet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Für eine strukturierte Programmierung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>
              <a:solidFill>
                <a:srgbClr val="FF0000"/>
              </a:solidFill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Verwendetes Tool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Mit dem Tool „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hus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Struktogrammer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“ erstellt 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Simples Erstellen eines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Struktogrammes</a:t>
            </a:r>
            <a:endParaRPr lang="de-DE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063" y="1439999"/>
            <a:ext cx="714172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063" y="1439999"/>
            <a:ext cx="8784976" cy="328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Struktogramme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0872712" cy="4923239"/>
          </a:xfrm>
        </p:spPr>
        <p:txBody>
          <a:bodyPr/>
          <a:lstStyle/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Insgesamt 6 </a:t>
            </a:r>
            <a:r>
              <a:rPr lang="de-CH" sz="1600" dirty="0" err="1" smtClean="0"/>
              <a:t>Struktogramme</a:t>
            </a:r>
            <a:endParaRPr lang="de-CH" sz="1600" dirty="0" smtClean="0"/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b="1" dirty="0" smtClean="0"/>
              <a:t>Aktualisieren der </a:t>
            </a:r>
            <a:r>
              <a:rPr lang="de-CH" sz="1600" b="1" dirty="0" err="1" smtClean="0"/>
              <a:t>BACnet</a:t>
            </a:r>
            <a:r>
              <a:rPr lang="de-CH" sz="1600" b="1" dirty="0" smtClean="0"/>
              <a:t> Daten 			</a:t>
            </a:r>
            <a:r>
              <a:rPr lang="de-CH" sz="1600" b="1" dirty="0" err="1" smtClean="0"/>
              <a:t>BACnetDataEDE</a:t>
            </a:r>
            <a:r>
              <a:rPr lang="de-CH" sz="1600" b="1" dirty="0" smtClean="0"/>
              <a:t>()</a:t>
            </a:r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rgbClr val="00646E"/>
                </a:solidFill>
              </a:rPr>
              <a:t>Keine </a:t>
            </a:r>
            <a:r>
              <a:rPr lang="de-CH" b="1" dirty="0" err="1" smtClean="0">
                <a:solidFill>
                  <a:srgbClr val="00646E"/>
                </a:solidFill>
              </a:rPr>
              <a:t>Struktogramme</a:t>
            </a:r>
            <a:r>
              <a:rPr lang="de-CH" b="1" dirty="0" smtClean="0">
                <a:solidFill>
                  <a:srgbClr val="00646E"/>
                </a:solidFill>
              </a:rPr>
              <a:t> für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Set-Methode (setzten der Variable, Konstante und Objekte)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Aufhebung und Hinzufügen vom Schreibschutz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Selektieren und </a:t>
            </a:r>
            <a:r>
              <a:rPr lang="de-CH" sz="1600" dirty="0" err="1" smtClean="0"/>
              <a:t>Deselektieren</a:t>
            </a:r>
            <a:r>
              <a:rPr lang="de-CH" sz="1600" dirty="0" smtClean="0"/>
              <a:t> einer Zelle </a:t>
            </a:r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</p:txBody>
      </p:sp>
      <p:sp>
        <p:nvSpPr>
          <p:cNvPr id="4" name="cdtText Box 4 Id114692"/>
          <p:cNvSpPr txBox="1">
            <a:spLocks noChangeArrowheads="1"/>
          </p:cNvSpPr>
          <p:nvPr/>
        </p:nvSpPr>
        <p:spPr bwMode="auto">
          <a:xfrm>
            <a:off x="627063" y="4440129"/>
            <a:ext cx="105126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Aufgrund der Komplexität nicht notwendig</a:t>
            </a:r>
            <a:endParaRPr lang="de-CH" b="1" dirty="0" smtClean="0">
              <a:solidFill>
                <a:schemeClr val="bg1"/>
              </a:solidFill>
            </a:endParaRPr>
          </a:p>
        </p:txBody>
      </p:sp>
      <p:sp>
        <p:nvSpPr>
          <p:cNvPr id="6" name="cdtText Box 4 Id114692"/>
          <p:cNvSpPr txBox="1">
            <a:spLocks noChangeArrowheads="1"/>
          </p:cNvSpPr>
          <p:nvPr/>
        </p:nvSpPr>
        <p:spPr bwMode="auto">
          <a:xfrm>
            <a:off x="627063" y="1439999"/>
            <a:ext cx="105126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err="1" smtClean="0">
                <a:solidFill>
                  <a:schemeClr val="bg1"/>
                </a:solidFill>
              </a:rPr>
              <a:t>Struktogramme</a:t>
            </a:r>
            <a:r>
              <a:rPr lang="de-CH" b="1" dirty="0" smtClean="0">
                <a:solidFill>
                  <a:schemeClr val="bg1"/>
                </a:solidFill>
              </a:rPr>
              <a:t> für komplexere 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Implementationsziel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Beispiel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27063" y="3573015"/>
            <a:ext cx="11088736" cy="26189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Ausführen von [Check Alias]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Bei Error: Abbruch der Funktion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Mit einer Bestätigung </a:t>
            </a:r>
            <a:r>
              <a:rPr lang="de-CH" dirty="0" smtClean="0">
                <a:sym typeface="Wingdings" pitchFamily="2" charset="2"/>
              </a:rPr>
              <a:t> alle </a:t>
            </a:r>
            <a:r>
              <a:rPr lang="de-CH" dirty="0" err="1" smtClean="0">
                <a:sym typeface="Wingdings" pitchFamily="2" charset="2"/>
              </a:rPr>
              <a:t>BACnet</a:t>
            </a:r>
            <a:r>
              <a:rPr lang="de-CH" dirty="0" smtClean="0">
                <a:sym typeface="Wingdings" pitchFamily="2" charset="2"/>
              </a:rPr>
              <a:t> Daten löschen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>
                <a:sym typeface="Wingdings" pitchFamily="2" charset="2"/>
              </a:rPr>
              <a:t>Abfragen, ob die Daten übereinstimmen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>
                <a:sym typeface="Wingdings" pitchFamily="2" charset="2"/>
              </a:rPr>
              <a:t>Hinzufügen der Daten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b="11269"/>
          <a:stretch>
            <a:fillRect/>
          </a:stretch>
        </p:blipFill>
        <p:spPr bwMode="auto">
          <a:xfrm>
            <a:off x="626567" y="1439999"/>
            <a:ext cx="9051367" cy="1700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</a:t>
            </a:r>
            <a:r>
              <a:rPr lang="de-CH" dirty="0" err="1" smtClean="0"/>
              <a:t>Struktogramm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67" y="836712"/>
            <a:ext cx="7632848" cy="548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95319" y="1439998"/>
            <a:ext cx="4176464" cy="4508753"/>
          </a:xfrm>
        </p:spPr>
        <p:txBody>
          <a:bodyPr/>
          <a:lstStyle/>
          <a:p>
            <a:pPr marL="176213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Alle Funktionen von Modify abhängig</a:t>
            </a:r>
          </a:p>
          <a:p>
            <a:pPr marL="176213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BACnet</a:t>
            </a:r>
            <a:r>
              <a:rPr lang="de-CH" dirty="0" smtClean="0"/>
              <a:t> Data und </a:t>
            </a:r>
            <a:r>
              <a:rPr lang="de-CH" dirty="0" err="1" smtClean="0"/>
              <a:t>CheckObjects</a:t>
            </a:r>
            <a:r>
              <a:rPr lang="de-CH" dirty="0" smtClean="0"/>
              <a:t> </a:t>
            </a:r>
          </a:p>
          <a:p>
            <a:pPr marL="342900" indent="-166688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Modify</a:t>
            </a:r>
          </a:p>
          <a:p>
            <a:pPr marL="342900" indent="-166688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CheckAlias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42" y="995363"/>
            <a:ext cx="6879765" cy="516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Siemens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0944720" cy="47520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Gebäudeautomation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466725" lvl="1" indent="-466725">
              <a:buNone/>
            </a:pPr>
            <a:r>
              <a:rPr lang="de-CH" dirty="0" smtClean="0">
                <a:solidFill>
                  <a:srgbClr val="00646E"/>
                </a:solidFill>
              </a:rPr>
              <a:t>Abteilung: </a:t>
            </a:r>
            <a:r>
              <a:rPr lang="de-CH" dirty="0" err="1" smtClean="0">
                <a:solidFill>
                  <a:srgbClr val="00646E"/>
                </a:solidFill>
              </a:rPr>
              <a:t>Application</a:t>
            </a:r>
            <a:endParaRPr lang="de-CH" dirty="0" smtClean="0">
              <a:solidFill>
                <a:srgbClr val="00646E"/>
              </a:solidFill>
            </a:endParaRPr>
          </a:p>
          <a:p>
            <a:pPr marL="466725" lvl="1" indent="-466725"/>
            <a:r>
              <a:rPr lang="de-CH" dirty="0" smtClean="0"/>
              <a:t>Erstellt Libraries/Funktionsblöcke für freiprogrammierbare Geräte</a:t>
            </a:r>
          </a:p>
          <a:p>
            <a:pPr marL="466725" lvl="1" indent="-466725"/>
            <a:r>
              <a:rPr lang="de-CH" dirty="0" smtClean="0"/>
              <a:t>Geräte für Gebäudeautomation</a:t>
            </a:r>
          </a:p>
          <a:p>
            <a:pPr marL="1004887" lvl="4" indent="-466725"/>
            <a:r>
              <a:rPr lang="de-CH" dirty="0" smtClean="0"/>
              <a:t>Storen</a:t>
            </a:r>
          </a:p>
          <a:p>
            <a:pPr marL="1004887" lvl="4" indent="-466725"/>
            <a:r>
              <a:rPr lang="de-CH" dirty="0" smtClean="0"/>
              <a:t>Lichter</a:t>
            </a:r>
          </a:p>
          <a:p>
            <a:pPr marL="1004887" lvl="4" indent="-466725"/>
            <a:r>
              <a:rPr lang="de-CH" dirty="0" smtClean="0"/>
              <a:t>Heizungen</a:t>
            </a:r>
          </a:p>
          <a:p>
            <a:pPr marL="1004887" lvl="4" indent="-466725"/>
            <a:r>
              <a:rPr lang="de-CH" dirty="0" smtClean="0"/>
              <a:t>Lüftungen</a:t>
            </a:r>
          </a:p>
          <a:p>
            <a:pPr marL="1004887" lvl="4" indent="-466725"/>
            <a:r>
              <a:rPr lang="de-CH" dirty="0" smtClean="0"/>
              <a:t>Klimatisierungen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Implementierung 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27063" y="1439999"/>
          <a:ext cx="10944720" cy="2352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25705"/>
                <a:gridCol w="3987626"/>
                <a:gridCol w="443138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400" b="1" i="0" dirty="0" smtClean="0">
                          <a:solidFill>
                            <a:schemeClr val="tx1"/>
                          </a:solidFill>
                        </a:rPr>
                        <a:t>Funktion</a:t>
                      </a:r>
                      <a:endParaRPr lang="de-DE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de-CH" sz="1400" b="1" dirty="0" smtClean="0">
                          <a:solidFill>
                            <a:schemeClr val="tx1"/>
                          </a:solidFill>
                        </a:rPr>
                        <a:t>Probleme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de-CH" sz="1400" b="1" dirty="0" smtClean="0">
                          <a:solidFill>
                            <a:schemeClr val="tx1"/>
                          </a:solidFill>
                        </a:rPr>
                        <a:t>Lösung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0" dirty="0" err="1" smtClean="0"/>
                        <a:t>Append</a:t>
                      </a:r>
                      <a:r>
                        <a:rPr lang="de-CH" sz="1400" b="0" dirty="0" smtClean="0"/>
                        <a:t> </a:t>
                      </a:r>
                      <a:r>
                        <a:rPr lang="de-CH" sz="1400" b="0" dirty="0" err="1" smtClean="0"/>
                        <a:t>from</a:t>
                      </a:r>
                      <a:r>
                        <a:rPr lang="de-CH" sz="1400" b="0" baseline="0" dirty="0" smtClean="0"/>
                        <a:t> EDE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Fehler im </a:t>
                      </a:r>
                      <a:r>
                        <a:rPr lang="de-CH" sz="1400" b="0" dirty="0" err="1" smtClean="0">
                          <a:solidFill>
                            <a:schemeClr val="tx1"/>
                          </a:solidFill>
                        </a:rPr>
                        <a:t>Struktogramm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Umstrukturieren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vom </a:t>
                      </a:r>
                      <a:r>
                        <a:rPr lang="de-CH" sz="1400" b="0" baseline="0" dirty="0" err="1" smtClean="0">
                          <a:solidFill>
                            <a:schemeClr val="tx1"/>
                          </a:solidFill>
                        </a:rPr>
                        <a:t>Struktogramm</a:t>
                      </a:r>
                      <a:endParaRPr lang="de-CH" sz="1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Ablauf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notieren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0" dirty="0" err="1" smtClean="0"/>
                        <a:t>BACnet</a:t>
                      </a:r>
                      <a:r>
                        <a:rPr lang="de-CH" sz="1400" b="0" dirty="0" smtClean="0"/>
                        <a:t> Data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Einsetzen vom </a:t>
                      </a:r>
                      <a:r>
                        <a:rPr lang="de-CH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-Loop nicht geeignet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Falscher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Ablauf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Umstrukturieren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vom </a:t>
                      </a:r>
                      <a:r>
                        <a:rPr lang="de-CH" sz="1400" b="0" baseline="0" dirty="0" err="1" smtClean="0">
                          <a:solidFill>
                            <a:schemeClr val="tx1"/>
                          </a:solidFill>
                        </a:rPr>
                        <a:t>Struktogramm</a:t>
                      </a:r>
                      <a:endParaRPr lang="de-CH" sz="1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Ablauf notieren 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0" dirty="0" smtClean="0"/>
                        <a:t>Check</a:t>
                      </a:r>
                      <a:r>
                        <a:rPr lang="de-CH" sz="1400" b="0" baseline="0" dirty="0" smtClean="0"/>
                        <a:t> Objects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Einsetzen vom </a:t>
                      </a:r>
                      <a:r>
                        <a:rPr lang="de-CH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-Loop nicht geeignet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Falscher Ablauf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Falsche Ausgabe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Variablen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falsch gesetzt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Debuggen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Umstrukturieren</a:t>
                      </a:r>
                      <a:endParaRPr lang="de-CH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27063" y="4581128"/>
            <a:ext cx="6768000" cy="936104"/>
          </a:xfrm>
        </p:spPr>
        <p:txBody>
          <a:bodyPr/>
          <a:lstStyle/>
          <a:p>
            <a:pPr marL="360363" indent="-273050">
              <a:buClr>
                <a:srgbClr val="00646E"/>
              </a:buClr>
            </a:pPr>
            <a:r>
              <a:rPr lang="de-CH" dirty="0" smtClean="0">
                <a:sym typeface="Wingdings" pitchFamily="2" charset="2"/>
              </a:rPr>
              <a:t>Begründung für den Abbruch:</a:t>
            </a:r>
          </a:p>
          <a:p>
            <a:pPr marL="360363" lvl="2" indent="-27305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>
                <a:sym typeface="Wingdings" pitchFamily="2" charset="2"/>
              </a:rPr>
              <a:t>Zeitplan einhalten, alle Tätigkeiten abschliessen</a:t>
            </a:r>
          </a:p>
          <a:p>
            <a:pPr marL="360363" lvl="2" indent="-27305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>
                <a:sym typeface="Wingdings" pitchFamily="2" charset="2"/>
              </a:rPr>
              <a:t>IPA-Bericht hat höchste Priorität</a:t>
            </a:r>
          </a:p>
        </p:txBody>
      </p:sp>
      <p:sp>
        <p:nvSpPr>
          <p:cNvPr id="10" name="cdtText Box 4 Id114692"/>
          <p:cNvSpPr txBox="1">
            <a:spLocks noChangeArrowheads="1"/>
          </p:cNvSpPr>
          <p:nvPr/>
        </p:nvSpPr>
        <p:spPr bwMode="auto">
          <a:xfrm>
            <a:off x="626343" y="4054075"/>
            <a:ext cx="1094472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Check Objects konnte nicht vollständig abgeschlossen werden</a:t>
            </a:r>
            <a:endParaRPr lang="de-CH" b="1" dirty="0" smtClean="0">
              <a:solidFill>
                <a:schemeClr val="bg1"/>
              </a:solidFill>
            </a:endParaRPr>
          </a:p>
        </p:txBody>
      </p:sp>
      <p:sp>
        <p:nvSpPr>
          <p:cNvPr id="7" name="cdtText Box 4 Id114692"/>
          <p:cNvSpPr txBox="1">
            <a:spLocks noChangeArrowheads="1"/>
          </p:cNvSpPr>
          <p:nvPr/>
        </p:nvSpPr>
        <p:spPr bwMode="auto">
          <a:xfrm>
            <a:off x="627063" y="5687263"/>
            <a:ext cx="1094400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Wurde im Bericht erwähnt und mit dem Fachvorgesetzen abgesprochen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8575" y="1439999"/>
            <a:ext cx="6840760" cy="2303728"/>
          </a:xfrm>
        </p:spPr>
        <p:txBody>
          <a:bodyPr/>
          <a:lstStyle/>
          <a:p>
            <a:r>
              <a:rPr lang="de-CH" dirty="0" smtClean="0"/>
              <a:t>Code Aufbau</a:t>
            </a:r>
          </a:p>
          <a:p>
            <a:pPr marL="361950" indent="-361950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Beschreibung für jede Funktion</a:t>
            </a:r>
          </a:p>
          <a:p>
            <a:pPr marL="361950" indent="-361950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Unterteilt in zwei Teile</a:t>
            </a:r>
          </a:p>
          <a:p>
            <a:pPr marL="541338" lvl="1" indent="-47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Deklarieren und Setzen der Variablen</a:t>
            </a:r>
          </a:p>
          <a:p>
            <a:pPr marL="541338" lvl="1" indent="-47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Funktionsteil</a:t>
            </a:r>
          </a:p>
          <a:p>
            <a:pPr marL="541338" lvl="1" indent="-541338">
              <a:spcBef>
                <a:spcPts val="0"/>
              </a:spcBef>
              <a:buClr>
                <a:srgbClr val="00646E"/>
              </a:buClr>
              <a:buNone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für eine bessere Übersicht</a:t>
            </a:r>
            <a:endParaRPr lang="de-CH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75" y="3284984"/>
            <a:ext cx="10729192" cy="253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63" y="1439999"/>
            <a:ext cx="7272312" cy="462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Problemlösung </a:t>
            </a:r>
            <a:r>
              <a:rPr lang="de-CH" dirty="0" err="1" smtClean="0"/>
              <a:t>BACnetDataEDE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99375" y="1439999"/>
            <a:ext cx="3744416" cy="45259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Erwartung: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Wenn keine Daten hinzukommen 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leere Zelle</a:t>
            </a: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Problem: 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Daten direkt eingefügt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Keine Daten hinzugekommen 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a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lte Daten bleiben in der Zelle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Lösung: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Alle Daten löschen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Löschen in eine separate </a:t>
            </a: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-Schleife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Löschen/Hinzufügen </a:t>
            </a: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sehbar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</a:t>
            </a: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274639" y="3356992"/>
            <a:ext cx="3456384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1439999"/>
            <a:ext cx="6336208" cy="255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3" y="3140967"/>
            <a:ext cx="5472112" cy="3051031"/>
          </a:xfrm>
        </p:spPr>
        <p:txBody>
          <a:bodyPr/>
          <a:lstStyle/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White-Box-Test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243638" y="3140967"/>
            <a:ext cx="5472112" cy="3051031"/>
          </a:xfrm>
        </p:spPr>
        <p:txBody>
          <a:bodyPr/>
          <a:lstStyle/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Akzeptanztest</a:t>
            </a:r>
          </a:p>
          <a:p>
            <a:pPr marL="363538" indent="-363538">
              <a:buClr>
                <a:srgbClr val="00646E"/>
              </a:buClr>
            </a:pPr>
            <a:r>
              <a:rPr lang="de-CH" dirty="0" smtClean="0"/>
              <a:t>	</a:t>
            </a:r>
            <a:endParaRPr lang="de-DE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3231" y="3501007"/>
            <a:ext cx="481640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600" y="3501007"/>
            <a:ext cx="4824536" cy="256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771526" y="1439999"/>
            <a:ext cx="10944224" cy="14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 Tests</a:t>
            </a:r>
          </a:p>
          <a:p>
            <a:pPr marL="363538" lvl="0" indent="-363538">
              <a:lnSpc>
                <a:spcPct val="110000"/>
              </a:lnSpc>
              <a:spcBef>
                <a:spcPct val="0"/>
              </a:spcBef>
              <a:buClr>
                <a:srgbClr val="00646E"/>
              </a:buClr>
              <a:buFont typeface="+mj-lt"/>
              <a:buAutoNum type="arabicPeriod"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White-Box-Test			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 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man kann in den Code schauen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/>
            </a:r>
            <a:b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</a:b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						</a:t>
            </a:r>
            <a:r>
              <a:rPr lang="de-CH" dirty="0" smtClean="0"/>
              <a:t>während der Realisierungsphase durchgeführt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indent="-363538">
              <a:lnSpc>
                <a:spcPct val="110000"/>
              </a:lnSpc>
              <a:spcBef>
                <a:spcPct val="0"/>
              </a:spcBef>
              <a:buClr>
                <a:srgbClr val="00646E"/>
              </a:buClr>
              <a:buFont typeface="+mj-lt"/>
              <a:buAutoNum type="arabicPeriod"/>
              <a:defRPr/>
            </a:pP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Akzeptanztest (Black-Box-Test) 		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 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man kann </a:t>
            </a:r>
            <a:r>
              <a:rPr lang="de-CH" u="sng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nicht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 in den Code schauen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/>
            </a:r>
            <a:b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</a:b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						</a:t>
            </a:r>
            <a:r>
              <a:rPr lang="de-CH" dirty="0" smtClean="0"/>
              <a:t>während der Kontrollphase durchgeführt</a:t>
            </a:r>
          </a:p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196754"/>
          </a:xfrm>
        </p:spPr>
        <p:txBody>
          <a:bodyPr/>
          <a:lstStyle/>
          <a:p>
            <a:r>
              <a:rPr lang="de-CH" dirty="0" smtClean="0"/>
              <a:t>Kontrolle: Testergebnisse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3" y="1196752"/>
            <a:ext cx="1727696" cy="360040"/>
          </a:xfrm>
        </p:spPr>
        <p:txBody>
          <a:bodyPr/>
          <a:lstStyle/>
          <a:p>
            <a:r>
              <a:rPr lang="de-CH" dirty="0" smtClean="0"/>
              <a:t>White-Box-Test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3638" y="1196753"/>
            <a:ext cx="5472112" cy="360040"/>
          </a:xfrm>
        </p:spPr>
        <p:txBody>
          <a:bodyPr/>
          <a:lstStyle/>
          <a:p>
            <a:r>
              <a:rPr lang="de-CH" dirty="0" smtClean="0"/>
              <a:t>Akzeptanztest</a:t>
            </a:r>
            <a:endParaRPr lang="de-D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t="942"/>
          <a:stretch>
            <a:fillRect/>
          </a:stretch>
        </p:blipFill>
        <p:spPr bwMode="auto">
          <a:xfrm>
            <a:off x="627063" y="1556792"/>
            <a:ext cx="4091232" cy="463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3639" y="1556792"/>
            <a:ext cx="3596378" cy="463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 bwMode="auto">
          <a:xfrm>
            <a:off x="266527" y="4293096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266527" y="522920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/>
          <p:cNvCxnSpPr/>
          <p:nvPr/>
        </p:nvCxnSpPr>
        <p:spPr bwMode="auto">
          <a:xfrm>
            <a:off x="266527" y="558924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/>
          <p:nvPr/>
        </p:nvCxnSpPr>
        <p:spPr bwMode="auto">
          <a:xfrm>
            <a:off x="238659" y="594928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>
            <a:off x="5883102" y="522920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5883102" y="5445224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2354759" y="1196752"/>
            <a:ext cx="17276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Nachtest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064" y="1556793"/>
            <a:ext cx="5040064" cy="210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24744"/>
            <a:ext cx="10872712" cy="5067255"/>
          </a:xfrm>
        </p:spPr>
        <p:txBody>
          <a:bodyPr/>
          <a:lstStyle/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Allgemein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Insgesamt eine gute Zeitplanung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Bei Probleme sinnvolle Entscheidungen </a:t>
            </a:r>
            <a:r>
              <a:rPr lang="de-CH" dirty="0" smtClean="0"/>
              <a:t>getroffen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Wissen erweitert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Erkenntnisse</a:t>
            </a:r>
            <a:endParaRPr lang="de-CH" dirty="0" smtClean="0">
              <a:solidFill>
                <a:srgbClr val="00646E"/>
              </a:solidFill>
            </a:endParaRP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  <a:tabLst>
                <a:tab pos="2066925" algn="l"/>
              </a:tabLst>
            </a:pPr>
            <a:r>
              <a:rPr lang="de-CH" dirty="0" smtClean="0"/>
              <a:t>Zeit sparen 	</a:t>
            </a:r>
            <a:r>
              <a:rPr lang="de-CH" dirty="0" smtClean="0">
                <a:sym typeface="Wingdings" pitchFamily="2" charset="2"/>
              </a:rPr>
              <a:t> indem man strukturiert vorgeht und mit </a:t>
            </a:r>
            <a:r>
              <a:rPr lang="de-CH" dirty="0" err="1" smtClean="0"/>
              <a:t>Struktogrammen</a:t>
            </a:r>
            <a:r>
              <a:rPr lang="de-CH" dirty="0" smtClean="0"/>
              <a:t> gearbeitet</a:t>
            </a:r>
            <a:endParaRPr lang="de-CH" dirty="0" smtClean="0"/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  <a:tabLst>
                <a:tab pos="2066925" algn="l"/>
              </a:tabLst>
            </a:pPr>
            <a:r>
              <a:rPr lang="de-CH" dirty="0" smtClean="0"/>
              <a:t>Zeitaufwand 	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Testing</a:t>
            </a:r>
            <a:r>
              <a:rPr lang="de-CH" dirty="0" smtClean="0"/>
              <a:t> braucht genügend Zeit</a:t>
            </a:r>
            <a:endParaRPr lang="de-CH" dirty="0" smtClean="0"/>
          </a:p>
          <a:p>
            <a:pPr marL="363538" indent="-363538">
              <a:buClr>
                <a:srgbClr val="00646E"/>
              </a:buClr>
            </a:pPr>
            <a:endParaRPr lang="de-CH" dirty="0" smtClean="0">
              <a:solidFill>
                <a:srgbClr val="00646E"/>
              </a:solidFill>
            </a:endParaRPr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sym typeface="Wingdings" pitchFamily="2" charset="2"/>
              </a:rPr>
              <a:t>Nach der IPA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„</a:t>
            </a:r>
            <a:r>
              <a:rPr lang="de-CH" dirty="0" err="1" smtClean="0"/>
              <a:t>CheckObjects</a:t>
            </a:r>
            <a:r>
              <a:rPr lang="de-CH" dirty="0" smtClean="0"/>
              <a:t>“ abschliessen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V2 wird erweitert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V2 soll bestehendes </a:t>
            </a:r>
            <a:r>
              <a:rPr lang="de-CH" dirty="0" err="1" smtClean="0"/>
              <a:t>TsNet</a:t>
            </a:r>
            <a:r>
              <a:rPr lang="de-CH" dirty="0" smtClean="0"/>
              <a:t> ersetzen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Änderungen für die Implementierung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Code könnte dynamischer sein</a:t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mit mehr Konstanten arbeiten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8928496" cy="4752000"/>
          </a:xfrm>
        </p:spPr>
        <p:txBody>
          <a:bodyPr/>
          <a:lstStyle/>
          <a:p>
            <a:r>
              <a:rPr lang="de-CH" dirty="0" smtClean="0">
                <a:hlinkClick r:id="rId2" action="ppaction://hlinkfile"/>
              </a:rPr>
              <a:t>Demo öffnen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DE" dirty="0"/>
          </a:p>
        </p:txBody>
      </p:sp>
      <p:pic>
        <p:nvPicPr>
          <p:cNvPr id="5122" name="Picture 2" descr="Ähnliches Foto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4919" y="1618731"/>
            <a:ext cx="4393651" cy="439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0BED7">
                <a:alpha val="66000"/>
              </a:srgbClr>
            </a:gs>
            <a:gs pos="100000">
              <a:srgbClr val="50BED7">
                <a:alpha val="66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Danke für Ihre Aufmerksamkeit. </a:t>
            </a:r>
            <a:r>
              <a:rPr lang="de-DE" sz="4000" dirty="0" smtClean="0"/>
              <a:t/>
            </a:r>
            <a:br>
              <a:rPr lang="de-DE" sz="4000" dirty="0" smtClean="0"/>
            </a:br>
            <a:endParaRPr lang="de-DE" sz="32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noProof="0" dirty="0" smtClean="0"/>
              <a:t>siemens.com/</a:t>
            </a:r>
            <a:r>
              <a:rPr lang="de-DE" dirty="0" err="1" smtClean="0"/>
              <a:t>buildingtechnologies</a:t>
            </a:r>
            <a:endParaRPr lang="de-DE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Restricted</a:t>
            </a:r>
            <a:r>
              <a:rPr lang="de-CH" noProof="0" dirty="0" smtClean="0"/>
              <a:t> </a:t>
            </a:r>
            <a:r>
              <a:rPr lang="de-DE" noProof="0" dirty="0" smtClean="0"/>
              <a:t>© Siemens Schweiz AG 2017</a:t>
            </a:r>
            <a:endParaRPr lang="de-DE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smtClean="0"/>
              <a:t>Beispiel: </a:t>
            </a:r>
            <a:br>
              <a:rPr lang="de-DE" sz="4000" noProof="0" dirty="0" smtClean="0"/>
            </a:br>
            <a:r>
              <a:rPr lang="de-DE" sz="4000" noProof="0" dirty="0" smtClean="0"/>
              <a:t>Siemens – </a:t>
            </a:r>
            <a:r>
              <a:rPr lang="de-DE" sz="4000" noProof="0" dirty="0" err="1" smtClean="0"/>
              <a:t>Application</a:t>
            </a:r>
            <a:r>
              <a:rPr lang="de-DE" sz="4000" noProof="0" dirty="0" smtClean="0"/>
              <a:t> </a:t>
            </a:r>
            <a:br>
              <a:rPr lang="de-DE" sz="4000" noProof="0" dirty="0" smtClean="0"/>
            </a:br>
            <a:endParaRPr lang="de-DE" sz="3600" b="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rgbClr val="50BED7">
                <a:alpha val="66000"/>
              </a:srgbClr>
            </a:gs>
            <a:gs pos="100000">
              <a:srgbClr val="50BED7">
                <a:alpha val="66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Siemens – </a:t>
            </a:r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Regelung und Anlage</a:t>
            </a:r>
            <a:endParaRPr lang="de-D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551" y="938213"/>
            <a:ext cx="9505056" cy="541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Gerade Verbindung mit Pfeil 18"/>
          <p:cNvCxnSpPr/>
          <p:nvPr/>
        </p:nvCxnSpPr>
        <p:spPr bwMode="auto">
          <a:xfrm flipV="1">
            <a:off x="6243191" y="2204864"/>
            <a:ext cx="1008112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/>
          <p:nvPr/>
        </p:nvCxnSpPr>
        <p:spPr bwMode="auto">
          <a:xfrm>
            <a:off x="7755359" y="5517232"/>
            <a:ext cx="216024" cy="21602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Ausgangslage: </a:t>
            </a:r>
            <a:r>
              <a:rPr lang="de-DE" noProof="0" dirty="0" err="1" smtClean="0"/>
              <a:t>TsNet</a:t>
            </a:r>
            <a:endParaRPr lang="de-DE" noProof="0" dirty="0" smtClean="0">
              <a:latin typeface="Arial" pitchFamily="34" charset="0"/>
            </a:endParaRP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>
          <a:xfrm>
            <a:off x="627062" y="1628800"/>
            <a:ext cx="11088737" cy="4563199"/>
          </a:xfrm>
        </p:spPr>
        <p:txBody>
          <a:bodyPr/>
          <a:lstStyle/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noProof="0" dirty="0" err="1" smtClean="0">
                <a:latin typeface="Arial" pitchFamily="34" charset="0"/>
              </a:rPr>
              <a:t>TsNet</a:t>
            </a:r>
            <a:r>
              <a:rPr lang="de-CH" noProof="0" dirty="0" smtClean="0">
                <a:latin typeface="Arial" pitchFamily="34" charset="0"/>
              </a:rPr>
              <a:t> wird zur Testspezifikation und Testdurchführung genutzt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Vergleicht die Input- mit den Output-Werten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besteht aus zwei Teilen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noProof="0" dirty="0" smtClean="0">
                <a:latin typeface="Arial" pitchFamily="34" charset="0"/>
              </a:rPr>
              <a:t>Diese IPA beinhaltet die Erweiterung vom Definitionsteil</a:t>
            </a:r>
          </a:p>
          <a:p>
            <a:pPr marL="361950" indent="-361950">
              <a:buClr>
                <a:srgbClr val="00646E"/>
              </a:buClr>
            </a:pPr>
            <a:endParaRPr lang="de-CH" noProof="0" dirty="0" smtClean="0">
              <a:latin typeface="Arial" pitchFamily="34" charset="0"/>
            </a:endParaRPr>
          </a:p>
          <a:p>
            <a:pPr marL="361950" indent="-361950">
              <a:buClr>
                <a:srgbClr val="00646E"/>
              </a:buClr>
            </a:pPr>
            <a:endParaRPr lang="de-CH" noProof="0" dirty="0" smtClean="0"/>
          </a:p>
          <a:p>
            <a:endParaRPr lang="de-DE" noProof="0" dirty="0" smtClean="0">
              <a:latin typeface="Arial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986607" y="2636912"/>
          <a:ext cx="10657184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28592"/>
                <a:gridCol w="5328592"/>
              </a:tblGrid>
              <a:tr h="0">
                <a:tc>
                  <a:txBody>
                    <a:bodyPr/>
                    <a:lstStyle/>
                    <a:p>
                      <a:r>
                        <a:rPr lang="de-CH" dirty="0" smtClean="0"/>
                        <a:t>Definitionsteil (Excel-Template)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Run-Time-Teil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definiert</a:t>
                      </a:r>
                      <a:r>
                        <a:rPr lang="de-CH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de-CH" dirty="0" smtClean="0">
                          <a:sym typeface="Wingdings" pitchFamily="2" charset="2"/>
                        </a:rPr>
                        <a:t>Testschritte und die erwartete Ergebnisse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kommuniziert mit dem Controller, </a:t>
                      </a:r>
                      <a:br>
                        <a:rPr lang="de-CH" dirty="0" smtClean="0">
                          <a:sym typeface="Wingdings" pitchFamily="2" charset="2"/>
                        </a:rPr>
                      </a:br>
                      <a:r>
                        <a:rPr lang="de-CH" dirty="0" smtClean="0">
                          <a:sym typeface="Wingdings" pitchFamily="2" charset="2"/>
                        </a:rPr>
                        <a:t>gibt Testschritte vor und fragt die Ergebnisse ab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023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smtClean="0"/>
              <a:t>Beispiel: </a:t>
            </a:r>
            <a:br>
              <a:rPr lang="de-DE" sz="4000" noProof="0" dirty="0" smtClean="0"/>
            </a:br>
            <a:r>
              <a:rPr lang="de-DE" sz="4000" noProof="0" dirty="0" err="1" smtClean="0"/>
              <a:t>TsNet</a:t>
            </a:r>
            <a:r>
              <a:rPr lang="de-DE" sz="4000" noProof="0" dirty="0" smtClean="0"/>
              <a:t> in der Abteilung </a:t>
            </a:r>
            <a:r>
              <a:rPr lang="de-DE" sz="4000" noProof="0" dirty="0" err="1" smtClean="0"/>
              <a:t>Application</a:t>
            </a:r>
            <a:endParaRPr lang="de-DE" sz="3600" b="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rgbClr val="50BED7">
                <a:alpha val="66000"/>
              </a:srgbClr>
            </a:gs>
            <a:gs pos="100000">
              <a:srgbClr val="50BED7">
                <a:alpha val="66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</a:t>
            </a:r>
            <a:r>
              <a:rPr lang="de-CH" dirty="0" err="1" smtClean="0"/>
              <a:t>TsNet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heme/theme1.xml><?xml version="1.0" encoding="utf-8"?>
<a:theme xmlns:a="http://schemas.openxmlformats.org/drawingml/2006/main" name="sie_ch_bt-ppt-2010-16x9-v2-0_de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 + Navigation</Name>
  <PpLayout>32</PpLayout>
  <Index>21</Index>
</p4ppTags>
</file>

<file path=customXml/item10.xml><?xml version="1.0" encoding="utf-8"?>
<p4ppTags/>
</file>

<file path=customXml/item11.xml><?xml version="1.0" encoding="utf-8"?>
<p4ppTags>
  <Name>Free Content</Name>
  <PpLayout>11</PpLayout>
  <Index>9</Index>
</p4ppTags>
</file>

<file path=customXml/item12.xml><?xml version="1.0" encoding="utf-8"?>
<p4ppTags>
  <Name>Three columns + Navigation</Name>
  <PpLayout>32</PpLayout>
  <Index>20</Index>
</p4ppTags>
</file>

<file path=customXml/item13.xml><?xml version="1.0" encoding="utf-8"?>
<p4ppTags>
  <Name>One object (large) + Navigation</Name>
  <PpLayout>32</PpLayout>
  <Index>17</Index>
</p4ppTags>
</file>

<file path=customXml/item14.xml><?xml version="1.0" encoding="utf-8"?>
<p4ppTags>
  <Name>One object (small)</Name>
  <PpLayout>16</PpLayout>
  <Index>11</Index>
</p4ppTags>
</file>

<file path=customXml/item15.xml><?xml version="1.0" encoding="utf-8"?>
<p4ppTags>
  <Name>Three columns</Name>
  <PpLayout>32</PpLayout>
  <Index>14</Index>
</p4ppTags>
</file>

<file path=customXml/item16.xml><?xml version="1.0" encoding="utf-8"?>
<p4ppTags>
  <Name>Four objects</Name>
  <PpLayout>24</PpLayout>
  <Index>15</Index>
</p4ppTags>
</file>

<file path=customXml/item2.xml><?xml version="1.0" encoding="utf-8"?>
<p4ppTags>
  <Name>Text + Index</Name>
  <PpLayout>32</PpLayout>
  <Index>8</Index>
</p4ppTags>
</file>

<file path=customXml/item3.xml><?xml version="1.0" encoding="utf-8"?>
<p4ppTags>
  <Name>Free Content + Navigation</Name>
  <PpLayout>32</PpLayout>
  <Index>16</Index>
</p4ppTags>
</file>

<file path=customXml/item4.xml><?xml version="1.0" encoding="utf-8"?>
<p4ppTags>
  <Name>Two columns</Name>
  <PpLayout>29</PpLayout>
  <Index>12</Index>
</p4ppTags>
</file>

<file path=customXml/item5.xml><?xml version="1.0" encoding="utf-8"?>
<p4ppTags>
  <Name>Two rows</Name>
  <PpLayout>32</PpLayout>
  <Index>13</Index>
</p4ppTags>
</file>

<file path=customXml/item6.xml><?xml version="1.0" encoding="utf-8"?>
<p4ppTags>
  <Name>One object (large)</Name>
  <PpLayout>16</PpLayout>
  <Index>10</Index>
</p4ppTags>
</file>

<file path=customXml/item7.xml><?xml version="1.0" encoding="utf-8"?>
<p4ppTags>
  <Name>Four objects + Navigation</Name>
  <PpLayout>32</PpLayout>
  <Index>22</Index>
</p4ppTags>
</file>

<file path=customXml/item8.xml><?xml version="1.0" encoding="utf-8"?>
<p4ppTags>
  <Name>One object (small) + Navigation</Name>
  <PpLayout>32</PpLayout>
  <Index>18</Index>
</p4ppTags>
</file>

<file path=customXml/item9.xml><?xml version="1.0" encoding="utf-8"?>
<p4ppTags>
  <Name>Two columns + Navigation</Name>
  <PpLayout>32</PpLayout>
  <Index>19</Index>
</p4ppTags>
</file>

<file path=customXml/itemProps1.xml><?xml version="1.0" encoding="utf-8"?>
<ds:datastoreItem xmlns:ds="http://schemas.openxmlformats.org/officeDocument/2006/customXml" ds:itemID="{6C79E4F8-DCFB-483C-880A-AEEC6AAFC838}">
  <ds:schemaRefs/>
</ds:datastoreItem>
</file>

<file path=customXml/itemProps10.xml><?xml version="1.0" encoding="utf-8"?>
<ds:datastoreItem xmlns:ds="http://schemas.openxmlformats.org/officeDocument/2006/customXml" ds:itemID="{572FBA73-6DBF-45DA-8282-9342320CFAB0}">
  <ds:schemaRefs/>
</ds:datastoreItem>
</file>

<file path=customXml/itemProps11.xml><?xml version="1.0" encoding="utf-8"?>
<ds:datastoreItem xmlns:ds="http://schemas.openxmlformats.org/officeDocument/2006/customXml" ds:itemID="{D8097D0C-BE3E-4AEC-9593-65CFCCB19297}">
  <ds:schemaRefs/>
</ds:datastoreItem>
</file>

<file path=customXml/itemProps12.xml><?xml version="1.0" encoding="utf-8"?>
<ds:datastoreItem xmlns:ds="http://schemas.openxmlformats.org/officeDocument/2006/customXml" ds:itemID="{85D77EE6-52B7-48BE-9EDB-748F1EBB53DE}">
  <ds:schemaRefs/>
</ds:datastoreItem>
</file>

<file path=customXml/itemProps13.xml><?xml version="1.0" encoding="utf-8"?>
<ds:datastoreItem xmlns:ds="http://schemas.openxmlformats.org/officeDocument/2006/customXml" ds:itemID="{B27F640E-84DF-4F97-BC70-D045F1E6594F}">
  <ds:schemaRefs/>
</ds:datastoreItem>
</file>

<file path=customXml/itemProps14.xml><?xml version="1.0" encoding="utf-8"?>
<ds:datastoreItem xmlns:ds="http://schemas.openxmlformats.org/officeDocument/2006/customXml" ds:itemID="{1618AA06-B22E-4D19-9680-0D7830426729}">
  <ds:schemaRefs/>
</ds:datastoreItem>
</file>

<file path=customXml/itemProps15.xml><?xml version="1.0" encoding="utf-8"?>
<ds:datastoreItem xmlns:ds="http://schemas.openxmlformats.org/officeDocument/2006/customXml" ds:itemID="{15CF3461-70D1-4B54-AFAB-DAFDA0A238CD}">
  <ds:schemaRefs/>
</ds:datastoreItem>
</file>

<file path=customXml/itemProps16.xml><?xml version="1.0" encoding="utf-8"?>
<ds:datastoreItem xmlns:ds="http://schemas.openxmlformats.org/officeDocument/2006/customXml" ds:itemID="{1581BFFB-B4CE-47A8-BE77-DC1339B1E5A7}">
  <ds:schemaRefs/>
</ds:datastoreItem>
</file>

<file path=customXml/itemProps2.xml><?xml version="1.0" encoding="utf-8"?>
<ds:datastoreItem xmlns:ds="http://schemas.openxmlformats.org/officeDocument/2006/customXml" ds:itemID="{7E35FEDB-1F0E-4D67-A313-4AC59C26FF29}">
  <ds:schemaRefs/>
</ds:datastoreItem>
</file>

<file path=customXml/itemProps3.xml><?xml version="1.0" encoding="utf-8"?>
<ds:datastoreItem xmlns:ds="http://schemas.openxmlformats.org/officeDocument/2006/customXml" ds:itemID="{7CC5F709-E74B-4E5F-A728-923D5062EBEF}">
  <ds:schemaRefs/>
</ds:datastoreItem>
</file>

<file path=customXml/itemProps4.xml><?xml version="1.0" encoding="utf-8"?>
<ds:datastoreItem xmlns:ds="http://schemas.openxmlformats.org/officeDocument/2006/customXml" ds:itemID="{1666F4C2-68F5-4840-A44A-1A646C0925A1}">
  <ds:schemaRefs/>
</ds:datastoreItem>
</file>

<file path=customXml/itemProps5.xml><?xml version="1.0" encoding="utf-8"?>
<ds:datastoreItem xmlns:ds="http://schemas.openxmlformats.org/officeDocument/2006/customXml" ds:itemID="{38AB8DE4-FD9B-4166-BEC3-3F1753596133}">
  <ds:schemaRefs/>
</ds:datastoreItem>
</file>

<file path=customXml/itemProps6.xml><?xml version="1.0" encoding="utf-8"?>
<ds:datastoreItem xmlns:ds="http://schemas.openxmlformats.org/officeDocument/2006/customXml" ds:itemID="{80661B8B-A327-44F9-823B-4D9EE0B3EC78}">
  <ds:schemaRefs/>
</ds:datastoreItem>
</file>

<file path=customXml/itemProps7.xml><?xml version="1.0" encoding="utf-8"?>
<ds:datastoreItem xmlns:ds="http://schemas.openxmlformats.org/officeDocument/2006/customXml" ds:itemID="{EAB520BC-C6EC-457E-8AB5-55DB67C86858}">
  <ds:schemaRefs/>
</ds:datastoreItem>
</file>

<file path=customXml/itemProps8.xml><?xml version="1.0" encoding="utf-8"?>
<ds:datastoreItem xmlns:ds="http://schemas.openxmlformats.org/officeDocument/2006/customXml" ds:itemID="{D9FE249F-833E-4CF0-BECB-552D01D7DC9E}">
  <ds:schemaRefs/>
</ds:datastoreItem>
</file>

<file path=customXml/itemProps9.xml><?xml version="1.0" encoding="utf-8"?>
<ds:datastoreItem xmlns:ds="http://schemas.openxmlformats.org/officeDocument/2006/customXml" ds:itemID="{D7BABA95-BFFE-422B-8591-3271669EEA8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710</Words>
  <Application>Microsoft Office PowerPoint</Application>
  <PresentationFormat>Benutzerdefiniert</PresentationFormat>
  <Paragraphs>263</Paragraphs>
  <Slides>38</Slides>
  <Notes>2</Notes>
  <HiddenSlides>6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sie_ch_bt-ppt-2010-16x9-v2-0_de</vt:lpstr>
      <vt:lpstr>Datenaufbereitung und Bedienoberfläche für Testautomationstool TsNet  mit Microsoft Office Excel 2007 </vt:lpstr>
      <vt:lpstr>Inhaltsverzeichnis</vt:lpstr>
      <vt:lpstr>Siemens</vt:lpstr>
      <vt:lpstr>Beispiel:  Siemens – Application  </vt:lpstr>
      <vt:lpstr>Beispiel: Siemens – Application </vt:lpstr>
      <vt:lpstr>Beispiel: Regelung und Anlage</vt:lpstr>
      <vt:lpstr>Ausgangslage: TsNet</vt:lpstr>
      <vt:lpstr>Beispiel:  TsNet in der Abteilung Application</vt:lpstr>
      <vt:lpstr>Beispiel: TsNet</vt:lpstr>
      <vt:lpstr>Beispiel: TsNet in der Abteilung Applications</vt:lpstr>
      <vt:lpstr>Ausgangslage: TsNet</vt:lpstr>
      <vt:lpstr>Ausgangslage: TsNet</vt:lpstr>
      <vt:lpstr>Ausgangslage: Stand – Aktuelle Version</vt:lpstr>
      <vt:lpstr>Ausgangslage: Stand – TsNet V2</vt:lpstr>
      <vt:lpstr>Aufgabenstellung</vt:lpstr>
      <vt:lpstr>Beispiel anhand GUI</vt:lpstr>
      <vt:lpstr>Beispiel: User form</vt:lpstr>
      <vt:lpstr>Beispiel: User form </vt:lpstr>
      <vt:lpstr>Aufgabestellung: Implementationsziele</vt:lpstr>
      <vt:lpstr>Organisation</vt:lpstr>
      <vt:lpstr>Zeitplan</vt:lpstr>
      <vt:lpstr>Realisierung</vt:lpstr>
      <vt:lpstr>Realisierung: Ablauf</vt:lpstr>
      <vt:lpstr>Realisierung: Struktogramm</vt:lpstr>
      <vt:lpstr>Folie 25</vt:lpstr>
      <vt:lpstr>Realisierung: Struktogramme</vt:lpstr>
      <vt:lpstr>Realisierung: Implementationsziel  Beispiel</vt:lpstr>
      <vt:lpstr>Beispiel: Struktogramm</vt:lpstr>
      <vt:lpstr>Realisierung: Implementierung</vt:lpstr>
      <vt:lpstr>Realisierung: Implementierung </vt:lpstr>
      <vt:lpstr>Realisierung: Code</vt:lpstr>
      <vt:lpstr>Beispiel: Problemlösung BACnetDataEDE</vt:lpstr>
      <vt:lpstr>Kontrolle</vt:lpstr>
      <vt:lpstr>Kontrolle: Testergebnisse</vt:lpstr>
      <vt:lpstr>Fazit</vt:lpstr>
      <vt:lpstr>Demo</vt:lpstr>
      <vt:lpstr>Fragen</vt:lpstr>
      <vt:lpstr>Danke für Ihre Aufmerksamkeit.  </vt:lpstr>
    </vt:vector>
  </TitlesOfParts>
  <Manager>weisssabine@siemens.com</Manager>
  <Company>Siemens AG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- Präsentation  Datenaufbereitung und Bedienoberfläche für Testautomationstool TsNet  Wanda Lao</dc:title>
  <dc:subject>SCF Presentations für CH BT</dc:subject>
  <dc:creator>Wanda Lao</dc:creator>
  <cp:keywords>Basis Basic Template 16:9 16x9 Deutsch German de</cp:keywords>
  <dc:description>Siemens Corporate Design PowerPoint-Templates inkl. Beispielen und Musterfolien._x000d_
16:9 ist das Standardformat für alle Siemens Präsentationen._x000d_
_x000d_
PowerPoint 2007/2010_x000d_
Format 16:9_x000d_
Version 2.0 Februar 2017</dc:description>
  <cp:lastModifiedBy>Wanda Lao</cp:lastModifiedBy>
  <cp:revision>315</cp:revision>
  <cp:lastPrinted>2012-10-29T09:59:01Z</cp:lastPrinted>
  <dcterms:created xsi:type="dcterms:W3CDTF">2017-04-26T12:17:28Z</dcterms:created>
  <dcterms:modified xsi:type="dcterms:W3CDTF">2017-05-11T15:05:46Z</dcterms:modified>
  <cp:category>2017-03-24/sw;2017-03-30/sw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Februar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2.0</vt:lpwstr>
  </property>
</Properties>
</file>