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5" r:id="rId4"/>
    <p:sldId id="260" r:id="rId5"/>
    <p:sldId id="287" r:id="rId6"/>
    <p:sldId id="261" r:id="rId7"/>
    <p:sldId id="276" r:id="rId8"/>
    <p:sldId id="263" r:id="rId9"/>
    <p:sldId id="266" r:id="rId10"/>
    <p:sldId id="267" r:id="rId11"/>
    <p:sldId id="271" r:id="rId12"/>
    <p:sldId id="272" r:id="rId13"/>
    <p:sldId id="273" r:id="rId14"/>
    <p:sldId id="274" r:id="rId15"/>
    <p:sldId id="281" r:id="rId16"/>
    <p:sldId id="283" r:id="rId17"/>
    <p:sldId id="284" r:id="rId18"/>
    <p:sldId id="285" r:id="rId19"/>
    <p:sldId id="262" r:id="rId20"/>
    <p:sldId id="28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84" d="100"/>
          <a:sy n="84" d="100"/>
        </p:scale>
        <p:origin x="142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2667E71-6C56-4221-A27E-8ABA0AB77767}" type="datetimeFigureOut">
              <a:rPr lang="en-US" smtClean="0"/>
              <a:t>7/20/2021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4E23A70-8CC4-48A1-81FF-CCC2E40568D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667E71-6C56-4221-A27E-8ABA0AB77767}"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23A70-8CC4-48A1-81FF-CCC2E40568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2667E71-6C56-4221-A27E-8ABA0AB77767}" type="datetimeFigureOut">
              <a:rPr lang="en-US" smtClean="0"/>
              <a:t>7/20/2021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4E23A70-8CC4-48A1-81FF-CCC2E40568D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2667E71-6C56-4221-A27E-8ABA0AB77767}"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4E23A70-8CC4-48A1-81FF-CCC2E40568D5}"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2667E71-6C56-4221-A27E-8ABA0AB77767}" type="datetimeFigureOut">
              <a:rPr lang="en-US" smtClean="0"/>
              <a:t>7/20/2021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4E23A70-8CC4-48A1-81FF-CCC2E40568D5}"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2667E71-6C56-4221-A27E-8ABA0AB77767}" type="datetimeFigureOut">
              <a:rPr lang="en-US" smtClean="0"/>
              <a:t>7/20/2021</a:t>
            </a:fld>
            <a:endParaRPr lang="en-US"/>
          </a:p>
        </p:txBody>
      </p:sp>
      <p:sp>
        <p:nvSpPr>
          <p:cNvPr id="10" name="Slide Number Placeholder 9"/>
          <p:cNvSpPr>
            <a:spLocks noGrp="1"/>
          </p:cNvSpPr>
          <p:nvPr>
            <p:ph type="sldNum" sz="quarter" idx="16"/>
          </p:nvPr>
        </p:nvSpPr>
        <p:spPr/>
        <p:txBody>
          <a:bodyPr rtlCol="0"/>
          <a:lstStyle/>
          <a:p>
            <a:fld id="{E4E23A70-8CC4-48A1-81FF-CCC2E40568D5}"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2667E71-6C56-4221-A27E-8ABA0AB77767}" type="datetimeFigureOut">
              <a:rPr lang="en-US" smtClean="0"/>
              <a:t>7/20/2021</a:t>
            </a:fld>
            <a:endParaRPr lang="en-US"/>
          </a:p>
        </p:txBody>
      </p:sp>
      <p:sp>
        <p:nvSpPr>
          <p:cNvPr id="12" name="Slide Number Placeholder 11"/>
          <p:cNvSpPr>
            <a:spLocks noGrp="1"/>
          </p:cNvSpPr>
          <p:nvPr>
            <p:ph type="sldNum" sz="quarter" idx="16"/>
          </p:nvPr>
        </p:nvSpPr>
        <p:spPr/>
        <p:txBody>
          <a:bodyPr rtlCol="0"/>
          <a:lstStyle/>
          <a:p>
            <a:fld id="{E4E23A70-8CC4-48A1-81FF-CCC2E40568D5}"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2667E71-6C56-4221-A27E-8ABA0AB77767}" type="datetimeFigureOut">
              <a:rPr lang="en-US" smtClean="0"/>
              <a:t>7/20/2021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4E23A70-8CC4-48A1-81FF-CCC2E40568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67E71-6C56-4221-A27E-8ABA0AB77767}" type="datetimeFigureOut">
              <a:rPr lang="en-US" smtClean="0"/>
              <a:t>7/20/2021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4E23A70-8CC4-48A1-81FF-CCC2E40568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62667E71-6C56-4221-A27E-8ABA0AB77767}"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4E23A70-8CC4-48A1-81FF-CCC2E40568D5}"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2667E71-6C56-4221-A27E-8ABA0AB77767}" type="datetimeFigureOut">
              <a:rPr lang="en-US" smtClean="0"/>
              <a:t>7/20/2021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4E23A70-8CC4-48A1-81FF-CCC2E40568D5}"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2667E71-6C56-4221-A27E-8ABA0AB77767}" type="datetimeFigureOut">
              <a:rPr lang="en-US" smtClean="0"/>
              <a:t>7/20/2021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4E23A70-8CC4-48A1-81FF-CCC2E40568D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sktop.arcgis.com/en/arcmap/10.3/manage-data/las-dataset/types-of-data-supported-in-las-datasets.htm#ESRI_SECTION1_A9649D565A0D4ACA8E436CCCAF0C81E9" TargetMode="External"/><Relationship Id="rId2" Type="http://schemas.openxmlformats.org/officeDocument/2006/relationships/hyperlink" Target="https://desktop.arcgis.com/en/arcmap/10.3/manage-data/las-dataset/what-is-lidar-data-.htm"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8" name="Title 7">
            <a:extLst>
              <a:ext uri="{FF2B5EF4-FFF2-40B4-BE49-F238E27FC236}">
                <a16:creationId xmlns:a16="http://schemas.microsoft.com/office/drawing/2014/main" xmlns="" id="{8ABD3059-6304-41AA-9328-3446DE4477AE}"/>
              </a:ext>
            </a:extLst>
          </p:cNvPr>
          <p:cNvSpPr>
            <a:spLocks noGrp="1"/>
          </p:cNvSpPr>
          <p:nvPr>
            <p:ph type="ctrTitle"/>
          </p:nvPr>
        </p:nvSpPr>
        <p:spPr>
          <a:xfrm>
            <a:off x="1187624" y="1844824"/>
            <a:ext cx="7053064" cy="1900808"/>
          </a:xfrm>
        </p:spPr>
        <p:txBody>
          <a:bodyPr>
            <a:normAutofit fontScale="90000"/>
          </a:bodyPr>
          <a:lstStyle/>
          <a:p>
            <a:pPr algn="ctr"/>
            <a:r>
              <a:rPr lang="en-IN" b="1" dirty="0">
                <a:solidFill>
                  <a:schemeClr val="bg1"/>
                </a:solidFill>
              </a:rPr>
              <a:t>‘Web-based Visualisation  and full Interactivity of Oil and Gas Industry LAS Data’</a:t>
            </a:r>
            <a:r>
              <a:rPr lang="en-US" dirty="0"/>
              <a:t/>
            </a:r>
            <a:br>
              <a:rPr lang="en-US" dirty="0"/>
            </a:br>
            <a:endParaRPr lang="en-IN" dirty="0"/>
          </a:p>
        </p:txBody>
      </p:sp>
      <p:sp>
        <p:nvSpPr>
          <p:cNvPr id="9" name="TextBox 8">
            <a:extLst>
              <a:ext uri="{FF2B5EF4-FFF2-40B4-BE49-F238E27FC236}">
                <a16:creationId xmlns:a16="http://schemas.microsoft.com/office/drawing/2014/main" xmlns="" id="{98A07F46-C96E-4947-BABD-FF498F692F4E}"/>
              </a:ext>
            </a:extLst>
          </p:cNvPr>
          <p:cNvSpPr txBox="1"/>
          <p:nvPr/>
        </p:nvSpPr>
        <p:spPr>
          <a:xfrm>
            <a:off x="3418012" y="3212976"/>
            <a:ext cx="2592288" cy="2031325"/>
          </a:xfrm>
          <a:prstGeom prst="rect">
            <a:avLst/>
          </a:prstGeom>
          <a:noFill/>
        </p:spPr>
        <p:txBody>
          <a:bodyPr wrap="square" rtlCol="0">
            <a:spAutoFit/>
          </a:bodyPr>
          <a:lstStyle/>
          <a:p>
            <a:pPr algn="ctr"/>
            <a:r>
              <a:rPr lang="en-US" b="1" dirty="0">
                <a:solidFill>
                  <a:schemeClr val="bg1"/>
                </a:solidFill>
              </a:rPr>
              <a:t>TEAM:</a:t>
            </a:r>
          </a:p>
          <a:p>
            <a:pPr algn="ctr"/>
            <a:r>
              <a:rPr lang="en-US" dirty="0">
                <a:solidFill>
                  <a:schemeClr val="bg1"/>
                </a:solidFill>
              </a:rPr>
              <a:t>Archit Garg</a:t>
            </a:r>
          </a:p>
          <a:p>
            <a:pPr algn="ctr"/>
            <a:r>
              <a:rPr lang="en-US" dirty="0">
                <a:solidFill>
                  <a:schemeClr val="bg1"/>
                </a:solidFill>
              </a:rPr>
              <a:t>Muskan Tyagi</a:t>
            </a:r>
          </a:p>
          <a:p>
            <a:pPr algn="ctr"/>
            <a:r>
              <a:rPr lang="en-US" dirty="0">
                <a:solidFill>
                  <a:schemeClr val="bg1"/>
                </a:solidFill>
              </a:rPr>
              <a:t>Dhruv Goyal</a:t>
            </a:r>
          </a:p>
          <a:p>
            <a:pPr algn="ctr"/>
            <a:r>
              <a:rPr lang="en-US" dirty="0">
                <a:solidFill>
                  <a:schemeClr val="bg1"/>
                </a:solidFill>
              </a:rPr>
              <a:t>Shreya Verma</a:t>
            </a:r>
          </a:p>
          <a:p>
            <a:pPr algn="ctr"/>
            <a:r>
              <a:rPr lang="en-US" dirty="0">
                <a:solidFill>
                  <a:schemeClr val="bg1"/>
                </a:solidFill>
              </a:rPr>
              <a:t>Rohan Rana</a:t>
            </a:r>
          </a:p>
          <a:p>
            <a:endParaRPr lang="en-IN" dirty="0"/>
          </a:p>
        </p:txBody>
      </p:sp>
      <p:pic>
        <p:nvPicPr>
          <p:cNvPr id="4" name="Picture 3" descr="Logo&#10;&#10;Description automatically generated">
            <a:extLst>
              <a:ext uri="{FF2B5EF4-FFF2-40B4-BE49-F238E27FC236}">
                <a16:creationId xmlns:a16="http://schemas.microsoft.com/office/drawing/2014/main" xmlns="" id="{D89F2432-F330-4133-B85C-8007E1C643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116632"/>
            <a:ext cx="908720" cy="9087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IMPORTING PYTHON LIBRARIES</a:t>
            </a:r>
          </a:p>
        </p:txBody>
      </p:sp>
      <p:sp>
        <p:nvSpPr>
          <p:cNvPr id="3" name="Content Placeholder 2"/>
          <p:cNvSpPr>
            <a:spLocks noGrp="1"/>
          </p:cNvSpPr>
          <p:nvPr>
            <p:ph sz="quarter" idx="1"/>
          </p:nvPr>
        </p:nvSpPr>
        <p:spPr/>
        <p:txBody>
          <a:bodyPr>
            <a:normAutofit/>
          </a:bodyPr>
          <a:lstStyle/>
          <a:p>
            <a:pPr marL="0" indent="0">
              <a:buNone/>
            </a:pPr>
            <a:r>
              <a:rPr lang="en-IN" dirty="0"/>
              <a:t>I</a:t>
            </a:r>
            <a:r>
              <a:rPr lang="en-IN" dirty="0" smtClean="0"/>
              <a:t>mported </a:t>
            </a:r>
            <a:r>
              <a:rPr lang="en-IN" dirty="0"/>
              <a:t>Python libraries such as:</a:t>
            </a:r>
            <a:endParaRPr lang="en-US" dirty="0"/>
          </a:p>
          <a:p>
            <a:pPr lvl="0"/>
            <a:r>
              <a:rPr lang="en-IN" dirty="0"/>
              <a:t>LAS Convertor</a:t>
            </a:r>
            <a:endParaRPr lang="en-US" dirty="0"/>
          </a:p>
          <a:p>
            <a:pPr lvl="0"/>
            <a:r>
              <a:rPr lang="en-IN" dirty="0"/>
              <a:t>flask libraries such as </a:t>
            </a:r>
            <a:r>
              <a:rPr lang="en-IN" dirty="0" err="1"/>
              <a:t>jsonify</a:t>
            </a:r>
            <a:endParaRPr lang="en-US" dirty="0"/>
          </a:p>
          <a:p>
            <a:pPr lvl="0"/>
            <a:r>
              <a:rPr lang="en-IN" dirty="0" err="1"/>
              <a:t>render_template</a:t>
            </a:r>
            <a:endParaRPr lang="en-US" dirty="0"/>
          </a:p>
          <a:p>
            <a:pPr lvl="0"/>
            <a:r>
              <a:rPr lang="en-IN" dirty="0" err="1"/>
              <a:t>make_response</a:t>
            </a:r>
            <a:endParaRPr lang="en-US" dirty="0"/>
          </a:p>
          <a:p>
            <a:pPr lvl="0"/>
            <a:r>
              <a:rPr lang="en-IN" dirty="0" smtClean="0"/>
              <a:t>Created </a:t>
            </a:r>
            <a:r>
              <a:rPr lang="en-IN" dirty="0"/>
              <a:t>an object of flask and define flask route as upload.</a:t>
            </a:r>
            <a:endParaRPr lang="en-US" dirty="0"/>
          </a:p>
          <a:p>
            <a:pPr>
              <a:buNone/>
            </a:pPr>
            <a:r>
              <a:rPr lang="en-IN" b="1" dirty="0"/>
              <a:t> </a:t>
            </a:r>
            <a:endParaRPr lang="en-US" dirty="0"/>
          </a:p>
          <a:p>
            <a:endParaRPr lang="en-US" dirty="0"/>
          </a:p>
        </p:txBody>
      </p:sp>
      <p:pic>
        <p:nvPicPr>
          <p:cNvPr id="3076" name="Picture 4" descr="Microsoft expands Python IntelliSense support from Visual Studio to more  tools">
            <a:extLst>
              <a:ext uri="{FF2B5EF4-FFF2-40B4-BE49-F238E27FC236}">
                <a16:creationId xmlns:a16="http://schemas.microsoft.com/office/drawing/2014/main" xmlns="" id="{0B350117-03A6-451E-95FE-E21E6974A67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012" t="4531" r="24013" b="4502"/>
          <a:stretch/>
        </p:blipFill>
        <p:spPr bwMode="auto">
          <a:xfrm>
            <a:off x="6300192" y="2132856"/>
            <a:ext cx="2016224" cy="20162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u="sng" dirty="0"/>
              <a:t>LAS FILE UPLOADED IN JSON FORMAT</a:t>
            </a:r>
          </a:p>
        </p:txBody>
      </p:sp>
      <p:pic>
        <p:nvPicPr>
          <p:cNvPr id="4" name="Content Placeholder 3" descr="C:\Users\ASUS\Downloads\WhatsApp Image 2021-07-10 at 1.11.18 PM (1).jpeg"/>
          <p:cNvPicPr>
            <a:picLocks noGrp="1"/>
          </p:cNvPicPr>
          <p:nvPr>
            <p:ph sz="quarter" idx="1"/>
          </p:nvPr>
        </p:nvPicPr>
        <p:blipFill rotWithShape="1">
          <a:blip r:embed="rId2"/>
          <a:srcRect r="62245"/>
          <a:stretch/>
        </p:blipFill>
        <p:spPr bwMode="auto">
          <a:xfrm>
            <a:off x="1835696" y="1098735"/>
            <a:ext cx="5365830" cy="5456367"/>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92696"/>
            <a:ext cx="8153400" cy="503237"/>
          </a:xfrm>
        </p:spPr>
        <p:txBody>
          <a:bodyPr>
            <a:normAutofit fontScale="90000"/>
          </a:bodyPr>
          <a:lstStyle/>
          <a:p>
            <a:r>
              <a:rPr lang="en-IN" u="sng" dirty="0"/>
              <a:t>JAVASCRIPT ‘HIGHCHARTS’ LIBRARY</a:t>
            </a:r>
            <a:r>
              <a:rPr lang="en-US" u="sng" dirty="0"/>
              <a:t/>
            </a:r>
            <a:br>
              <a:rPr lang="en-US" u="sng" dirty="0"/>
            </a:br>
            <a:endParaRPr lang="en-US" u="sng" dirty="0"/>
          </a:p>
        </p:txBody>
      </p:sp>
      <p:sp>
        <p:nvSpPr>
          <p:cNvPr id="3" name="Content Placeholder 2"/>
          <p:cNvSpPr>
            <a:spLocks noGrp="1"/>
          </p:cNvSpPr>
          <p:nvPr>
            <p:ph sz="quarter" idx="1"/>
          </p:nvPr>
        </p:nvSpPr>
        <p:spPr>
          <a:xfrm>
            <a:off x="194828" y="1772816"/>
            <a:ext cx="8229600" cy="4497363"/>
          </a:xfrm>
        </p:spPr>
        <p:txBody>
          <a:bodyPr>
            <a:normAutofit lnSpcReduction="10000"/>
          </a:bodyPr>
          <a:lstStyle/>
          <a:p>
            <a:r>
              <a:rPr lang="en-IN" sz="2800" b="1" u="sng" dirty="0"/>
              <a:t>JavaScript</a:t>
            </a:r>
            <a:r>
              <a:rPr lang="en-IN" sz="2800" b="1" dirty="0"/>
              <a:t>: </a:t>
            </a:r>
            <a:r>
              <a:rPr lang="en-IN" sz="2800" dirty="0"/>
              <a:t>JavaScript is a scripting or programming language that allows you to implement complex features on web pages — every time a web page does more than just sit there and display static information for you to look at — displaying timely content updates, interactive maps, animated 2D/3D graphics, scrolling video jukeboxes, etc. — you can bet that JavaScript is probably involved. It is the third layer of the layer cake of standard web technologies, two of which (HTML and CSS) we have covered in much more detail in other parts of the Learning Area.</a:t>
            </a:r>
            <a:endParaRPr lang="en-US" sz="2800" dirty="0"/>
          </a:p>
          <a:p>
            <a:endParaRPr lang="en-US" dirty="0"/>
          </a:p>
        </p:txBody>
      </p:sp>
      <p:pic>
        <p:nvPicPr>
          <p:cNvPr id="4098" name="Picture 2" descr="Transparent Javascript Icon Png, Png Download - kindpng">
            <a:extLst>
              <a:ext uri="{FF2B5EF4-FFF2-40B4-BE49-F238E27FC236}">
                <a16:creationId xmlns:a16="http://schemas.microsoft.com/office/drawing/2014/main" xmlns="" id="{B9BD240A-EEC1-4CF6-B94B-159EEA595A7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491" t="4851" r="11491" b="4851"/>
          <a:stretch/>
        </p:blipFill>
        <p:spPr bwMode="auto">
          <a:xfrm>
            <a:off x="7812360" y="2348880"/>
            <a:ext cx="1224136" cy="13852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8153400" cy="990600"/>
          </a:xfrm>
        </p:spPr>
        <p:txBody>
          <a:bodyPr>
            <a:normAutofit fontScale="90000"/>
          </a:bodyPr>
          <a:lstStyle/>
          <a:p>
            <a:pPr algn="ctr"/>
            <a:r>
              <a:rPr lang="en-IN" dirty="0"/>
              <a:t> </a:t>
            </a:r>
            <a:r>
              <a:rPr lang="en-IN" u="sng" dirty="0"/>
              <a:t>‘HIGHCHARTS’ LIBRARY</a:t>
            </a:r>
            <a:r>
              <a:rPr lang="en-US" dirty="0"/>
              <a:t/>
            </a:r>
            <a:br>
              <a:rPr lang="en-US" dirty="0"/>
            </a:br>
            <a:endParaRPr lang="en-US" dirty="0"/>
          </a:p>
        </p:txBody>
      </p:sp>
      <p:sp>
        <p:nvSpPr>
          <p:cNvPr id="3" name="Content Placeholder 2"/>
          <p:cNvSpPr>
            <a:spLocks noGrp="1"/>
          </p:cNvSpPr>
          <p:nvPr>
            <p:ph sz="quarter" idx="1"/>
          </p:nvPr>
        </p:nvSpPr>
        <p:spPr/>
        <p:txBody>
          <a:bodyPr/>
          <a:lstStyle/>
          <a:p>
            <a:r>
              <a:rPr lang="en-IN" b="1" u="sng" dirty="0"/>
              <a:t>Highcharts:</a:t>
            </a:r>
            <a:r>
              <a:rPr lang="en-IN" dirty="0"/>
              <a:t>Highcharts is a library written purely in JavaScript used to enhance web applications by inserting charts capable of interaction. ... You can choose </a:t>
            </a:r>
            <a:r>
              <a:rPr lang="en-IN" dirty="0" err="1"/>
              <a:t>highchart</a:t>
            </a:r>
            <a:r>
              <a:rPr lang="en-IN" dirty="0"/>
              <a:t> pie charts, </a:t>
            </a:r>
            <a:r>
              <a:rPr lang="en-IN" dirty="0" err="1"/>
              <a:t>highchart</a:t>
            </a:r>
            <a:r>
              <a:rPr lang="en-IN" dirty="0"/>
              <a:t> line charts, spline charts, area charts, </a:t>
            </a:r>
            <a:r>
              <a:rPr lang="en-IN" dirty="0" err="1"/>
              <a:t>highchart</a:t>
            </a:r>
            <a:r>
              <a:rPr lang="en-IN" dirty="0"/>
              <a:t> bar charts, etc., to represent your data.</a:t>
            </a:r>
            <a:endParaRPr lang="en-US" dirty="0"/>
          </a:p>
          <a:p>
            <a:endParaRPr lang="en-US" dirty="0"/>
          </a:p>
        </p:txBody>
      </p:sp>
      <p:pic>
        <p:nvPicPr>
          <p:cNvPr id="5122" name="Picture 2" descr="Highcharts - YouTube">
            <a:extLst>
              <a:ext uri="{FF2B5EF4-FFF2-40B4-BE49-F238E27FC236}">
                <a16:creationId xmlns:a16="http://schemas.microsoft.com/office/drawing/2014/main" xmlns="" id="{E9E5C6FE-FD6A-440E-9DFF-F3809559CAD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500" t="19550" r="22700" b="25850"/>
          <a:stretch/>
        </p:blipFill>
        <p:spPr bwMode="auto">
          <a:xfrm>
            <a:off x="235024" y="100608"/>
            <a:ext cx="1224136" cy="113669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ocumentation: MultiQC">
            <a:extLst>
              <a:ext uri="{FF2B5EF4-FFF2-40B4-BE49-F238E27FC236}">
                <a16:creationId xmlns:a16="http://schemas.microsoft.com/office/drawing/2014/main" xmlns="" id="{2CD66D20-25ED-4E40-AA60-A52FE9FF26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551" b="1897"/>
          <a:stretch/>
        </p:blipFill>
        <p:spPr bwMode="auto">
          <a:xfrm>
            <a:off x="3776236" y="4365104"/>
            <a:ext cx="4727072" cy="23488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onut Chart using JSON File | General Features">
            <a:extLst>
              <a:ext uri="{FF2B5EF4-FFF2-40B4-BE49-F238E27FC236}">
                <a16:creationId xmlns:a16="http://schemas.microsoft.com/office/drawing/2014/main" xmlns="" id="{40008073-A7FE-4A76-9CE6-45A567A446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761" t="15674" r="15981" b="10940"/>
          <a:stretch/>
        </p:blipFill>
        <p:spPr bwMode="auto">
          <a:xfrm>
            <a:off x="827584" y="4491608"/>
            <a:ext cx="2312219" cy="19804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u="sng" dirty="0"/>
              <a:t>SOME COMMON TYPE OF HIGH CHARTS</a:t>
            </a:r>
          </a:p>
        </p:txBody>
      </p:sp>
      <p:pic>
        <p:nvPicPr>
          <p:cNvPr id="4" name="Content Placeholder 3"/>
          <p:cNvPicPr>
            <a:picLocks noGrp="1"/>
          </p:cNvPicPr>
          <p:nvPr>
            <p:ph sz="quarter" idx="1"/>
          </p:nvPr>
        </p:nvPicPr>
        <p:blipFill rotWithShape="1">
          <a:blip r:embed="rId2">
            <a:extLst>
              <a:ext uri="{28A0092B-C50C-407E-A947-70E740481C1C}">
                <a14:useLocalDpi xmlns:a14="http://schemas.microsoft.com/office/drawing/2010/main" val="0"/>
              </a:ext>
            </a:extLst>
          </a:blip>
          <a:srcRect b="2199"/>
          <a:stretch/>
        </p:blipFill>
        <p:spPr bwMode="auto">
          <a:xfrm>
            <a:off x="1632567" y="1628800"/>
            <a:ext cx="5878866" cy="500060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2CB64A-84DD-4158-80C2-B7A9D1E5D000}"/>
              </a:ext>
            </a:extLst>
          </p:cNvPr>
          <p:cNvSpPr>
            <a:spLocks noGrp="1"/>
          </p:cNvSpPr>
          <p:nvPr>
            <p:ph type="title"/>
          </p:nvPr>
        </p:nvSpPr>
        <p:spPr/>
        <p:txBody>
          <a:bodyPr/>
          <a:lstStyle/>
          <a:p>
            <a:pPr algn="ctr"/>
            <a:r>
              <a:rPr lang="en-US" u="sng" dirty="0"/>
              <a:t>HTML</a:t>
            </a:r>
            <a:endParaRPr lang="en-IN" u="sng" dirty="0"/>
          </a:p>
        </p:txBody>
      </p:sp>
      <p:sp>
        <p:nvSpPr>
          <p:cNvPr id="3" name="Content Placeholder 2">
            <a:extLst>
              <a:ext uri="{FF2B5EF4-FFF2-40B4-BE49-F238E27FC236}">
                <a16:creationId xmlns:a16="http://schemas.microsoft.com/office/drawing/2014/main" xmlns="" id="{A62DE47C-DB4F-46DA-97E1-A1DF89C9D367}"/>
              </a:ext>
            </a:extLst>
          </p:cNvPr>
          <p:cNvSpPr>
            <a:spLocks noGrp="1"/>
          </p:cNvSpPr>
          <p:nvPr>
            <p:ph sz="quarter" idx="1"/>
          </p:nvPr>
        </p:nvSpPr>
        <p:spPr/>
        <p:txBody>
          <a:bodyPr/>
          <a:lstStyle/>
          <a:p>
            <a:pPr marL="228600">
              <a:lnSpc>
                <a:spcPct val="115000"/>
              </a:lnSpc>
              <a:spcAft>
                <a:spcPts val="1000"/>
              </a:spcAft>
            </a:pPr>
            <a:r>
              <a:rPr lang="en-IN" sz="2000" b="1" dirty="0">
                <a:effectLst/>
                <a:latin typeface="+mj-lt"/>
                <a:ea typeface="Calibri" panose="020F0502020204030204" pitchFamily="34" charset="0"/>
                <a:cs typeface="Times New Roman" panose="02020603050405020304" pitchFamily="18" charset="0"/>
              </a:rPr>
              <a:t>HTML</a:t>
            </a:r>
            <a:r>
              <a:rPr lang="en-IN" sz="2000" dirty="0">
                <a:effectLst/>
                <a:latin typeface="+mj-lt"/>
                <a:ea typeface="Calibri" panose="020F0502020204030204" pitchFamily="34" charset="0"/>
                <a:cs typeface="Times New Roman" panose="02020603050405020304" pitchFamily="18" charset="0"/>
              </a:rPr>
              <a:t> (</a:t>
            </a:r>
            <a:r>
              <a:rPr lang="en-IN" sz="2000" dirty="0" err="1">
                <a:effectLst/>
                <a:latin typeface="+mj-lt"/>
                <a:ea typeface="Calibri" panose="020F0502020204030204" pitchFamily="34" charset="0"/>
                <a:cs typeface="Times New Roman" panose="02020603050405020304" pitchFamily="18" charset="0"/>
              </a:rPr>
              <a:t>HyperText</a:t>
            </a:r>
            <a:r>
              <a:rPr lang="en-IN" sz="2000" dirty="0">
                <a:effectLst/>
                <a:latin typeface="+mj-lt"/>
                <a:ea typeface="Calibri" panose="020F0502020204030204" pitchFamily="34" charset="0"/>
                <a:cs typeface="Times New Roman" panose="02020603050405020304" pitchFamily="18" charset="0"/>
              </a:rPr>
              <a:t> Markup Language) is the most basic building block of the Web. It defines the meaning and structure of web content. Other technologies besides HTML are generally used to describe a web page's appearance/presentation (CSS) or functionality/behaviour (JavaScript).</a:t>
            </a:r>
          </a:p>
          <a:p>
            <a:pPr marL="228600">
              <a:lnSpc>
                <a:spcPct val="115000"/>
              </a:lnSpc>
              <a:spcAft>
                <a:spcPts val="1000"/>
              </a:spcAft>
            </a:pPr>
            <a:r>
              <a:rPr lang="en-IN" sz="2000" dirty="0">
                <a:effectLst/>
                <a:latin typeface="+mj-lt"/>
                <a:ea typeface="Calibri" panose="020F0502020204030204" pitchFamily="34" charset="0"/>
                <a:cs typeface="Times New Roman" panose="02020603050405020304" pitchFamily="18" charset="0"/>
              </a:rPr>
              <a:t>"Hypertext" refers to links that connect web pages to one another, either within a single website or between websites. Links are a fundamental aspect of the Web. By uploading content to the Internet and linking it to pages created by other people, you become an active participant in the World Wide Web.</a:t>
            </a:r>
          </a:p>
          <a:p>
            <a:endParaRPr lang="en-IN" dirty="0"/>
          </a:p>
        </p:txBody>
      </p:sp>
      <p:pic>
        <p:nvPicPr>
          <p:cNvPr id="6148" name="Picture 4" descr="Campanhas Google ADS - Dinâmica Agência Digital">
            <a:extLst>
              <a:ext uri="{FF2B5EF4-FFF2-40B4-BE49-F238E27FC236}">
                <a16:creationId xmlns:a16="http://schemas.microsoft.com/office/drawing/2014/main" xmlns="" id="{76248454-72E2-46B4-9962-9BAF332A2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36" y="-189892"/>
            <a:ext cx="2088232" cy="208823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Top 10 Free HTML5 Development Tools">
            <a:extLst>
              <a:ext uri="{FF2B5EF4-FFF2-40B4-BE49-F238E27FC236}">
                <a16:creationId xmlns:a16="http://schemas.microsoft.com/office/drawing/2014/main" xmlns="" id="{50F6F19E-8991-4105-BC14-824C20561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4671138"/>
            <a:ext cx="3648988" cy="20525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277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EE7948-52BE-42AF-B568-D4AACC087290}"/>
              </a:ext>
            </a:extLst>
          </p:cNvPr>
          <p:cNvSpPr>
            <a:spLocks noGrp="1"/>
          </p:cNvSpPr>
          <p:nvPr>
            <p:ph type="title"/>
          </p:nvPr>
        </p:nvSpPr>
        <p:spPr/>
        <p:txBody>
          <a:bodyPr/>
          <a:lstStyle/>
          <a:p>
            <a:pPr algn="ctr"/>
            <a:r>
              <a:rPr lang="en-US" u="sng" dirty="0"/>
              <a:t>CSS</a:t>
            </a:r>
            <a:endParaRPr lang="en-IN" u="sng" dirty="0"/>
          </a:p>
        </p:txBody>
      </p:sp>
      <p:sp>
        <p:nvSpPr>
          <p:cNvPr id="3" name="Content Placeholder 2">
            <a:extLst>
              <a:ext uri="{FF2B5EF4-FFF2-40B4-BE49-F238E27FC236}">
                <a16:creationId xmlns:a16="http://schemas.microsoft.com/office/drawing/2014/main" xmlns="" id="{71EDC0A3-8BF0-472E-91F8-E1FD2D040660}"/>
              </a:ext>
            </a:extLst>
          </p:cNvPr>
          <p:cNvSpPr>
            <a:spLocks noGrp="1"/>
          </p:cNvSpPr>
          <p:nvPr>
            <p:ph sz="quarter" idx="1"/>
          </p:nvPr>
        </p:nvSpPr>
        <p:spPr>
          <a:xfrm>
            <a:off x="495300" y="1412776"/>
            <a:ext cx="8153400" cy="4495800"/>
          </a:xfrm>
        </p:spPr>
        <p:txBody>
          <a:bodyPr/>
          <a:lstStyle/>
          <a:p>
            <a:pPr marL="228600">
              <a:lnSpc>
                <a:spcPct val="115000"/>
              </a:lnSpc>
              <a:spcAft>
                <a:spcPts val="1000"/>
              </a:spcAft>
            </a:pPr>
            <a:r>
              <a:rPr lang="en-IN" sz="2000" b="1" dirty="0">
                <a:effectLst/>
                <a:latin typeface="+mj-lt"/>
                <a:ea typeface="Calibri" panose="020F0502020204030204" pitchFamily="34" charset="0"/>
                <a:cs typeface="Times New Roman" panose="02020603050405020304" pitchFamily="18" charset="0"/>
              </a:rPr>
              <a:t>Cascading Style Sheets</a:t>
            </a:r>
            <a:r>
              <a:rPr lang="en-IN" sz="2000" dirty="0">
                <a:effectLst/>
                <a:latin typeface="+mj-lt"/>
                <a:ea typeface="Calibri" panose="020F0502020204030204" pitchFamily="34" charset="0"/>
                <a:cs typeface="Times New Roman" panose="02020603050405020304" pitchFamily="18" charset="0"/>
              </a:rPr>
              <a:t>, fondly referred to as CSS, is a simple design language intended to simplify the process of making web pages presentable. CSS is used to control the style of a web document in a simple and easy way. </a:t>
            </a:r>
          </a:p>
          <a:p>
            <a:pPr marL="228600">
              <a:lnSpc>
                <a:spcPct val="115000"/>
              </a:lnSpc>
              <a:spcAft>
                <a:spcPts val="1000"/>
              </a:spcAft>
            </a:pPr>
            <a:r>
              <a:rPr lang="en-IN" sz="2000" dirty="0">
                <a:effectLst/>
                <a:latin typeface="+mj-lt"/>
                <a:ea typeface="Calibri" panose="020F0502020204030204" pitchFamily="34" charset="0"/>
                <a:cs typeface="Times New Roman" panose="02020603050405020304" pitchFamily="18" charset="0"/>
              </a:rPr>
              <a:t>Cascading Style Sheets is a style sheet language used for describing the presentation of a document written in a markup language such as HTML. CSS is a cornerstone technology of the World Wide Web, alongside HTML and JavaScript.</a:t>
            </a:r>
          </a:p>
          <a:p>
            <a:endParaRPr lang="en-IN" dirty="0"/>
          </a:p>
        </p:txBody>
      </p:sp>
      <p:pic>
        <p:nvPicPr>
          <p:cNvPr id="7170" name="Picture 2" descr="What&amp;#39;s new in CSS 3. WHAT IS CSS? | by Sahil Dhawan | Beginner&amp;#39;s Guide to  Mobile Web Development | Medium">
            <a:extLst>
              <a:ext uri="{FF2B5EF4-FFF2-40B4-BE49-F238E27FC236}">
                <a16:creationId xmlns:a16="http://schemas.microsoft.com/office/drawing/2014/main" xmlns="" id="{4C432B00-1DD4-47EC-9F6C-790F1235B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432398"/>
            <a:ext cx="4396860" cy="242560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SS - Wikipedia">
            <a:extLst>
              <a:ext uri="{FF2B5EF4-FFF2-40B4-BE49-F238E27FC236}">
                <a16:creationId xmlns:a16="http://schemas.microsoft.com/office/drawing/2014/main" xmlns="" id="{AB393FDF-2D6D-4A09-9F9C-76C8B4997F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041" y="94456"/>
            <a:ext cx="797214" cy="1124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81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914C2D-EDAC-4F44-86F4-A0B65B2B0AA3}"/>
              </a:ext>
            </a:extLst>
          </p:cNvPr>
          <p:cNvSpPr>
            <a:spLocks noGrp="1"/>
          </p:cNvSpPr>
          <p:nvPr>
            <p:ph type="title"/>
          </p:nvPr>
        </p:nvSpPr>
        <p:spPr>
          <a:xfrm>
            <a:off x="612648" y="209746"/>
            <a:ext cx="8153400" cy="990600"/>
          </a:xfrm>
        </p:spPr>
        <p:txBody>
          <a:bodyPr>
            <a:normAutofit fontScale="90000"/>
          </a:bodyPr>
          <a:lstStyle/>
          <a:p>
            <a:pPr algn="ctr"/>
            <a:r>
              <a:rPr lang="en-IN" u="sng" dirty="0"/>
              <a:t>PEN-PAPER DRAFT DESIGN OF HOMEPAGE</a:t>
            </a:r>
          </a:p>
        </p:txBody>
      </p:sp>
      <p:pic>
        <p:nvPicPr>
          <p:cNvPr id="5" name="Content Placeholder 4" descr="Diagram, engineering drawing&#10;&#10;Description automatically generated">
            <a:extLst>
              <a:ext uri="{FF2B5EF4-FFF2-40B4-BE49-F238E27FC236}">
                <a16:creationId xmlns:a16="http://schemas.microsoft.com/office/drawing/2014/main" xmlns="" id="{9900B0E0-E12C-4928-804B-5C9CF54A66F0}"/>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43133" y="1507213"/>
            <a:ext cx="4057734" cy="5340352"/>
          </a:xfrm>
        </p:spPr>
      </p:pic>
    </p:spTree>
    <p:extLst>
      <p:ext uri="{BB962C8B-B14F-4D97-AF65-F5344CB8AC3E}">
        <p14:creationId xmlns:p14="http://schemas.microsoft.com/office/powerpoint/2010/main" val="1771064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223730-7B4C-4289-A195-8FD65310EB17}"/>
              </a:ext>
            </a:extLst>
          </p:cNvPr>
          <p:cNvSpPr>
            <a:spLocks noGrp="1"/>
          </p:cNvSpPr>
          <p:nvPr>
            <p:ph type="title"/>
          </p:nvPr>
        </p:nvSpPr>
        <p:spPr/>
        <p:txBody>
          <a:bodyPr>
            <a:normAutofit/>
          </a:bodyPr>
          <a:lstStyle/>
          <a:p>
            <a:pPr algn="ctr"/>
            <a:r>
              <a:rPr lang="en-IN" sz="4000" u="sng" dirty="0">
                <a:ea typeface="Calibri" panose="020F0502020204030204" pitchFamily="34" charset="0"/>
                <a:cs typeface="Times New Roman" panose="02020603050405020304" pitchFamily="18" charset="0"/>
              </a:rPr>
              <a:t>HOME PAGE </a:t>
            </a:r>
            <a:endParaRPr lang="en-IN" u="sng" dirty="0"/>
          </a:p>
        </p:txBody>
      </p:sp>
      <p:pic>
        <p:nvPicPr>
          <p:cNvPr id="9" name="Content Placeholder 8" descr="A picture containing diagram&#10;&#10;Description automatically generated">
            <a:extLst>
              <a:ext uri="{FF2B5EF4-FFF2-40B4-BE49-F238E27FC236}">
                <a16:creationId xmlns:a16="http://schemas.microsoft.com/office/drawing/2014/main" xmlns="" id="{548D0DBB-AE48-4F7E-AADB-925DCDE18FC0}"/>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0" y="1844824"/>
            <a:ext cx="9108505" cy="4319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51984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LEARNING OUTCOMES</a:t>
            </a:r>
          </a:p>
        </p:txBody>
      </p:sp>
      <p:sp>
        <p:nvSpPr>
          <p:cNvPr id="3" name="Content Placeholder 2"/>
          <p:cNvSpPr>
            <a:spLocks noGrp="1"/>
          </p:cNvSpPr>
          <p:nvPr>
            <p:ph sz="quarter" idx="1"/>
          </p:nvPr>
        </p:nvSpPr>
        <p:spPr/>
        <p:txBody>
          <a:bodyPr>
            <a:normAutofit lnSpcReduction="10000"/>
          </a:bodyPr>
          <a:lstStyle/>
          <a:p>
            <a:pPr marL="0" indent="0">
              <a:buNone/>
            </a:pPr>
            <a:r>
              <a:rPr lang="en-IN" dirty="0"/>
              <a:t>The learning outcomes of this Training/Project can be listed as: </a:t>
            </a:r>
            <a:endParaRPr lang="en-US" dirty="0"/>
          </a:p>
          <a:p>
            <a:pPr lvl="0"/>
            <a:r>
              <a:rPr lang="en-IN" dirty="0"/>
              <a:t>Developed and worked over this project in a limited time span of 1 month.</a:t>
            </a:r>
            <a:endParaRPr lang="en-US" dirty="0"/>
          </a:p>
          <a:p>
            <a:pPr lvl="0"/>
            <a:r>
              <a:rPr lang="en-IN" dirty="0" smtClean="0"/>
              <a:t>/Learnt </a:t>
            </a:r>
            <a:r>
              <a:rPr lang="en-IN" dirty="0"/>
              <a:t>new skills and technologies</a:t>
            </a:r>
            <a:r>
              <a:rPr lang="en-IN" dirty="0" smtClean="0"/>
              <a:t>.\</a:t>
            </a:r>
            <a:endParaRPr lang="en-US" dirty="0"/>
          </a:p>
          <a:p>
            <a:pPr lvl="0"/>
            <a:r>
              <a:rPr lang="en-IN" dirty="0"/>
              <a:t>Got hands on experience on the working of new technologies and frameworks such as Flask, LAS Data, </a:t>
            </a:r>
            <a:r>
              <a:rPr lang="en-IN" dirty="0" err="1"/>
              <a:t>Highcharts</a:t>
            </a:r>
            <a:r>
              <a:rPr lang="en-IN" dirty="0"/>
              <a:t> JavaScript, etc.</a:t>
            </a:r>
            <a:endParaRPr lang="en-US" dirty="0"/>
          </a:p>
          <a:p>
            <a:pPr lvl="0"/>
            <a:r>
              <a:rPr lang="en-IN" dirty="0"/>
              <a:t>Learnt how to work individually and as a team since this whole training was on virtual platform.</a:t>
            </a:r>
            <a:endParaRPr lang="en-US" dirty="0"/>
          </a:p>
          <a:p>
            <a:endParaRPr lang="en-US" dirty="0"/>
          </a:p>
        </p:txBody>
      </p:sp>
      <p:pic>
        <p:nvPicPr>
          <p:cNvPr id="2050" name="Picture 2" descr="BLOCK NOTES VECTOR GRAPHICS.ai vector free file | Download now!">
            <a:extLst>
              <a:ext uri="{FF2B5EF4-FFF2-40B4-BE49-F238E27FC236}">
                <a16:creationId xmlns:a16="http://schemas.microsoft.com/office/drawing/2014/main" xmlns="" id="{0E2B01E3-A716-42F6-B1A3-F840872E754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783" t="14849" r="19073" b="17928"/>
          <a:stretch/>
        </p:blipFill>
        <p:spPr bwMode="auto">
          <a:xfrm rot="1113209">
            <a:off x="7416665" y="203728"/>
            <a:ext cx="1197109" cy="1254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INTRODUCTION</a:t>
            </a:r>
          </a:p>
        </p:txBody>
      </p:sp>
      <p:sp>
        <p:nvSpPr>
          <p:cNvPr id="3" name="Content Placeholder 2"/>
          <p:cNvSpPr>
            <a:spLocks noGrp="1"/>
          </p:cNvSpPr>
          <p:nvPr>
            <p:ph sz="quarter" idx="1"/>
          </p:nvPr>
        </p:nvSpPr>
        <p:spPr>
          <a:xfrm>
            <a:off x="457200" y="1772816"/>
            <a:ext cx="8229600" cy="4697427"/>
          </a:xfrm>
        </p:spPr>
        <p:txBody>
          <a:bodyPr>
            <a:normAutofit/>
          </a:bodyPr>
          <a:lstStyle/>
          <a:p>
            <a:r>
              <a:rPr lang="en-US" b="1" i="0" dirty="0">
                <a:effectLst/>
                <a:latin typeface="+mj-lt"/>
              </a:rPr>
              <a:t>Oil and Natural Gas Corporation </a:t>
            </a:r>
            <a:r>
              <a:rPr lang="en-US" b="0" i="0" dirty="0">
                <a:effectLst/>
                <a:latin typeface="+mj-lt"/>
              </a:rPr>
              <a:t>is an Indian government-owned crude oil and natural gas corporation. Its registered office is in New Delhi. It is under the ownership of Ministry of Petroleum and Natural Gas, Government of India.</a:t>
            </a:r>
            <a:endParaRPr lang="en-IN" dirty="0">
              <a:latin typeface="+mj-lt"/>
            </a:endParaRPr>
          </a:p>
          <a:p>
            <a:r>
              <a:rPr lang="en-IN" dirty="0"/>
              <a:t>During this Summer Training 2021 at ONGC, the project which we worked upon was </a:t>
            </a:r>
            <a:r>
              <a:rPr lang="en-IN" b="1" dirty="0"/>
              <a:t>‘Web-based Visualisation and full Interactivity of Oil and Gas Industry LAS Data’</a:t>
            </a:r>
            <a:r>
              <a:rPr lang="en-IN" dirty="0"/>
              <a:t>.</a:t>
            </a:r>
            <a:endParaRPr lang="en-US" dirty="0"/>
          </a:p>
          <a:p>
            <a:endParaRPr lang="en-US" dirty="0"/>
          </a:p>
        </p:txBody>
      </p:sp>
      <p:pic>
        <p:nvPicPr>
          <p:cNvPr id="1026" name="Picture 2" descr="Oil and Natural Gas Corporation: ONGC looking at capex optimisation amid  pandemic, Energy News, ET EnergyWorld">
            <a:extLst>
              <a:ext uri="{FF2B5EF4-FFF2-40B4-BE49-F238E27FC236}">
                <a16:creationId xmlns:a16="http://schemas.microsoft.com/office/drawing/2014/main" xmlns="" id="{9DFB9EEF-76BC-437B-995A-4D204C5ACC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94456"/>
            <a:ext cx="1499659" cy="11247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NGC aims to double oil &amp;amp; gas output, treble refining">
            <a:extLst>
              <a:ext uri="{FF2B5EF4-FFF2-40B4-BE49-F238E27FC236}">
                <a16:creationId xmlns:a16="http://schemas.microsoft.com/office/drawing/2014/main" xmlns="" id="{8BEEEBD9-A56E-4F1A-B326-515F7568A6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5436224"/>
            <a:ext cx="2401134" cy="1350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C34191-6429-43A4-B5C8-18DA54BA5889}"/>
              </a:ext>
            </a:extLst>
          </p:cNvPr>
          <p:cNvSpPr>
            <a:spLocks noGrp="1"/>
          </p:cNvSpPr>
          <p:nvPr>
            <p:ph type="title"/>
          </p:nvPr>
        </p:nvSpPr>
        <p:spPr/>
        <p:txBody>
          <a:bodyPr/>
          <a:lstStyle/>
          <a:p>
            <a:pPr algn="ctr"/>
            <a:r>
              <a:rPr lang="en-US" u="sng" dirty="0"/>
              <a:t>CONCULSION</a:t>
            </a:r>
            <a:endParaRPr lang="en-IN" u="sng" dirty="0"/>
          </a:p>
        </p:txBody>
      </p:sp>
      <p:sp>
        <p:nvSpPr>
          <p:cNvPr id="3" name="Content Placeholder 2">
            <a:extLst>
              <a:ext uri="{FF2B5EF4-FFF2-40B4-BE49-F238E27FC236}">
                <a16:creationId xmlns:a16="http://schemas.microsoft.com/office/drawing/2014/main" xmlns="" id="{304A1557-67C5-47DF-8FC4-9B7FC1AD3D17}"/>
              </a:ext>
            </a:extLst>
          </p:cNvPr>
          <p:cNvSpPr>
            <a:spLocks noGrp="1"/>
          </p:cNvSpPr>
          <p:nvPr>
            <p:ph sz="quarter" idx="1"/>
          </p:nvPr>
        </p:nvSpPr>
        <p:spPr/>
        <p:txBody>
          <a:bodyPr/>
          <a:lstStyle/>
          <a:p>
            <a:r>
              <a:rPr lang="en-IN" dirty="0"/>
              <a:t>We were successfully able to visualise LAS 2.0 Data over this web-based utility that we created.</a:t>
            </a:r>
          </a:p>
          <a:p>
            <a:r>
              <a:rPr lang="en-IN" dirty="0"/>
              <a:t>The files are successfully being uploaded and visualised on the Home Page.</a:t>
            </a:r>
          </a:p>
        </p:txBody>
      </p:sp>
    </p:spTree>
    <p:extLst>
      <p:ext uri="{BB962C8B-B14F-4D97-AF65-F5344CB8AC3E}">
        <p14:creationId xmlns:p14="http://schemas.microsoft.com/office/powerpoint/2010/main" val="287501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y Data Visualization is Essential in Every Step of ML">
            <a:extLst>
              <a:ext uri="{FF2B5EF4-FFF2-40B4-BE49-F238E27FC236}">
                <a16:creationId xmlns:a16="http://schemas.microsoft.com/office/drawing/2014/main" xmlns="" id="{616A3B43-403A-4CC7-95DA-F8BF1421DE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66" r="15386"/>
          <a:stretch/>
        </p:blipFill>
        <p:spPr bwMode="auto">
          <a:xfrm>
            <a:off x="0" y="0"/>
            <a:ext cx="9144000" cy="68803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0B28E92D-6C92-4B74-AB51-7F374654D4EA}"/>
              </a:ext>
            </a:extLst>
          </p:cNvPr>
          <p:cNvSpPr txBox="1"/>
          <p:nvPr/>
        </p:nvSpPr>
        <p:spPr>
          <a:xfrm>
            <a:off x="323528" y="116632"/>
            <a:ext cx="3646224" cy="2308324"/>
          </a:xfrm>
          <a:prstGeom prst="rect">
            <a:avLst/>
          </a:prstGeom>
          <a:noFill/>
        </p:spPr>
        <p:txBody>
          <a:bodyPr wrap="square" rtlCol="0">
            <a:spAutoFit/>
          </a:bodyPr>
          <a:lstStyle/>
          <a:p>
            <a:pPr algn="ctr"/>
            <a:r>
              <a:rPr lang="en-US" sz="3600" b="1" dirty="0">
                <a:solidFill>
                  <a:schemeClr val="bg1"/>
                </a:solidFill>
              </a:rPr>
              <a:t>WHAT IS </a:t>
            </a:r>
          </a:p>
          <a:p>
            <a:pPr algn="ctr"/>
            <a:r>
              <a:rPr lang="en-US" sz="3600" b="1" dirty="0">
                <a:solidFill>
                  <a:schemeClr val="bg1"/>
                </a:solidFill>
              </a:rPr>
              <a:t>DATA VISUALISATION</a:t>
            </a:r>
          </a:p>
          <a:p>
            <a:pPr algn="ctr"/>
            <a:r>
              <a:rPr lang="en-US" sz="3600" b="1" dirty="0">
                <a:solidFill>
                  <a:schemeClr val="bg1"/>
                </a:solidFill>
              </a:rPr>
              <a:t>?</a:t>
            </a:r>
            <a:endParaRPr lang="en-IN" sz="3600" b="1" dirty="0">
              <a:solidFill>
                <a:schemeClr val="bg1"/>
              </a:solidFill>
            </a:endParaRPr>
          </a:p>
        </p:txBody>
      </p:sp>
    </p:spTree>
    <p:extLst>
      <p:ext uri="{BB962C8B-B14F-4D97-AF65-F5344CB8AC3E}">
        <p14:creationId xmlns:p14="http://schemas.microsoft.com/office/powerpoint/2010/main" val="2922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WHAT IS DATA VISUALISATION ?</a:t>
            </a:r>
          </a:p>
        </p:txBody>
      </p:sp>
      <p:sp>
        <p:nvSpPr>
          <p:cNvPr id="3" name="Content Placeholder 2"/>
          <p:cNvSpPr>
            <a:spLocks noGrp="1"/>
          </p:cNvSpPr>
          <p:nvPr>
            <p:ph sz="quarter" idx="1"/>
          </p:nvPr>
        </p:nvSpPr>
        <p:spPr>
          <a:xfrm>
            <a:off x="495300" y="1484784"/>
            <a:ext cx="8153400" cy="4495800"/>
          </a:xfrm>
        </p:spPr>
        <p:txBody>
          <a:bodyPr>
            <a:normAutofit/>
          </a:bodyPr>
          <a:lstStyle/>
          <a:p>
            <a:r>
              <a:rPr lang="en-IN" dirty="0"/>
              <a:t>Data visualization is the graphical representation of information and data. By using visual elements like charts, graphs, and maps, data visualization tools provide an accessible way to see and understand trends, outliers, and patterns in data.</a:t>
            </a:r>
            <a:endParaRPr lang="en-US" dirty="0"/>
          </a:p>
          <a:p>
            <a:r>
              <a:rPr lang="en-IN" dirty="0"/>
              <a:t>In the world of Big Data, data visualization tools and technologies are essential to analyse massive amounts of information and make data-driven decisions.</a:t>
            </a:r>
            <a:endParaRPr lang="en-US" dirty="0"/>
          </a:p>
          <a:p>
            <a:endParaRPr lang="en-US" dirty="0"/>
          </a:p>
        </p:txBody>
      </p:sp>
      <p:pic>
        <p:nvPicPr>
          <p:cNvPr id="4" name="Picture 2">
            <a:extLst>
              <a:ext uri="{FF2B5EF4-FFF2-40B4-BE49-F238E27FC236}">
                <a16:creationId xmlns:a16="http://schemas.microsoft.com/office/drawing/2014/main" xmlns="" id="{615D73CC-74A8-48FC-88CC-184E9F6EDD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5036210"/>
            <a:ext cx="3478406" cy="18261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e 5 Things You Need to Remember When Relying on Data Visualization |  Inc.com">
            <a:extLst>
              <a:ext uri="{FF2B5EF4-FFF2-40B4-BE49-F238E27FC236}">
                <a16:creationId xmlns:a16="http://schemas.microsoft.com/office/drawing/2014/main" xmlns="" id="{7C3B3F85-8650-43E3-94EA-31C595D3B9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5301208"/>
            <a:ext cx="2767630" cy="15567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96C94F-DC5C-4AE9-A1D7-51368EB85FE1}"/>
              </a:ext>
            </a:extLst>
          </p:cNvPr>
          <p:cNvSpPr>
            <a:spLocks noGrp="1"/>
          </p:cNvSpPr>
          <p:nvPr>
            <p:ph sz="quarter" idx="1"/>
          </p:nvPr>
        </p:nvSpPr>
        <p:spPr/>
        <p:txBody>
          <a:bodyPr/>
          <a:lstStyle/>
          <a:p>
            <a:r>
              <a:rPr lang="en-US" dirty="0"/>
              <a:t>Read LAS 2.0 Data using Python and serve using JSON format in Flask.</a:t>
            </a:r>
          </a:p>
          <a:p>
            <a:r>
              <a:rPr lang="en-US" dirty="0"/>
              <a:t>Create Linear, Log &amp; Depth Track using ‘</a:t>
            </a:r>
            <a:r>
              <a:rPr lang="en-US" dirty="0" err="1"/>
              <a:t>Highcharts</a:t>
            </a:r>
            <a:r>
              <a:rPr lang="en-US" dirty="0"/>
              <a:t>’ front end JavaScript library.</a:t>
            </a:r>
          </a:p>
          <a:p>
            <a:r>
              <a:rPr lang="en-US" dirty="0"/>
              <a:t>Assembling tracks in Well template and Visualization.</a:t>
            </a:r>
          </a:p>
          <a:p>
            <a:r>
              <a:rPr lang="en-US" dirty="0"/>
              <a:t>Creating a Home screen and assembling.</a:t>
            </a:r>
          </a:p>
          <a:p>
            <a:r>
              <a:rPr lang="en-US" dirty="0"/>
              <a:t>Modification of properties of curves.</a:t>
            </a:r>
          </a:p>
          <a:p>
            <a:endParaRPr lang="en-US" dirty="0"/>
          </a:p>
          <a:p>
            <a:endParaRPr lang="en-US" dirty="0"/>
          </a:p>
          <a:p>
            <a:endParaRPr lang="en-US" dirty="0"/>
          </a:p>
          <a:p>
            <a:endParaRPr lang="en-IN" dirty="0"/>
          </a:p>
        </p:txBody>
      </p:sp>
      <p:pic>
        <p:nvPicPr>
          <p:cNvPr id="3074" name="Picture 2" descr="Defining Learning Objectives – What You Need to Know - Capytech">
            <a:extLst>
              <a:ext uri="{FF2B5EF4-FFF2-40B4-BE49-F238E27FC236}">
                <a16:creationId xmlns:a16="http://schemas.microsoft.com/office/drawing/2014/main" xmlns="" id="{80C630E4-4D3D-463A-BC48-728B7EB0589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2289" b="32265"/>
          <a:stretch/>
        </p:blipFill>
        <p:spPr bwMode="auto">
          <a:xfrm>
            <a:off x="2339752" y="116632"/>
            <a:ext cx="4752528" cy="11227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ow to use the new editing and search features in Apple Notes | AppleInsider">
            <a:extLst>
              <a:ext uri="{FF2B5EF4-FFF2-40B4-BE49-F238E27FC236}">
                <a16:creationId xmlns:a16="http://schemas.microsoft.com/office/drawing/2014/main" xmlns="" id="{84422BC2-5C4C-4976-82CA-3197D72B43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669" t="14149" r="33490" b="14149"/>
          <a:stretch/>
        </p:blipFill>
        <p:spPr bwMode="auto">
          <a:xfrm>
            <a:off x="7117710" y="5013176"/>
            <a:ext cx="1618614" cy="158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4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20960"/>
            <a:ext cx="8153400" cy="990600"/>
          </a:xfrm>
        </p:spPr>
        <p:txBody>
          <a:bodyPr/>
          <a:lstStyle/>
          <a:p>
            <a:pPr algn="ctr"/>
            <a:r>
              <a:rPr lang="en-US" u="sng" dirty="0"/>
              <a:t>WHAT IS LAS DATA ?</a:t>
            </a:r>
          </a:p>
        </p:txBody>
      </p:sp>
      <p:sp>
        <p:nvSpPr>
          <p:cNvPr id="3" name="Content Placeholder 2"/>
          <p:cNvSpPr>
            <a:spLocks noGrp="1"/>
          </p:cNvSpPr>
          <p:nvPr>
            <p:ph sz="quarter" idx="1"/>
          </p:nvPr>
        </p:nvSpPr>
        <p:spPr>
          <a:xfrm>
            <a:off x="395536" y="1484784"/>
            <a:ext cx="8153400" cy="4277072"/>
          </a:xfrm>
        </p:spPr>
        <p:txBody>
          <a:bodyPr>
            <a:normAutofit fontScale="85000" lnSpcReduction="20000"/>
          </a:bodyPr>
          <a:lstStyle/>
          <a:p>
            <a:pPr algn="l"/>
            <a:r>
              <a:rPr lang="en-US" sz="2400" b="0" i="0" dirty="0">
                <a:effectLst/>
                <a:latin typeface="+mj-lt"/>
              </a:rPr>
              <a:t>A </a:t>
            </a:r>
            <a:r>
              <a:rPr lang="en-US" sz="2400" b="1" i="0" dirty="0">
                <a:effectLst/>
                <a:latin typeface="+mj-lt"/>
              </a:rPr>
              <a:t>LAS</a:t>
            </a:r>
            <a:r>
              <a:rPr lang="en-US" sz="2400" b="0" i="0" dirty="0">
                <a:effectLst/>
                <a:latin typeface="+mj-lt"/>
              </a:rPr>
              <a:t> dataset stores reference to one or more LAS files on disk, as well as to additional surface features. A LAS file is an industry-standard binary format for storing airborne </a:t>
            </a:r>
            <a:r>
              <a:rPr lang="en-US" sz="2400" b="0" i="0" u="none" strike="noStrike" dirty="0">
                <a:effectLst/>
                <a:latin typeface="+mj-lt"/>
                <a:hlinkClick r:id="rId2">
                  <a:extLst>
                    <a:ext uri="{A12FA001-AC4F-418D-AE19-62706E023703}">
                      <ahyp:hlinkClr xmlns:ahyp="http://schemas.microsoft.com/office/drawing/2018/hyperlinkcolor" xmlns="" val="tx"/>
                    </a:ext>
                  </a:extLst>
                </a:hlinkClick>
              </a:rPr>
              <a:t>lidar data</a:t>
            </a:r>
            <a:r>
              <a:rPr lang="en-US" sz="2400" b="0" i="0" dirty="0">
                <a:effectLst/>
                <a:latin typeface="+mj-lt"/>
              </a:rPr>
              <a:t>. The LAS dataset allows you to examine LAS files, in their native format, quickly and easily, providing detailed statistics and area coverage of the lidar data contained in the LAS files.</a:t>
            </a:r>
          </a:p>
          <a:p>
            <a:pPr algn="l"/>
            <a:r>
              <a:rPr lang="en-US" sz="2400" b="0" i="0" dirty="0">
                <a:effectLst/>
                <a:latin typeface="+mj-lt"/>
              </a:rPr>
              <a:t>A LAS dataset can also store reference to feature classes containing </a:t>
            </a:r>
            <a:r>
              <a:rPr lang="en-US" sz="2400" b="0" i="0" u="none" strike="noStrike" dirty="0">
                <a:effectLst/>
                <a:latin typeface="+mj-lt"/>
                <a:hlinkClick r:id="rId3">
                  <a:extLst>
                    <a:ext uri="{A12FA001-AC4F-418D-AE19-62706E023703}">
                      <ahyp:hlinkClr xmlns:ahyp="http://schemas.microsoft.com/office/drawing/2018/hyperlinkcolor" xmlns="" val="tx"/>
                    </a:ext>
                  </a:extLst>
                </a:hlinkClick>
              </a:rPr>
              <a:t>surface constraints</a:t>
            </a:r>
            <a:r>
              <a:rPr lang="en-US" sz="2400" b="0" i="0" dirty="0">
                <a:effectLst/>
                <a:latin typeface="+mj-lt"/>
              </a:rPr>
              <a:t>. Surface constraints are </a:t>
            </a:r>
            <a:r>
              <a:rPr lang="en-US" sz="2400" b="0" i="0" dirty="0" err="1">
                <a:effectLst/>
                <a:latin typeface="+mj-lt"/>
              </a:rPr>
              <a:t>breaklines</a:t>
            </a:r>
            <a:r>
              <a:rPr lang="en-US" sz="2400" b="0" i="0" dirty="0">
                <a:effectLst/>
                <a:latin typeface="+mj-lt"/>
              </a:rPr>
              <a:t>, water polygons, area boundaries, or any other type of surface feature that is to be enforced in the LAS dataset.</a:t>
            </a:r>
            <a:endParaRPr lang="en-IN" sz="4000" dirty="0">
              <a:latin typeface="+mj-lt"/>
            </a:endParaRPr>
          </a:p>
          <a:p>
            <a:r>
              <a:rPr lang="en-IN" sz="2600" dirty="0"/>
              <a:t>Log ASCII Standard, LAS, is a format specification for storing and distributing digital well log data. The standard was defined and is maintained by the Canadian Well Logging Society. LAS 2.0 is the most used digital well log distribution format. </a:t>
            </a:r>
            <a:r>
              <a:rPr lang="en-IN" sz="2600" b="1" dirty="0"/>
              <a:t>(note, remove the below bullets)</a:t>
            </a:r>
            <a:endParaRPr lang="en-US" sz="2600" b="1" dirty="0"/>
          </a:p>
          <a:p>
            <a:pPr marL="0" indent="0">
              <a:buNone/>
            </a:pPr>
            <a:endParaRPr lang="en-US" dirty="0"/>
          </a:p>
          <a:p>
            <a:endParaRPr lang="en-US" dirty="0"/>
          </a:p>
        </p:txBody>
      </p:sp>
      <p:pic>
        <p:nvPicPr>
          <p:cNvPr id="5" name="Picture 4">
            <a:extLst>
              <a:ext uri="{FF2B5EF4-FFF2-40B4-BE49-F238E27FC236}">
                <a16:creationId xmlns:a16="http://schemas.microsoft.com/office/drawing/2014/main" xmlns="" id="{AAE5A888-EFDC-42AB-BA65-D1BCCBDB1556}"/>
              </a:ext>
            </a:extLst>
          </p:cNvPr>
          <p:cNvPicPr>
            <a:picLocks noChangeAspect="1"/>
          </p:cNvPicPr>
          <p:nvPr/>
        </p:nvPicPr>
        <p:blipFill rotWithShape="1">
          <a:blip r:embed="rId4">
            <a:extLst>
              <a:ext uri="{28A0092B-C50C-407E-A947-70E740481C1C}">
                <a14:useLocalDpi xmlns:a14="http://schemas.microsoft.com/office/drawing/2010/main" val="0"/>
              </a:ext>
            </a:extLst>
          </a:blip>
          <a:srcRect t="6666" r="11930" b="9715"/>
          <a:stretch/>
        </p:blipFill>
        <p:spPr>
          <a:xfrm>
            <a:off x="5797012" y="5221912"/>
            <a:ext cx="3312368" cy="156777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C731D5F0-8BB9-4230-B792-56FF59466AB2}"/>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t="-169" r="12500" b="169"/>
          <a:stretch/>
        </p:blipFill>
        <p:spPr>
          <a:xfrm>
            <a:off x="0" y="0"/>
            <a:ext cx="9144000" cy="6858000"/>
          </a:xfrm>
          <a:prstGeom prst="rect">
            <a:avLst/>
          </a:prstGeom>
        </p:spPr>
      </p:pic>
      <p:sp>
        <p:nvSpPr>
          <p:cNvPr id="8" name="TextBox 7">
            <a:extLst>
              <a:ext uri="{FF2B5EF4-FFF2-40B4-BE49-F238E27FC236}">
                <a16:creationId xmlns:a16="http://schemas.microsoft.com/office/drawing/2014/main" xmlns="" id="{B602AE01-00BD-4451-BE5C-62DD1CA5E3E8}"/>
              </a:ext>
            </a:extLst>
          </p:cNvPr>
          <p:cNvSpPr txBox="1"/>
          <p:nvPr/>
        </p:nvSpPr>
        <p:spPr>
          <a:xfrm>
            <a:off x="1979712" y="3044279"/>
            <a:ext cx="6048672" cy="769441"/>
          </a:xfrm>
          <a:prstGeom prst="rect">
            <a:avLst/>
          </a:prstGeom>
          <a:noFill/>
        </p:spPr>
        <p:txBody>
          <a:bodyPr wrap="square" rtlCol="0">
            <a:spAutoFit/>
          </a:bodyPr>
          <a:lstStyle/>
          <a:p>
            <a:r>
              <a:rPr lang="en-IN" sz="4400" b="1" u="sng" dirty="0"/>
              <a:t>TECHNOLOGIES USED</a:t>
            </a:r>
          </a:p>
        </p:txBody>
      </p:sp>
    </p:spTree>
    <p:extLst>
      <p:ext uri="{BB962C8B-B14F-4D97-AF65-F5344CB8AC3E}">
        <p14:creationId xmlns:p14="http://schemas.microsoft.com/office/powerpoint/2010/main" val="254820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960" y="260648"/>
            <a:ext cx="6472079" cy="825178"/>
          </a:xfrm>
        </p:spPr>
        <p:txBody>
          <a:bodyPr/>
          <a:lstStyle/>
          <a:p>
            <a:pPr algn="ctr"/>
            <a:r>
              <a:rPr lang="en-US" u="sng" dirty="0"/>
              <a:t>FLASK FRAMEWORK</a:t>
            </a:r>
          </a:p>
        </p:txBody>
      </p:sp>
      <p:sp>
        <p:nvSpPr>
          <p:cNvPr id="3" name="Content Placeholder 2"/>
          <p:cNvSpPr>
            <a:spLocks noGrp="1"/>
          </p:cNvSpPr>
          <p:nvPr>
            <p:ph sz="quarter" idx="1"/>
          </p:nvPr>
        </p:nvSpPr>
        <p:spPr>
          <a:xfrm>
            <a:off x="251520" y="1643945"/>
            <a:ext cx="8153400" cy="4495800"/>
          </a:xfrm>
        </p:spPr>
        <p:txBody>
          <a:bodyPr>
            <a:normAutofit/>
          </a:bodyPr>
          <a:lstStyle/>
          <a:p>
            <a:pPr>
              <a:buNone/>
            </a:pPr>
            <a:r>
              <a:rPr lang="en-IN" b="1" dirty="0"/>
              <a:t>Flask</a:t>
            </a:r>
            <a:r>
              <a:rPr lang="en-IN" dirty="0"/>
              <a:t> is a micro web framework written in Python. It is classified as a micro framework because it does not require particular tools or libraries. It has no database abstraction layer, form validation, or any other components where pre-existing third-party libraries provide common functions. However, Flask supports extensions that can add application features as if they were implemented in Flask itself. </a:t>
            </a:r>
            <a:endParaRPr lang="en-US" dirty="0"/>
          </a:p>
          <a:p>
            <a:pPr>
              <a:buNone/>
            </a:pPr>
            <a:endParaRPr lang="en-US" dirty="0"/>
          </a:p>
        </p:txBody>
      </p:sp>
      <p:pic>
        <p:nvPicPr>
          <p:cNvPr id="1026" name="Picture 2" descr="Python Flask Tutorial - Javatpoint">
            <a:extLst>
              <a:ext uri="{FF2B5EF4-FFF2-40B4-BE49-F238E27FC236}">
                <a16:creationId xmlns:a16="http://schemas.microsoft.com/office/drawing/2014/main" xmlns="" id="{670E7F8A-DD7B-4C5C-B55D-475FBCB6D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5214055"/>
            <a:ext cx="1514872" cy="15148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SOME ELEMENTS OF FLASK</a:t>
            </a:r>
          </a:p>
        </p:txBody>
      </p:sp>
      <p:sp>
        <p:nvSpPr>
          <p:cNvPr id="3" name="Content Placeholder 2"/>
          <p:cNvSpPr>
            <a:spLocks noGrp="1"/>
          </p:cNvSpPr>
          <p:nvPr>
            <p:ph sz="quarter" idx="1"/>
          </p:nvPr>
        </p:nvSpPr>
        <p:spPr>
          <a:xfrm>
            <a:off x="612648" y="1600200"/>
            <a:ext cx="8153400" cy="5029200"/>
          </a:xfrm>
        </p:spPr>
        <p:txBody>
          <a:bodyPr>
            <a:normAutofit fontScale="77500" lnSpcReduction="20000"/>
          </a:bodyPr>
          <a:lstStyle/>
          <a:p>
            <a:r>
              <a:rPr lang="en-US" b="1" dirty="0"/>
              <a:t>HTTP Methods</a:t>
            </a:r>
          </a:p>
          <a:p>
            <a:r>
              <a:rPr lang="en-US" b="1" i="1" dirty="0"/>
              <a:t>Request</a:t>
            </a:r>
          </a:p>
          <a:p>
            <a:pPr marL="0" indent="0">
              <a:buNone/>
            </a:pPr>
            <a:r>
              <a:rPr lang="en-IN" dirty="0"/>
              <a:t>To process incoming data in Flask, you need to use the request object, including mime-type, IP address, and data. HEAD: Un-encrypted data sent to server w/o response.</a:t>
            </a:r>
            <a:endParaRPr lang="en-US" dirty="0"/>
          </a:p>
          <a:p>
            <a:r>
              <a:rPr lang="en-US" b="1" i="1" dirty="0"/>
              <a:t>GET</a:t>
            </a:r>
          </a:p>
          <a:p>
            <a:pPr marL="0" indent="0">
              <a:buNone/>
            </a:pPr>
            <a:r>
              <a:rPr lang="en-IN" dirty="0"/>
              <a:t>Sends data to the server requesting a response body.</a:t>
            </a:r>
            <a:endParaRPr lang="en-US" dirty="0"/>
          </a:p>
          <a:p>
            <a:r>
              <a:rPr lang="en-US" b="1" i="1" dirty="0"/>
              <a:t>POST</a:t>
            </a:r>
          </a:p>
          <a:p>
            <a:pPr marL="0" indent="0">
              <a:buNone/>
            </a:pPr>
            <a:r>
              <a:rPr lang="en-IN" dirty="0"/>
              <a:t>Read form inputs and register a user, send HTML data to the server are methods handled by the route. Flask attaches methods to each route so that different view functions can handle different request methods to the same URL.</a:t>
            </a:r>
            <a:endParaRPr lang="en-US" dirty="0"/>
          </a:p>
          <a:p>
            <a:r>
              <a:rPr lang="en-US" b="1" i="1" dirty="0"/>
              <a:t>Response</a:t>
            </a:r>
          </a:p>
          <a:p>
            <a:pPr marL="0" indent="0">
              <a:buNone/>
            </a:pPr>
            <a:r>
              <a:rPr lang="en-IN" dirty="0"/>
              <a:t>Flask invokes a view function. It has to return a response value to the client. HTTP requires it to be more than a string response, a status code.</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899</TotalTime>
  <Words>912</Words>
  <Application>Microsoft Office PowerPoint</Application>
  <PresentationFormat>On-screen Show (4:3)</PresentationFormat>
  <Paragraphs>76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Times New Roman</vt:lpstr>
      <vt:lpstr>Tw Cen MT</vt:lpstr>
      <vt:lpstr>Wingdings</vt:lpstr>
      <vt:lpstr>Wingdings 2</vt:lpstr>
      <vt:lpstr>Median</vt:lpstr>
      <vt:lpstr>‘Web-based Visualisation  and full Interactivity of Oil and Gas Industry LAS Data’ </vt:lpstr>
      <vt:lpstr>INTRODUCTION</vt:lpstr>
      <vt:lpstr>PowerPoint Presentation</vt:lpstr>
      <vt:lpstr>WHAT IS DATA VISUALISATION ?</vt:lpstr>
      <vt:lpstr>PowerPoint Presentation</vt:lpstr>
      <vt:lpstr>WHAT IS LAS DATA ?</vt:lpstr>
      <vt:lpstr>PowerPoint Presentation</vt:lpstr>
      <vt:lpstr>FLASK FRAMEWORK</vt:lpstr>
      <vt:lpstr>SOME ELEMENTS OF FLASK</vt:lpstr>
      <vt:lpstr>IMPORTING PYTHON LIBRARIES</vt:lpstr>
      <vt:lpstr>LAS FILE UPLOADED IN JSON FORMAT</vt:lpstr>
      <vt:lpstr>JAVASCRIPT ‘HIGHCHARTS’ LIBRARY </vt:lpstr>
      <vt:lpstr> ‘HIGHCHARTS’ LIBRARY </vt:lpstr>
      <vt:lpstr>SOME COMMON TYPE OF HIGH CHARTS</vt:lpstr>
      <vt:lpstr>HTML</vt:lpstr>
      <vt:lpstr>CSS</vt:lpstr>
      <vt:lpstr>PEN-PAPER DRAFT DESIGN OF HOMEPAGE</vt:lpstr>
      <vt:lpstr>HOME PAGE </vt:lpstr>
      <vt:lpstr>LEARNING OUTCOMES</vt:lpstr>
      <vt:lpstr>CONCULSION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VISUALISATION AND FULL INTERACTIVITY OF OIL AND GAS INDUSTRY LAS DATA’</dc:title>
  <dc:creator>ASUS</dc:creator>
  <cp:lastModifiedBy>ASUS</cp:lastModifiedBy>
  <cp:revision>33</cp:revision>
  <dcterms:created xsi:type="dcterms:W3CDTF">2021-07-15T16:26:12Z</dcterms:created>
  <dcterms:modified xsi:type="dcterms:W3CDTF">2021-07-20T12:48:46Z</dcterms:modified>
</cp:coreProperties>
</file>