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1" r:id="rId7"/>
    <p:sldId id="273" r:id="rId8"/>
    <p:sldId id="269" r:id="rId9"/>
    <p:sldId id="270" r:id="rId10"/>
    <p:sldId id="271" r:id="rId11"/>
    <p:sldId id="262" r:id="rId12"/>
    <p:sldId id="264" r:id="rId13"/>
    <p:sldId id="274" r:id="rId14"/>
    <p:sldId id="265" r:id="rId15"/>
    <p:sldId id="275" r:id="rId16"/>
    <p:sldId id="266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3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9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0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CDE1-21A3-41EC-872D-464083DAFDF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8FFA-0C94-4538-8A4D-7449D620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7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FD54-8A83-EE5B-0F03-A9A7C43C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2006601"/>
            <a:ext cx="10515600" cy="1325563"/>
          </a:xfrm>
        </p:spPr>
        <p:txBody>
          <a:bodyPr/>
          <a:lstStyle/>
          <a:p>
            <a:r>
              <a:rPr lang="en-IN" dirty="0"/>
              <a:t>AUTOMATED TIMETABLE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D6E4-BC45-EE4A-D97A-84B239C6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706" y="4851399"/>
            <a:ext cx="3488094" cy="1325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22B81A05D7</a:t>
            </a:r>
          </a:p>
        </p:txBody>
      </p:sp>
    </p:spTree>
    <p:extLst>
      <p:ext uri="{BB962C8B-B14F-4D97-AF65-F5344CB8AC3E}">
        <p14:creationId xmlns:p14="http://schemas.microsoft.com/office/powerpoint/2010/main" val="102025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5CCC2C8-72DE-E5A4-4240-A9A3EDC1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7" y="761515"/>
            <a:ext cx="8787342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 &amp; Data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 Functionality: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sendDataToServer(data)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Sends faculty, subject, and section input as JSON to backend API /allocate.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fetchDataFromServer(sectionMap)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Retrieves timetable for a section using /tt/:sectionId and renders in HTML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fetchTimetable()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Gets faculty-wise timetable from /ft/:facultyId.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displayTimetable(data)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Dynamically displays timetable in a formatted table on the frontend using JS DOM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Flow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 enters input ➝ Data sent to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 processes &amp; generates timetable ➝ Stores in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 fetches and displays final output per user role (Admin/Faculty/Student).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401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procedures and Test cases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32"/>
            <a:ext cx="10515600" cy="4722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1.Testing Types Used: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Unit Testing:</a:t>
            </a:r>
          </a:p>
          <a:p>
            <a:pPr marL="0" indent="0">
              <a:buNone/>
            </a:pPr>
            <a:r>
              <a:rPr lang="en-US" sz="1800" dirty="0"/>
              <a:t>Each individual function and method—such as allocateSec, allocateLab, reallocate, and isSafe—was tested in isolation to verify correct logic and return values.</a:t>
            </a:r>
          </a:p>
          <a:p>
            <a:pPr marL="0" indent="0">
              <a:buNone/>
            </a:pPr>
            <a:r>
              <a:rPr lang="en-US" sz="1800" dirty="0"/>
              <a:t>Sample test data for sections and subjects were manually inputted, and output results were validated for expected behavior.</a:t>
            </a:r>
          </a:p>
          <a:p>
            <a:pPr marL="0" indent="0">
              <a:buNone/>
            </a:pPr>
            <a:r>
              <a:rPr lang="en-US" sz="1900" dirty="0"/>
              <a:t>Example: </a:t>
            </a:r>
          </a:p>
          <a:p>
            <a:r>
              <a:rPr lang="en-US" sz="1900" dirty="0"/>
              <a:t>Inputs: Faculty A, Subject B, Section CSE-A </a:t>
            </a:r>
          </a:p>
          <a:p>
            <a:r>
              <a:rPr lang="en-US" sz="1900" dirty="0"/>
              <a:t>Expected: Subject B allocated 3 periods across the week without conflict.</a:t>
            </a:r>
          </a:p>
          <a:p>
            <a:r>
              <a:rPr lang="en-US" sz="1900" dirty="0"/>
              <a:t>Result: Passed </a:t>
            </a:r>
          </a:p>
          <a:p>
            <a:pPr marL="0" indent="0">
              <a:buNone/>
            </a:pPr>
            <a:r>
              <a:rPr lang="en-US" sz="1800" b="1" dirty="0"/>
              <a:t>2. Integration Testing </a:t>
            </a:r>
          </a:p>
          <a:p>
            <a:pPr marL="0" indent="0">
              <a:buNone/>
            </a:pPr>
            <a:r>
              <a:rPr lang="en-US" sz="1800" dirty="0"/>
              <a:t>Integration testing was performed to ensure proper communication between the frontend and backend APIs. This included testing POST requests for timetable generation and GET requests for viewing faculty-wise and section-wise timetables. </a:t>
            </a:r>
          </a:p>
        </p:txBody>
      </p:sp>
    </p:spTree>
    <p:extLst>
      <p:ext uri="{BB962C8B-B14F-4D97-AF65-F5344CB8AC3E}">
        <p14:creationId xmlns:p14="http://schemas.microsoft.com/office/powerpoint/2010/main" val="359091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661851"/>
            <a:ext cx="10622280" cy="551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Tested endpoints: </a:t>
            </a:r>
          </a:p>
          <a:p>
            <a:r>
              <a:rPr lang="en-US" sz="1800" dirty="0"/>
              <a:t>POST /allocate </a:t>
            </a:r>
          </a:p>
          <a:p>
            <a:r>
              <a:rPr lang="en-US" sz="1800" dirty="0"/>
              <a:t>GET /tt/:sectionId </a:t>
            </a:r>
          </a:p>
          <a:p>
            <a:r>
              <a:rPr lang="en-US" sz="1800" dirty="0"/>
              <a:t>GET /ft/:facultyId </a:t>
            </a:r>
          </a:p>
          <a:p>
            <a:r>
              <a:rPr lang="en-US" sz="1800" dirty="0"/>
              <a:t> Tools Used: Thunder Client, browser console logs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/>
              <a:t>3. Functional Testing </a:t>
            </a:r>
          </a:p>
          <a:p>
            <a:pPr marL="0" indent="0">
              <a:buNone/>
            </a:pPr>
            <a:r>
              <a:rPr lang="en-US" sz="1800" dirty="0"/>
              <a:t>Key features were verified against functional requirements to ensure the application performs as intended: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sz="1800" dirty="0"/>
              <a:t>Add Subject</a:t>
            </a:r>
            <a:r>
              <a:rPr lang="en-US" sz="1800" dirty="0"/>
              <a:t>,</a:t>
            </a:r>
            <a:r>
              <a:rPr lang="en-IN" sz="1800" dirty="0"/>
              <a:t> Generate Timetable </a:t>
            </a:r>
            <a:r>
              <a:rPr lang="en-US" sz="1800" dirty="0"/>
              <a:t>,</a:t>
            </a:r>
            <a:r>
              <a:rPr lang="en-IN" sz="1800" dirty="0"/>
              <a:t> View Section Timetable </a:t>
            </a:r>
            <a:r>
              <a:rPr lang="en-US" sz="1800" dirty="0"/>
              <a:t>,</a:t>
            </a:r>
            <a:r>
              <a:rPr lang="en-IN" sz="1800" dirty="0"/>
              <a:t> View Faculty Timetable</a:t>
            </a:r>
            <a:r>
              <a:rPr lang="en-US" sz="1800" dirty="0"/>
              <a:t>,</a:t>
            </a:r>
            <a:r>
              <a:rPr lang="en-IN" sz="1800" dirty="0"/>
              <a:t> Lab Allocation</a:t>
            </a:r>
          </a:p>
          <a:p>
            <a:pPr marL="0" indent="0">
              <a:buNone/>
            </a:pPr>
            <a:r>
              <a:rPr lang="en-IN" sz="1800" dirty="0"/>
              <a:t>All the results are passed.</a:t>
            </a:r>
          </a:p>
          <a:p>
            <a:pPr marL="0" indent="0">
              <a:buNone/>
            </a:pPr>
            <a:r>
              <a:rPr lang="en-IN" sz="1800" b="1" dirty="0"/>
              <a:t>4. UI/UX Testing</a:t>
            </a:r>
          </a:p>
          <a:p>
            <a:pPr marL="0" indent="0">
              <a:buNone/>
            </a:pPr>
            <a:r>
              <a:rPr lang="en-US" sz="1800" dirty="0"/>
              <a:t>The interface was tested across multiple browsers and screen sizes to ensure consistency and usability. User flows were evaluated for intuitive navigation and responsiveness. </a:t>
            </a:r>
          </a:p>
          <a:p>
            <a:pPr marL="0" indent="0">
              <a:buNone/>
            </a:pPr>
            <a:r>
              <a:rPr lang="en-US" sz="1800" dirty="0"/>
              <a:t>• Browsers tested: Chrome, Firefox, Edge </a:t>
            </a:r>
          </a:p>
          <a:p>
            <a:pPr marL="0" indent="0">
              <a:buNone/>
            </a:pPr>
            <a:r>
              <a:rPr lang="en-US" sz="1800" dirty="0"/>
              <a:t>• Device Viewports: Desktop, Tablet </a:t>
            </a:r>
          </a:p>
        </p:txBody>
      </p:sp>
    </p:spTree>
    <p:extLst>
      <p:ext uri="{BB962C8B-B14F-4D97-AF65-F5344CB8AC3E}">
        <p14:creationId xmlns:p14="http://schemas.microsoft.com/office/powerpoint/2010/main" val="313339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E0FD48-8C30-BEC1-A08D-EDE66E0713C4}"/>
              </a:ext>
            </a:extLst>
          </p:cNvPr>
          <p:cNvSpPr txBox="1"/>
          <p:nvPr/>
        </p:nvSpPr>
        <p:spPr>
          <a:xfrm>
            <a:off x="856083" y="645473"/>
            <a:ext cx="1021935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5. Error Handling and Boundary Testing </a:t>
            </a:r>
          </a:p>
          <a:p>
            <a:pPr marL="0" indent="0">
              <a:buNone/>
            </a:pPr>
            <a:r>
              <a:rPr lang="en-US" sz="1800" dirty="0"/>
              <a:t>The system was tested with edge cases such as: </a:t>
            </a:r>
          </a:p>
          <a:p>
            <a:pPr marL="0" indent="0">
              <a:buNone/>
            </a:pPr>
            <a:r>
              <a:rPr lang="en-US" sz="1800" dirty="0"/>
              <a:t>• Duplicate subject and faculty entries for same section. </a:t>
            </a:r>
          </a:p>
          <a:p>
            <a:pPr marL="0" indent="0">
              <a:buNone/>
            </a:pPr>
            <a:r>
              <a:rPr lang="en-US" sz="1800" dirty="0"/>
              <a:t>The application responded gracefully with alerts, console logs, or error messages without crashing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000" b="1" dirty="0"/>
              <a:t>6. Performance Testing (Basic Level) </a:t>
            </a:r>
          </a:p>
          <a:p>
            <a:pPr marL="0" indent="0">
              <a:buNone/>
            </a:pPr>
            <a:r>
              <a:rPr lang="en-US" sz="1800" dirty="0"/>
              <a:t>Though not formally stress-tested, performance was observed by simulating inputs for 3 - 5 sections, each with multiple subjects and labs. The timetable was generated instantly, with response time &lt;1 second to the local server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3249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1CE5-D0BF-1133-9D8B-767595C1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1" y="2356203"/>
            <a:ext cx="6438121" cy="307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33B07-5360-4F58-31ED-8F336DEA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21" y="2343666"/>
            <a:ext cx="4601308" cy="30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D3E42-2D42-8525-2F4C-83AA5DE0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5" y="361742"/>
            <a:ext cx="4776374" cy="2531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70905-786F-282F-60C9-08939AEF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23" y="2893220"/>
            <a:ext cx="8452405" cy="33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B0CCA-CC62-6506-77B1-ECD4E78F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7" y="1479342"/>
            <a:ext cx="9103807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Usability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537F1-887F-4789-716C-C1FBD06E7AF2}"/>
              </a:ext>
            </a:extLst>
          </p:cNvPr>
          <p:cNvSpPr txBox="1"/>
          <p:nvPr/>
        </p:nvSpPr>
        <p:spPr>
          <a:xfrm>
            <a:off x="912068" y="1509155"/>
            <a:ext cx="104417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Automated Timetable Generator simplifies the complex task of academic scheduling by generating conflict-free, well-structured timetables with minimal manual effort. It ensures no subject repetition in a day and intelligently handles lab sessions with continuous period allocation.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offers a user-friendly interface for administrators to manage subject-faculty assignments and generate optimized schedules in a single click. With backend logic built on Node.js and data handling via MongoDB, it ensures efficiency and scalability.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Faculty and students benefit from clear, accessible timetables, reducing confusion and improving daily academic flow. Overall, the system enhances operational productivity and provides a reliable scheduling framework for institutions.</a:t>
            </a:r>
          </a:p>
        </p:txBody>
      </p:sp>
    </p:spTree>
    <p:extLst>
      <p:ext uri="{BB962C8B-B14F-4D97-AF65-F5344CB8AC3E}">
        <p14:creationId xmlns:p14="http://schemas.microsoft.com/office/powerpoint/2010/main" val="69028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4679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have referred few sites such as: </a:t>
            </a:r>
          </a:p>
          <a:p>
            <a:pPr marL="0" indent="0">
              <a:buNone/>
            </a:pPr>
            <a:r>
              <a:rPr lang="en-US" sz="1800" dirty="0"/>
              <a:t>1.GeeksforGeeks </a:t>
            </a:r>
          </a:p>
          <a:p>
            <a:pPr marL="0" indent="0">
              <a:buNone/>
            </a:pPr>
            <a:r>
              <a:rPr lang="en-US" sz="1800" dirty="0"/>
              <a:t>2.W3Schools </a:t>
            </a:r>
          </a:p>
          <a:p>
            <a:pPr marL="0" indent="0">
              <a:buNone/>
            </a:pPr>
            <a:r>
              <a:rPr lang="en-US" sz="1800" dirty="0"/>
              <a:t>3.StackOverflow </a:t>
            </a:r>
          </a:p>
          <a:p>
            <a:pPr marL="0" indent="0">
              <a:buNone/>
            </a:pPr>
            <a:r>
              <a:rPr lang="en-US" sz="1800" dirty="0"/>
              <a:t>4.https://youtu.be/A01KtJTv1oc?si=WX0ybCfx7ge10zbY</a:t>
            </a:r>
          </a:p>
          <a:p>
            <a:pPr marL="0" indent="0">
              <a:buNone/>
            </a:pPr>
            <a:r>
              <a:rPr lang="en-US" sz="1800" dirty="0"/>
              <a:t> 5.https://youtube.com/clip/UgkxDEuG_R5IIqFVCBLPDsilwVGkkhCwL27g?si=axoH6 Buu_n80RppA</a:t>
            </a:r>
          </a:p>
          <a:p>
            <a:pPr marL="0" indent="0">
              <a:buNone/>
            </a:pPr>
            <a:r>
              <a:rPr lang="en-US" sz="1800" dirty="0"/>
              <a:t> 6. https://youtu.be/asstH5H223Y?si=Z7GA0oBhEXKWQFqf</a:t>
            </a:r>
            <a:endParaRPr lang="en-IN" sz="1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7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9" y="357051"/>
            <a:ext cx="9361714" cy="110598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09" y="1593669"/>
            <a:ext cx="9440091" cy="40059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Manually preparing class timetables in educational institutions is a tedious and error-prone task, especially when handling multiple sections, faculties and subjects.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Traditional scheduling methods often lead to issues like faculty clashes, uneven workload distribution and inefficient utilization of rooms and labs.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Each faculty member may have unique constraints such as availability, subject specialization, and teaching preferences, making manual planning more complex.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There is a growing need for an automated solution that can intelligently generate clash-free, balanced and optimized timetables based on input constraints and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87055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411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 (Body)"/>
              </a:rPr>
              <a:t>The Automated Timetable Generator simplifies and automates the academic scheduling process in educational institutions, addressing common issues in manual scheduling.</a:t>
            </a: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 (Body)"/>
              </a:rPr>
              <a:t>It generates section-wise and faculty-wise timetables by considering factors like faculty availability, subject hours, room/lab constraints and ensures </a:t>
            </a:r>
            <a:r>
              <a:rPr lang="en-US" sz="1800" b="1" dirty="0">
                <a:latin typeface="Calibri (Body)"/>
              </a:rPr>
              <a:t>no subject repetition per day</a:t>
            </a:r>
            <a:r>
              <a:rPr lang="en-US" sz="1800" dirty="0">
                <a:latin typeface="Calibri (Body)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 (Body)"/>
              </a:rPr>
              <a:t>The system also enforces the rule of </a:t>
            </a:r>
            <a:r>
              <a:rPr lang="en-US" sz="1800" b="1" dirty="0">
                <a:latin typeface="Calibri (Body)"/>
              </a:rPr>
              <a:t>only one lab per section per day</a:t>
            </a:r>
            <a:r>
              <a:rPr lang="en-US" sz="1800" dirty="0">
                <a:latin typeface="Calibri (Body)"/>
              </a:rPr>
              <a:t>, maintaining academic balance and preventing student fatigue.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 (Body)"/>
              </a:rPr>
              <a:t>Built using </a:t>
            </a:r>
            <a:r>
              <a:rPr lang="en-US" sz="1800" b="1" dirty="0">
                <a:latin typeface="Calibri (Body)"/>
              </a:rPr>
              <a:t>Node.js</a:t>
            </a:r>
            <a:r>
              <a:rPr lang="en-US" sz="1800" dirty="0">
                <a:latin typeface="Calibri (Body)"/>
              </a:rPr>
              <a:t>, </a:t>
            </a:r>
            <a:r>
              <a:rPr lang="en-US" sz="1800" b="1" dirty="0">
                <a:latin typeface="Calibri (Body)"/>
              </a:rPr>
              <a:t>MongoDB</a:t>
            </a:r>
            <a:r>
              <a:rPr lang="en-US" sz="1800" dirty="0">
                <a:latin typeface="Calibri (Body)"/>
              </a:rPr>
              <a:t>, this solution aims to reduce scheduling conflicts, save administrative time, and enhance overall efficiency.</a:t>
            </a:r>
          </a:p>
        </p:txBody>
      </p:sp>
    </p:spTree>
    <p:extLst>
      <p:ext uri="{BB962C8B-B14F-4D97-AF65-F5344CB8AC3E}">
        <p14:creationId xmlns:p14="http://schemas.microsoft.com/office/powerpoint/2010/main" val="31627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6425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8137"/>
            <a:ext cx="10515600" cy="4592003"/>
          </a:xfrm>
        </p:spPr>
        <p:txBody>
          <a:bodyPr>
            <a:normAutofit/>
          </a:bodyPr>
          <a:lstStyle/>
          <a:p>
            <a:r>
              <a:rPr lang="en-US" sz="1800" dirty="0"/>
              <a:t>Traditional methods rely on manual scheduling using tools like Excel, which are </a:t>
            </a:r>
            <a:r>
              <a:rPr lang="en-US" sz="1800" b="1" dirty="0"/>
              <a:t>time-consuming</a:t>
            </a:r>
            <a:r>
              <a:rPr lang="en-US" sz="1800" dirty="0"/>
              <a:t>, </a:t>
            </a:r>
            <a:r>
              <a:rPr lang="en-US" sz="1800" b="1" dirty="0"/>
              <a:t>prone to errors</a:t>
            </a:r>
            <a:r>
              <a:rPr lang="en-US" sz="1800" dirty="0"/>
              <a:t> and lack real-time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Previous systems </a:t>
            </a:r>
            <a:r>
              <a:rPr lang="en-US" sz="1800"/>
              <a:t>using </a:t>
            </a:r>
            <a:r>
              <a:rPr lang="en-US" sz="1800" b="1"/>
              <a:t>Constraint </a:t>
            </a:r>
            <a:r>
              <a:rPr lang="en-US" sz="1800" b="1" dirty="0"/>
              <a:t>Satisfaction Problems (CSP)</a:t>
            </a:r>
            <a:r>
              <a:rPr lang="en-US" sz="1800" dirty="0"/>
              <a:t>, and </a:t>
            </a:r>
            <a:r>
              <a:rPr lang="en-US" sz="1800" b="1" dirty="0"/>
              <a:t>AI techniques</a:t>
            </a:r>
            <a:r>
              <a:rPr lang="en-US" sz="1800" dirty="0"/>
              <a:t> offer partial automation but often fail to address institution-specific constraints like </a:t>
            </a:r>
            <a:r>
              <a:rPr lang="en-US" sz="1800" b="1" dirty="0"/>
              <a:t>lab handling</a:t>
            </a:r>
            <a:r>
              <a:rPr lang="en-US" sz="1800" dirty="0"/>
              <a:t> or </a:t>
            </a:r>
            <a:r>
              <a:rPr lang="en-US" sz="1800" b="1" dirty="0"/>
              <a:t>faculty preferences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Many existing solutions lack </a:t>
            </a:r>
            <a:r>
              <a:rPr lang="en-US" sz="1800" b="1" dirty="0"/>
              <a:t>user-friendly interfaces</a:t>
            </a:r>
            <a:r>
              <a:rPr lang="en-US" sz="1800" dirty="0"/>
              <a:t> and </a:t>
            </a:r>
            <a:r>
              <a:rPr lang="en-US" sz="1800" b="1" dirty="0"/>
              <a:t>real-time conflict detection</a:t>
            </a:r>
            <a:r>
              <a:rPr lang="en-US" sz="1800" dirty="0"/>
              <a:t>, making them impractical for wide adoption in academic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project fills these gaps by introducing a </a:t>
            </a:r>
            <a:r>
              <a:rPr lang="en-US" sz="1800" b="1" dirty="0"/>
              <a:t>dynamic, web-based timetable generator</a:t>
            </a:r>
            <a:r>
              <a:rPr lang="en-US" sz="1800" dirty="0"/>
              <a:t> with smart lab allocation, conflict resolution and faculty availability management.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endParaRPr lang="en-IN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Detailed Design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47313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Overview:</a:t>
            </a:r>
          </a:p>
          <a:p>
            <a:pPr>
              <a:buNone/>
            </a:pPr>
            <a:r>
              <a:rPr lang="en-US" sz="1800" dirty="0"/>
              <a:t>The system is designed using a </a:t>
            </a:r>
            <a:r>
              <a:rPr lang="en-US" sz="1800" b="1" dirty="0"/>
              <a:t>modular architecture</a:t>
            </a:r>
            <a:r>
              <a:rPr lang="en-US" sz="1800" dirty="0"/>
              <a:t> to ensure flexibility, reusability and maintainability. It consists of four main components: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Frontend Interface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Backend Server (Node.js)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Database (MongoDB)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Timetable Allocation Engine</a:t>
            </a:r>
            <a:endParaRPr lang="en-US" sz="18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828209A-A3E8-7C43-3ED4-D1FD03587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modular function structure: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allocateSec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allocateLab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reallocate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checkPrev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more.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5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965D0937-70A7-6E8A-FCD0-1B780E6A0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77787"/>
            <a:ext cx="6833537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Design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 (User Interface):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HTML, CSS, and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pages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 subjects, assign faculty, generate timetables.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Faculty: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View their personal timetable.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View section-wise timetables.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fetch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asynchronous communication with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 (Node.js + Express):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business logic and API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Processes incoming requests (POST /allocate, GET /tt/:sectionId,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 key scheduling 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allocateSec, allocateLab, reallocate, checkPrev, isSafe.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815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A53D363-D6B2-8F80-735D-85FF6828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4" y="973203"/>
            <a:ext cx="7440563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200" b="1" dirty="0"/>
              <a:t>Database and Scheduling Engine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b="1" dirty="0"/>
              <a:t> Database Layer (MongoDB + Mongoose):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Section-wise timetables as 2D arrays.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Allocation maps (faculty ID ➝ [row, col]).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persistent storage and retrieval.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 </a:t>
            </a:r>
            <a:r>
              <a:rPr lang="en-US" sz="2000" b="1" dirty="0"/>
              <a:t>Timetable Allocation Engine: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logic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allocate theory and lab sessions.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faculty clashes and room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b="1" dirty="0"/>
              <a:t>one lab per day</a:t>
            </a:r>
            <a:r>
              <a:rPr lang="en-US" dirty="0"/>
              <a:t> and </a:t>
            </a:r>
            <a:r>
              <a:rPr lang="en-US" b="1" dirty="0"/>
              <a:t>no subject repetition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 </a:t>
            </a:r>
            <a:r>
              <a:rPr lang="en-US" b="1" dirty="0"/>
              <a:t>lab distribution rules</a:t>
            </a:r>
            <a:r>
              <a:rPr lang="en-US" dirty="0"/>
              <a:t> based on section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reallocation logic helps when conflicts are found during generation.</a:t>
            </a:r>
          </a:p>
        </p:txBody>
      </p:sp>
    </p:spTree>
    <p:extLst>
      <p:ext uri="{BB962C8B-B14F-4D97-AF65-F5344CB8AC3E}">
        <p14:creationId xmlns:p14="http://schemas.microsoft.com/office/powerpoint/2010/main" val="41519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325" y="709138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Implementation: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6A2AF1-FB4E-B367-5059-008617FF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40" y="1632467"/>
            <a:ext cx="9475992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Overview and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Node.js with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MongoDB with Mongoose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Visual Studio Code, MongoDB Compass/</a:t>
            </a:r>
            <a:r>
              <a:rPr lang="en-US" altLang="en-US" dirty="0" err="1"/>
              <a:t>ThunderClient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 Setup: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a Node.js Express server with REST API endpoints.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Connected MongoDB using Mongoose to manage schema-based data for sections and timetables.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Defined core models such as Section, with fields: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_id: section name (e.g., CSE-A)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timetable: 2D array (5x6) for scheduling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allocationMap: faculty/subject to position mapping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389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434BF820-A270-DE01-92FE-29BE3638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2" y="1015254"/>
            <a:ext cx="709668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 Logic &amp; Core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Subject Allocation 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allocateSec()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both lab and theory subject allocation for a section.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3 periods per theory subject, 1 lab per day, no repetition.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 Allocation 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allocateLab()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labs are scheduled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 continuous slots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avoiding faculty conflict.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row-wise randomization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even/odd section lab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Conflict Checks: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checkPrev() and checkPrevLabs()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Prevents double-booking of faculty across sections at the same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7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1398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Unicode MS</vt:lpstr>
      <vt:lpstr>Calibri</vt:lpstr>
      <vt:lpstr>Calibri (Body)</vt:lpstr>
      <vt:lpstr>Calibri Light</vt:lpstr>
      <vt:lpstr>Times New Roman</vt:lpstr>
      <vt:lpstr>Wingdings</vt:lpstr>
      <vt:lpstr>Office Theme</vt:lpstr>
      <vt:lpstr>AUTOMATED TIMETABLE GENERATOR</vt:lpstr>
      <vt:lpstr> Problem Statement </vt:lpstr>
      <vt:lpstr>Introduction</vt:lpstr>
      <vt:lpstr>Literature Survey </vt:lpstr>
      <vt:lpstr>Architecture and Detailed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procedures and Test cases </vt:lpstr>
      <vt:lpstr>PowerPoint Presentation</vt:lpstr>
      <vt:lpstr>PowerPoint Presentation</vt:lpstr>
      <vt:lpstr>Results </vt:lpstr>
      <vt:lpstr>PowerPoint Presentation</vt:lpstr>
      <vt:lpstr>PowerPoint Presentation</vt:lpstr>
      <vt:lpstr>Conclusion and Usability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Statement/Title</dc:title>
  <dc:creator>DELL</dc:creator>
  <cp:lastModifiedBy>Mukkapati Ashritha</cp:lastModifiedBy>
  <cp:revision>34</cp:revision>
  <dcterms:created xsi:type="dcterms:W3CDTF">2025-04-11T13:03:37Z</dcterms:created>
  <dcterms:modified xsi:type="dcterms:W3CDTF">2025-04-23T03:59:26Z</dcterms:modified>
</cp:coreProperties>
</file>