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0CDA656-7F43-4464-917D-5323F5CA33E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390FE1-9E6D-4CD3-9DC4-7D973F6EC0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A656-7F43-4464-917D-5323F5CA33E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0FE1-9E6D-4CD3-9DC4-7D973F6EC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0CDA656-7F43-4464-917D-5323F5CA33E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4390FE1-9E6D-4CD3-9DC4-7D973F6EC0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A656-7F43-4464-917D-5323F5CA33E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390FE1-9E6D-4CD3-9DC4-7D973F6EC0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A656-7F43-4464-917D-5323F5CA33E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4390FE1-9E6D-4CD3-9DC4-7D973F6EC0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CDA656-7F43-4464-917D-5323F5CA33E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390FE1-9E6D-4CD3-9DC4-7D973F6EC0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CDA656-7F43-4464-917D-5323F5CA33E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390FE1-9E6D-4CD3-9DC4-7D973F6EC0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A656-7F43-4464-917D-5323F5CA33E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390FE1-9E6D-4CD3-9DC4-7D973F6EC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A656-7F43-4464-917D-5323F5CA33E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390FE1-9E6D-4CD3-9DC4-7D973F6EC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A656-7F43-4464-917D-5323F5CA33E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390FE1-9E6D-4CD3-9DC4-7D973F6EC0F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0CDA656-7F43-4464-917D-5323F5CA33E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4390FE1-9E6D-4CD3-9DC4-7D973F6EC0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CDA656-7F43-4464-917D-5323F5CA33E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390FE1-9E6D-4CD3-9DC4-7D973F6EC0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838200"/>
          </a:xfrm>
        </p:spPr>
        <p:txBody>
          <a:bodyPr>
            <a:noAutofit/>
          </a:bodyPr>
          <a:lstStyle/>
          <a:p>
            <a:r>
              <a:rPr lang="en-IN" sz="5400" b="1" dirty="0" smtClean="0">
                <a:solidFill>
                  <a:srgbClr val="00B050"/>
                </a:solidFill>
              </a:rPr>
              <a:t>Project - 3</a:t>
            </a:r>
            <a:endParaRPr lang="en-US" sz="54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62200"/>
            <a:ext cx="9144000" cy="5334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92D050"/>
                </a:solidFill>
              </a:rPr>
              <a:t>House </a:t>
            </a:r>
            <a:r>
              <a:rPr lang="en-US" sz="4800" dirty="0" err="1" smtClean="0">
                <a:solidFill>
                  <a:srgbClr val="92D050"/>
                </a:solidFill>
              </a:rPr>
              <a:t>Grade_Archit</a:t>
            </a:r>
            <a:endParaRPr lang="en-US" sz="48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redicted Grades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10" name="Content Placeholder 9" descr="Screenshot 2023-01-19 092247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76400"/>
            <a:ext cx="9144000" cy="3733800"/>
          </a:xfrm>
          <a:solidFill>
            <a:schemeClr val="bg1"/>
          </a:solidFill>
        </p:spPr>
      </p:pic>
      <p:cxnSp>
        <p:nvCxnSpPr>
          <p:cNvPr id="6" name="Straight Connector 5"/>
          <p:cNvCxnSpPr/>
          <p:nvPr/>
        </p:nvCxnSpPr>
        <p:spPr>
          <a:xfrm flipH="1">
            <a:off x="609600" y="56388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015507" y="5661498"/>
            <a:ext cx="365821" cy="61397"/>
          </a:xfrm>
          <a:custGeom>
            <a:avLst/>
            <a:gdLst>
              <a:gd name="connsiteX0" fmla="*/ 365821 w 365821"/>
              <a:gd name="connsiteY0" fmla="*/ 0 h 61397"/>
              <a:gd name="connsiteX1" fmla="*/ 336638 w 365821"/>
              <a:gd name="connsiteY1" fmla="*/ 9728 h 61397"/>
              <a:gd name="connsiteX2" fmla="*/ 287999 w 365821"/>
              <a:gd name="connsiteY2" fmla="*/ 29183 h 61397"/>
              <a:gd name="connsiteX3" fmla="*/ 229633 w 365821"/>
              <a:gd name="connsiteY3" fmla="*/ 38911 h 61397"/>
              <a:gd name="connsiteX4" fmla="*/ 142084 w 365821"/>
              <a:gd name="connsiteY4" fmla="*/ 58366 h 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821" h="61397">
                <a:moveTo>
                  <a:pt x="365821" y="0"/>
                </a:moveTo>
                <a:cubicBezTo>
                  <a:pt x="356093" y="3243"/>
                  <a:pt x="346239" y="6128"/>
                  <a:pt x="336638" y="9728"/>
                </a:cubicBezTo>
                <a:cubicBezTo>
                  <a:pt x="320288" y="15859"/>
                  <a:pt x="304846" y="24589"/>
                  <a:pt x="287999" y="29183"/>
                </a:cubicBezTo>
                <a:cubicBezTo>
                  <a:pt x="268970" y="34373"/>
                  <a:pt x="249191" y="36360"/>
                  <a:pt x="229633" y="38911"/>
                </a:cubicBezTo>
                <a:cubicBezTo>
                  <a:pt x="57242" y="61397"/>
                  <a:pt x="0" y="58366"/>
                  <a:pt x="142084" y="58366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529519" y="2451992"/>
            <a:ext cx="440021" cy="193931"/>
          </a:xfrm>
          <a:custGeom>
            <a:avLst/>
            <a:gdLst>
              <a:gd name="connsiteX0" fmla="*/ 440021 w 440021"/>
              <a:gd name="connsiteY0" fmla="*/ 193931 h 193931"/>
              <a:gd name="connsiteX1" fmla="*/ 187102 w 440021"/>
              <a:gd name="connsiteY1" fmla="*/ 77199 h 193931"/>
              <a:gd name="connsiteX2" fmla="*/ 99553 w 440021"/>
              <a:gd name="connsiteY2" fmla="*/ 38289 h 193931"/>
              <a:gd name="connsiteX3" fmla="*/ 41187 w 440021"/>
              <a:gd name="connsiteY3" fmla="*/ 18834 h 19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021" h="193931">
                <a:moveTo>
                  <a:pt x="440021" y="193931"/>
                </a:moveTo>
                <a:cubicBezTo>
                  <a:pt x="172489" y="79274"/>
                  <a:pt x="428481" y="192140"/>
                  <a:pt x="187102" y="77199"/>
                </a:cubicBezTo>
                <a:cubicBezTo>
                  <a:pt x="158269" y="63469"/>
                  <a:pt x="129360" y="49753"/>
                  <a:pt x="99553" y="38289"/>
                </a:cubicBezTo>
                <a:cubicBezTo>
                  <a:pt x="0" y="0"/>
                  <a:pt x="101672" y="49075"/>
                  <a:pt x="41187" y="1883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3733800" cy="63182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Conclusion:-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458200" cy="4114800"/>
          </a:xfrm>
        </p:spPr>
        <p:txBody>
          <a:bodyPr>
            <a:normAutofit fontScale="25000" lnSpcReduction="20000"/>
          </a:bodyPr>
          <a:lstStyle/>
          <a:p>
            <a:pPr algn="l">
              <a:buFontTx/>
              <a:buChar char="-"/>
            </a:pPr>
            <a:r>
              <a:rPr lang="en-US" sz="9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A </a:t>
            </a:r>
            <a:r>
              <a:rPr lang="en-US" sz="96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grade houses are high priced houses and Grade A has high number of </a:t>
            </a:r>
            <a:r>
              <a:rPr lang="en-US" sz="9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Floors</a:t>
            </a:r>
          </a:p>
          <a:p>
            <a:pPr algn="l">
              <a:buFontTx/>
              <a:buChar char="-"/>
            </a:pPr>
            <a:endParaRPr lang="en-US" sz="9600" b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l">
              <a:buFontTx/>
              <a:buChar char="-"/>
            </a:pPr>
            <a:r>
              <a:rPr lang="en-US" sz="9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A </a:t>
            </a:r>
            <a:r>
              <a:rPr lang="en-US" sz="96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grade houses having more bedrooms compared to other grade </a:t>
            </a:r>
            <a:r>
              <a:rPr lang="en-US" sz="9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houses</a:t>
            </a:r>
          </a:p>
          <a:p>
            <a:pPr algn="l">
              <a:buFontTx/>
              <a:buChar char="-"/>
            </a:pPr>
            <a:endParaRPr lang="en-US" sz="9600" b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l">
              <a:buFontTx/>
              <a:buChar char="-"/>
            </a:pPr>
            <a:r>
              <a:rPr lang="en-US" sz="9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Houses in Grade-A,B,C most of the houses have roofs</a:t>
            </a:r>
          </a:p>
          <a:p>
            <a:pPr algn="l">
              <a:buFontTx/>
              <a:buChar char="-"/>
            </a:pPr>
            <a:endParaRPr lang="en-US" sz="9600" b="1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buFontTx/>
              <a:buChar char="-"/>
            </a:pPr>
            <a:r>
              <a:rPr lang="en-US" sz="9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Grade </a:t>
            </a:r>
            <a:r>
              <a:rPr lang="en-US" sz="96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 and B grade houses and the expected price is more with respect to </a:t>
            </a:r>
            <a:r>
              <a:rPr lang="en-US" sz="9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bedrooms</a:t>
            </a:r>
          </a:p>
          <a:p>
            <a:pPr algn="l">
              <a:buFontTx/>
              <a:buChar char="-"/>
            </a:pPr>
            <a:endParaRPr lang="en-US" sz="9600" b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9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- Mostly </a:t>
            </a:r>
            <a:r>
              <a:rPr lang="en-US" sz="96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properties with number of rooms more than 7 are in Good condition rating with A or 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685800" y="5105400"/>
            <a:ext cx="45719" cy="76200"/>
          </a:xfrm>
        </p:spPr>
        <p:txBody>
          <a:bodyPr>
            <a:normAutofit fontScale="25000" lnSpcReduction="20000"/>
          </a:bodyPr>
          <a:lstStyle/>
          <a:p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2192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1800" dirty="0" smtClean="0"/>
              <a:t> The Houses with 'Roof' are more than the houses without roof that is 51.43% .</a:t>
            </a:r>
            <a:br>
              <a:rPr lang="en-US" sz="1800" dirty="0" smtClean="0"/>
            </a:br>
            <a:r>
              <a:rPr lang="en-US" sz="1800" dirty="0" smtClean="0"/>
              <a:t> The Houses with 'Grade D' are more compared to other grades that is 42.33% </a:t>
            </a:r>
            <a:br>
              <a:rPr lang="en-US" sz="1800" dirty="0" smtClean="0"/>
            </a:br>
            <a:r>
              <a:rPr lang="en-US" sz="1800" dirty="0" smtClean="0"/>
              <a:t>and least houses are with 'Grade E' that is 2.53%.</a:t>
            </a:r>
            <a:endParaRPr lang="en-US" sz="1800" dirty="0"/>
          </a:p>
        </p:txBody>
      </p:sp>
      <p:pic>
        <p:nvPicPr>
          <p:cNvPr id="4" name="Content Placeholder 3" descr="Screenshot 2023-01-19 09174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676400"/>
            <a:ext cx="8305800" cy="41148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grade houses are high priced houses and E grade houses are low in price.</a:t>
            </a:r>
            <a:br>
              <a:rPr lang="en-US" sz="2000" dirty="0" smtClean="0"/>
            </a:br>
            <a:r>
              <a:rPr lang="en-US" sz="2000" dirty="0" smtClean="0"/>
              <a:t>A grade houses are expensive as compared to E Grade houses.</a:t>
            </a:r>
            <a:endParaRPr lang="en-US" sz="2000" dirty="0"/>
          </a:p>
        </p:txBody>
      </p:sp>
      <p:pic>
        <p:nvPicPr>
          <p:cNvPr id="4" name="Content Placeholder 3" descr="Screenshot 2023-01-19 09182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752600"/>
            <a:ext cx="7517704" cy="464662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grade houses having more bedrooms compared to other grade houses or we can say that it is bigger then E grade houses.</a:t>
            </a:r>
            <a:endParaRPr lang="en-US" sz="2000" dirty="0"/>
          </a:p>
        </p:txBody>
      </p:sp>
      <p:pic>
        <p:nvPicPr>
          <p:cNvPr id="4" name="Content Placeholder 3" descr="Screenshot 2023-01-19 091854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600200"/>
            <a:ext cx="7086600" cy="4724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>From the above plot we can see that grades distribution over number of bedrooms</a:t>
            </a:r>
            <a:br>
              <a:rPr lang="en-US" sz="2000" dirty="0" smtClean="0"/>
            </a:br>
            <a:r>
              <a:rPr lang="en-US" sz="2000" dirty="0" smtClean="0"/>
              <a:t>The more number of rooms are </a:t>
            </a:r>
            <a:r>
              <a:rPr lang="en-US" sz="2000" dirty="0" err="1" smtClean="0"/>
              <a:t>avialable</a:t>
            </a:r>
            <a:r>
              <a:rPr lang="en-US" sz="2000" dirty="0" smtClean="0"/>
              <a:t> in grade A and B grade houses and the expected price is also more.</a:t>
            </a:r>
            <a:endParaRPr lang="en-US" sz="2000" dirty="0"/>
          </a:p>
        </p:txBody>
      </p:sp>
      <p:pic>
        <p:nvPicPr>
          <p:cNvPr id="4" name="Content Placeholder 3" descr="Screenshot 2023-01-19 09193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949352"/>
            <a:ext cx="7696199" cy="399424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153400" cy="1447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smtClean="0"/>
              <a:t>* In </a:t>
            </a:r>
            <a:r>
              <a:rPr lang="en-US" sz="2000" dirty="0"/>
              <a:t>grade-A, the total number of rooms in the houses are: 8 and 9.</a:t>
            </a:r>
            <a:br>
              <a:rPr lang="en-US" sz="2000" dirty="0"/>
            </a:br>
            <a:r>
              <a:rPr lang="en-US" sz="2000" dirty="0" smtClean="0"/>
              <a:t>* In </a:t>
            </a:r>
            <a:r>
              <a:rPr lang="en-US" sz="2000" dirty="0"/>
              <a:t>grade-B, the total number of rooms in the houses are: 7,8 and 9.</a:t>
            </a:r>
            <a:br>
              <a:rPr lang="en-US" sz="2000" dirty="0"/>
            </a:br>
            <a:r>
              <a:rPr lang="en-US" sz="2000" dirty="0" smtClean="0"/>
              <a:t>* In </a:t>
            </a:r>
            <a:r>
              <a:rPr lang="en-US" sz="2000" dirty="0"/>
              <a:t>grade-C, the total number of rooms in the houses are: 6,7 and 8.</a:t>
            </a:r>
            <a:br>
              <a:rPr lang="en-US" sz="2000" dirty="0"/>
            </a:br>
            <a:r>
              <a:rPr lang="en-US" sz="2000" dirty="0" smtClean="0"/>
              <a:t>* In </a:t>
            </a:r>
            <a:r>
              <a:rPr lang="en-US" sz="2000" dirty="0"/>
              <a:t>grade-D, the total number of rooms in the houses are: 5,6 and 7.</a:t>
            </a:r>
            <a:br>
              <a:rPr lang="en-US" sz="2000" dirty="0"/>
            </a:br>
            <a:r>
              <a:rPr lang="en-US" sz="2000" dirty="0" smtClean="0"/>
              <a:t>* In </a:t>
            </a:r>
            <a:r>
              <a:rPr lang="en-US" sz="2000" dirty="0"/>
              <a:t>grade-E, the total number of rooms in the houses are: 5 and 6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4" name="Content Placeholder 3" descr="Screenshot 2023-01-19 09195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507895"/>
            <a:ext cx="7239000" cy="500062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 smtClean="0"/>
              <a:t>From the above plot we can see that grades distribution over number of rooms</a:t>
            </a:r>
            <a:br>
              <a:rPr lang="en-US" sz="1800" dirty="0" smtClean="0"/>
            </a:br>
            <a:r>
              <a:rPr lang="en-US" sz="1800" dirty="0" smtClean="0"/>
              <a:t>The more number of rooms are available in grade A, B and C grade houses and the expected price is also more</a:t>
            </a:r>
            <a:endParaRPr lang="en-US" sz="1800" dirty="0"/>
          </a:p>
        </p:txBody>
      </p:sp>
      <p:pic>
        <p:nvPicPr>
          <p:cNvPr id="4" name="Content Placeholder 3" descr="Screenshot 2023-01-19 092017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53002" y="1602747"/>
            <a:ext cx="7124198" cy="472185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Mostly properties with number of rooms more than 7 are in "Good" condition  rating A or B.</a:t>
            </a:r>
            <a:endParaRPr lang="en-US" sz="2000" dirty="0"/>
          </a:p>
        </p:txBody>
      </p:sp>
      <p:pic>
        <p:nvPicPr>
          <p:cNvPr id="4" name="Content Placeholder 3" descr="Screenshot 2023-01-19 092137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6046" y="1555927"/>
            <a:ext cx="8633154" cy="476867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/>
              <a:t>Grade A </a:t>
            </a:r>
            <a:r>
              <a:rPr lang="en-US" sz="2000" dirty="0" smtClean="0"/>
              <a:t>has the higher number </a:t>
            </a:r>
            <a:r>
              <a:rPr lang="en-US" sz="2000" dirty="0"/>
              <a:t>of </a:t>
            </a:r>
            <a:r>
              <a:rPr lang="en-US" sz="2000" dirty="0" smtClean="0"/>
              <a:t>Floors.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dirty="0"/>
          </a:p>
        </p:txBody>
      </p:sp>
      <p:pic>
        <p:nvPicPr>
          <p:cNvPr id="4" name="Content Placeholder 3" descr="Screenshot 2023-01-19 09384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24468" y="1518505"/>
            <a:ext cx="6724131" cy="495849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rgbClr val="595959"/>
      </a:dk1>
      <a:lt1>
        <a:sysClr val="window" lastClr="FFFFFF"/>
      </a:lt1>
      <a:dk2>
        <a:srgbClr val="04617B"/>
      </a:dk2>
      <a:lt2>
        <a:srgbClr val="DBF5F9"/>
      </a:lt2>
      <a:accent1>
        <a:srgbClr val="10CF9B"/>
      </a:accent1>
      <a:accent2>
        <a:srgbClr val="C9FAED"/>
      </a:accent2>
      <a:accent3>
        <a:srgbClr val="94F6DB"/>
      </a:accent3>
      <a:accent4>
        <a:srgbClr val="5FF2CA"/>
      </a:accent4>
      <a:accent5>
        <a:srgbClr val="0B9B74"/>
      </a:accent5>
      <a:accent6>
        <a:srgbClr val="07674D"/>
      </a:accent6>
      <a:hlink>
        <a:srgbClr val="54A838"/>
      </a:hlink>
      <a:folHlink>
        <a:srgbClr val="387025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</TotalTime>
  <Words>220</Words>
  <Application>Microsoft Office PowerPoint</Application>
  <PresentationFormat>On-screen Show 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Project - 3</vt:lpstr>
      <vt:lpstr> The Houses with 'Roof' are more than the houses without roof that is 51.43% .  The Houses with 'Grade D' are more compared to other grades that is 42.33%  and least houses are with 'Grade E' that is 2.53%.</vt:lpstr>
      <vt:lpstr>A grade houses are high priced houses and E grade houses are low in price. A grade houses are expensive as compared to E Grade houses.</vt:lpstr>
      <vt:lpstr>A grade houses having more bedrooms compared to other grade houses or we can say that it is bigger then E grade houses.</vt:lpstr>
      <vt:lpstr>From the above plot we can see that grades distribution over number of bedrooms The more number of rooms are avialable in grade A and B grade houses and the expected price is also more.</vt:lpstr>
      <vt:lpstr>* In grade-A, the total number of rooms in the houses are: 8 and 9. * In grade-B, the total number of rooms in the houses are: 7,8 and 9. * In grade-C, the total number of rooms in the houses are: 6,7 and 8. * In grade-D, the total number of rooms in the houses are: 5,6 and 7. * In grade-E, the total number of rooms in the houses are: 5 and 6 </vt:lpstr>
      <vt:lpstr>From the above plot we can see that grades distribution over number of rooms The more number of rooms are available in grade A, B and C grade houses and the expected price is also more</vt:lpstr>
      <vt:lpstr>Mostly properties with number of rooms more than 7 are in "Good" condition  rating A or B.</vt:lpstr>
      <vt:lpstr>Grade A has the higher number of Floors. </vt:lpstr>
      <vt:lpstr>Predicted Grades </vt:lpstr>
      <vt:lpstr>Conclusion:-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- 3</dc:title>
  <dc:creator>Windows User</dc:creator>
  <cp:lastModifiedBy>Windows User</cp:lastModifiedBy>
  <cp:revision>8</cp:revision>
  <dcterms:created xsi:type="dcterms:W3CDTF">2023-01-19T03:54:13Z</dcterms:created>
  <dcterms:modified xsi:type="dcterms:W3CDTF">2023-01-19T05:00:39Z</dcterms:modified>
</cp:coreProperties>
</file>