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19"/>
  </p:notesMasterIdLst>
  <p:sldIdLst>
    <p:sldId id="256" r:id="rId5"/>
    <p:sldId id="257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58" r:id="rId16"/>
    <p:sldId id="26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B0BEF31-9AC6-EFC8-6A0F-11FE0847782B}" name="Pulkit G" initials="PG" userId="Pulkit 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7B45B-2768-491E-97C0-BC0B80675989}" v="1425" dt="2021-12-01T20:33:33.751"/>
    <p1510:client id="{27E34093-8895-7AB1-2B58-07E0D60D0CE6}" v="1525" dt="2021-12-01T20:31:53.804"/>
    <p1510:client id="{3F9492D8-3C2D-9439-E96D-3E7BD4B0A2EA}" v="9" dt="2021-12-01T16:17:03.259"/>
    <p1510:client id="{41677DE2-4657-7D1D-2C34-DC4C9ED39293}" v="830" dt="2021-12-01T20:18:14.485"/>
    <p1510:client id="{509812F3-36E9-F583-82A3-C81F925A6956}" v="593" dt="2021-12-01T17:49:02.538"/>
    <p1510:client id="{6F1546D0-07E8-4BC5-92FA-E949DEDC3D61}" v="174" dt="2021-12-01T19:33:08.596"/>
    <p1510:client id="{7C154D46-6E83-4E41-70C0-513B851A720A}" v="46" dt="2021-12-01T15:44:39.908"/>
    <p1510:client id="{EAA74CA2-EBD5-3BB1-540D-A4638E3BED21}" v="1246" dt="2021-12-01T17:51:31.773"/>
    <p1510:client id="{FDAF9E4D-0A4E-40B9-AFE6-3D6EB9C78EA5}" v="233" dt="2021-12-01T20:32:43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42401-98CD-4733-968C-CA6516632CA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15FCA1-9BBA-44FA-A655-4ECD6018B6E9}">
      <dgm:prSet custT="1"/>
      <dgm:spPr/>
      <dgm:t>
        <a:bodyPr/>
        <a:lstStyle/>
        <a:p>
          <a:pPr rtl="0"/>
          <a:r>
            <a:rPr lang="en-US" sz="2800" b="1">
              <a:latin typeface="+mn-lt"/>
            </a:rPr>
            <a:t>Pulkit Gupta and </a:t>
          </a:r>
          <a:r>
            <a:rPr lang="en-US" sz="2800" b="1" err="1">
              <a:latin typeface="+mn-lt"/>
            </a:rPr>
            <a:t>Archit</a:t>
          </a:r>
          <a:r>
            <a:rPr lang="en-US" sz="2800" b="1">
              <a:latin typeface="+mn-lt"/>
            </a:rPr>
            <a:t> Jain    </a:t>
          </a:r>
        </a:p>
        <a:p>
          <a:pPr rtl="0"/>
          <a:r>
            <a:rPr lang="en-US" sz="2800" b="0">
              <a:latin typeface="+mn-lt"/>
            </a:rPr>
            <a:t>Project planning and Discussion,</a:t>
          </a:r>
          <a:r>
            <a:rPr lang="en-US" sz="2800" b="1">
              <a:latin typeface="+mn-lt"/>
            </a:rPr>
            <a:t> </a:t>
          </a:r>
          <a:r>
            <a:rPr lang="en-US" sz="2800">
              <a:latin typeface="+mn-lt"/>
            </a:rPr>
            <a:t>Video to frames, Feature Pixel Selection, Connected Component labelling, Compiled components of project into single working code, Demo, </a:t>
          </a:r>
          <a:r>
            <a:rPr lang="en-US" sz="2800">
              <a:solidFill>
                <a:schemeClr val="tx1"/>
              </a:solidFill>
              <a:latin typeface="+mn-lt"/>
            </a:rPr>
            <a:t>Documentation and Testing</a:t>
          </a:r>
          <a:r>
            <a:rPr lang="en-US" sz="2800">
              <a:latin typeface="+mn-lt"/>
            </a:rPr>
            <a:t>  </a:t>
          </a:r>
          <a:r>
            <a:rPr lang="en-US" sz="2800">
              <a:latin typeface="Calibri Light" panose="020F0302020204030204"/>
            </a:rPr>
            <a:t>    </a:t>
          </a:r>
          <a:endParaRPr lang="en-US" sz="2800"/>
        </a:p>
      </dgm:t>
    </dgm:pt>
    <dgm:pt modelId="{473B98A3-1660-450F-9E5B-B2D947CCA7A0}" type="parTrans" cxnId="{89C1D2CA-C790-4260-B8E4-897F7A99AA8C}">
      <dgm:prSet/>
      <dgm:spPr/>
      <dgm:t>
        <a:bodyPr/>
        <a:lstStyle/>
        <a:p>
          <a:endParaRPr lang="en-US"/>
        </a:p>
      </dgm:t>
    </dgm:pt>
    <dgm:pt modelId="{93F2D5AD-8AE3-4C4C-BADB-F0CD68805B4B}" type="sibTrans" cxnId="{89C1D2CA-C790-4260-B8E4-897F7A99AA8C}">
      <dgm:prSet/>
      <dgm:spPr/>
      <dgm:t>
        <a:bodyPr/>
        <a:lstStyle/>
        <a:p>
          <a:endParaRPr lang="en-US"/>
        </a:p>
      </dgm:t>
    </dgm:pt>
    <dgm:pt modelId="{91D686E3-48CD-4A30-838A-0B25141A77F4}">
      <dgm:prSet custT="1"/>
      <dgm:spPr/>
      <dgm:t>
        <a:bodyPr/>
        <a:lstStyle/>
        <a:p>
          <a:pPr rtl="0"/>
          <a:r>
            <a:rPr lang="en-US" sz="2800" b="1">
              <a:latin typeface="+mn-lt"/>
            </a:rPr>
            <a:t>Palash Sharma</a:t>
          </a:r>
          <a:r>
            <a:rPr lang="en-US" sz="2800">
              <a:latin typeface="+mn-lt"/>
            </a:rPr>
            <a:t> </a:t>
          </a:r>
          <a:r>
            <a:rPr lang="en-US" sz="2800" b="1">
              <a:latin typeface="+mn-lt"/>
            </a:rPr>
            <a:t>and Aryan Jain               </a:t>
          </a:r>
          <a:r>
            <a:rPr lang="en-US" sz="2800">
              <a:latin typeface="+mn-lt"/>
            </a:rPr>
            <a:t> </a:t>
          </a:r>
          <a:r>
            <a:rPr lang="en-US" sz="2800" b="0">
              <a:latin typeface="+mn-lt"/>
            </a:rPr>
            <a:t>Project planning and Discussion,</a:t>
          </a:r>
          <a:r>
            <a:rPr lang="en-US" sz="2800" b="1">
              <a:latin typeface="+mn-lt"/>
            </a:rPr>
            <a:t> </a:t>
          </a:r>
          <a:r>
            <a:rPr lang="en-US" sz="2800">
              <a:solidFill>
                <a:schemeClr val="tx1"/>
              </a:solidFill>
              <a:latin typeface="+mn-lt"/>
            </a:rPr>
            <a:t>Motion Estimation, Region Growing, Counting Algorithm,</a:t>
          </a:r>
          <a:r>
            <a:rPr lang="en-US" sz="2800">
              <a:latin typeface="+mn-lt"/>
            </a:rPr>
            <a:t> Centroid detection, Compiled components of project into single working code,</a:t>
          </a:r>
          <a:r>
            <a:rPr lang="en-US" sz="2800">
              <a:solidFill>
                <a:schemeClr val="tx1"/>
              </a:solidFill>
              <a:latin typeface="+mn-lt"/>
            </a:rPr>
            <a:t> Documentation and Testing</a:t>
          </a:r>
          <a:endParaRPr lang="en-US" sz="4100">
            <a:solidFill>
              <a:schemeClr val="tx1"/>
            </a:solidFill>
            <a:latin typeface="+mn-lt"/>
          </a:endParaRPr>
        </a:p>
      </dgm:t>
    </dgm:pt>
    <dgm:pt modelId="{0DAF443B-44F9-4E71-9E58-7F015DD2CDFD}" type="parTrans" cxnId="{59D15C29-24D6-406A-96D9-BBCB25FA4CBC}">
      <dgm:prSet/>
      <dgm:spPr/>
      <dgm:t>
        <a:bodyPr/>
        <a:lstStyle/>
        <a:p>
          <a:endParaRPr lang="en-US"/>
        </a:p>
      </dgm:t>
    </dgm:pt>
    <dgm:pt modelId="{EE87F490-239E-4E4F-A004-404D8462DAC6}" type="sibTrans" cxnId="{59D15C29-24D6-406A-96D9-BBCB25FA4CBC}">
      <dgm:prSet/>
      <dgm:spPr/>
      <dgm:t>
        <a:bodyPr/>
        <a:lstStyle/>
        <a:p>
          <a:endParaRPr lang="en-US"/>
        </a:p>
      </dgm:t>
    </dgm:pt>
    <dgm:pt modelId="{A003FB33-48EE-4DD7-B424-C495E1EC411C}" type="pres">
      <dgm:prSet presAssocID="{74C42401-98CD-4733-968C-CA6516632CA3}" presName="vert0" presStyleCnt="0">
        <dgm:presLayoutVars>
          <dgm:dir/>
          <dgm:animOne val="branch"/>
          <dgm:animLvl val="lvl"/>
        </dgm:presLayoutVars>
      </dgm:prSet>
      <dgm:spPr/>
    </dgm:pt>
    <dgm:pt modelId="{CE1B26B2-F942-462E-B3DB-9C3C8F0F8984}" type="pres">
      <dgm:prSet presAssocID="{2A15FCA1-9BBA-44FA-A655-4ECD6018B6E9}" presName="thickLine" presStyleLbl="alignNode1" presStyleIdx="0" presStyleCnt="2"/>
      <dgm:spPr/>
    </dgm:pt>
    <dgm:pt modelId="{5026E62F-51E1-48C3-B60C-A10366709C24}" type="pres">
      <dgm:prSet presAssocID="{2A15FCA1-9BBA-44FA-A655-4ECD6018B6E9}" presName="horz1" presStyleCnt="0"/>
      <dgm:spPr/>
    </dgm:pt>
    <dgm:pt modelId="{CB384125-9A92-4080-8E8F-0FFC4A3DCA6A}" type="pres">
      <dgm:prSet presAssocID="{2A15FCA1-9BBA-44FA-A655-4ECD6018B6E9}" presName="tx1" presStyleLbl="revTx" presStyleIdx="0" presStyleCnt="2"/>
      <dgm:spPr/>
    </dgm:pt>
    <dgm:pt modelId="{7A0F7220-5D50-420B-B0CC-24FB1FA71D33}" type="pres">
      <dgm:prSet presAssocID="{2A15FCA1-9BBA-44FA-A655-4ECD6018B6E9}" presName="vert1" presStyleCnt="0"/>
      <dgm:spPr/>
    </dgm:pt>
    <dgm:pt modelId="{F943696D-0A9B-480F-8CAF-47B8FA8A26F9}" type="pres">
      <dgm:prSet presAssocID="{91D686E3-48CD-4A30-838A-0B25141A77F4}" presName="thickLine" presStyleLbl="alignNode1" presStyleIdx="1" presStyleCnt="2"/>
      <dgm:spPr/>
    </dgm:pt>
    <dgm:pt modelId="{D020D8AD-0570-4CE2-BA97-48F20D0BCF32}" type="pres">
      <dgm:prSet presAssocID="{91D686E3-48CD-4A30-838A-0B25141A77F4}" presName="horz1" presStyleCnt="0"/>
      <dgm:spPr/>
    </dgm:pt>
    <dgm:pt modelId="{39F68E81-0C71-4DA8-A792-C9F86DBDB273}" type="pres">
      <dgm:prSet presAssocID="{91D686E3-48CD-4A30-838A-0B25141A77F4}" presName="tx1" presStyleLbl="revTx" presStyleIdx="1" presStyleCnt="2"/>
      <dgm:spPr/>
    </dgm:pt>
    <dgm:pt modelId="{D6A646FD-F4B8-4CAE-B4DD-6D8E6C88AF11}" type="pres">
      <dgm:prSet presAssocID="{91D686E3-48CD-4A30-838A-0B25141A77F4}" presName="vert1" presStyleCnt="0"/>
      <dgm:spPr/>
    </dgm:pt>
  </dgm:ptLst>
  <dgm:cxnLst>
    <dgm:cxn modelId="{59D15C29-24D6-406A-96D9-BBCB25FA4CBC}" srcId="{74C42401-98CD-4733-968C-CA6516632CA3}" destId="{91D686E3-48CD-4A30-838A-0B25141A77F4}" srcOrd="1" destOrd="0" parTransId="{0DAF443B-44F9-4E71-9E58-7F015DD2CDFD}" sibTransId="{EE87F490-239E-4E4F-A004-404D8462DAC6}"/>
    <dgm:cxn modelId="{8752318A-253C-4379-83B6-9C01E067A894}" type="presOf" srcId="{2A15FCA1-9BBA-44FA-A655-4ECD6018B6E9}" destId="{CB384125-9A92-4080-8E8F-0FFC4A3DCA6A}" srcOrd="0" destOrd="0" presId="urn:microsoft.com/office/officeart/2008/layout/LinedList"/>
    <dgm:cxn modelId="{013E328A-7B44-41BC-A56F-F51A8BA42354}" type="presOf" srcId="{74C42401-98CD-4733-968C-CA6516632CA3}" destId="{A003FB33-48EE-4DD7-B424-C495E1EC411C}" srcOrd="0" destOrd="0" presId="urn:microsoft.com/office/officeart/2008/layout/LinedList"/>
    <dgm:cxn modelId="{89C1D2CA-C790-4260-B8E4-897F7A99AA8C}" srcId="{74C42401-98CD-4733-968C-CA6516632CA3}" destId="{2A15FCA1-9BBA-44FA-A655-4ECD6018B6E9}" srcOrd="0" destOrd="0" parTransId="{473B98A3-1660-450F-9E5B-B2D947CCA7A0}" sibTransId="{93F2D5AD-8AE3-4C4C-BADB-F0CD68805B4B}"/>
    <dgm:cxn modelId="{13E5B0D8-B7B2-4562-83DA-D6C18AE5AAB0}" type="presOf" srcId="{91D686E3-48CD-4A30-838A-0B25141A77F4}" destId="{39F68E81-0C71-4DA8-A792-C9F86DBDB273}" srcOrd="0" destOrd="0" presId="urn:microsoft.com/office/officeart/2008/layout/LinedList"/>
    <dgm:cxn modelId="{97820A5A-A5FD-45DC-AA2A-2D482A08EE72}" type="presParOf" srcId="{A003FB33-48EE-4DD7-B424-C495E1EC411C}" destId="{CE1B26B2-F942-462E-B3DB-9C3C8F0F8984}" srcOrd="0" destOrd="0" presId="urn:microsoft.com/office/officeart/2008/layout/LinedList"/>
    <dgm:cxn modelId="{C62E140E-89D2-4D84-BE9C-5D9D89314069}" type="presParOf" srcId="{A003FB33-48EE-4DD7-B424-C495E1EC411C}" destId="{5026E62F-51E1-48C3-B60C-A10366709C24}" srcOrd="1" destOrd="0" presId="urn:microsoft.com/office/officeart/2008/layout/LinedList"/>
    <dgm:cxn modelId="{1E004218-3764-4084-8E86-F4D0C15F8C78}" type="presParOf" srcId="{5026E62F-51E1-48C3-B60C-A10366709C24}" destId="{CB384125-9A92-4080-8E8F-0FFC4A3DCA6A}" srcOrd="0" destOrd="0" presId="urn:microsoft.com/office/officeart/2008/layout/LinedList"/>
    <dgm:cxn modelId="{F207D40C-C86A-4778-B642-05883EE1183E}" type="presParOf" srcId="{5026E62F-51E1-48C3-B60C-A10366709C24}" destId="{7A0F7220-5D50-420B-B0CC-24FB1FA71D33}" srcOrd="1" destOrd="0" presId="urn:microsoft.com/office/officeart/2008/layout/LinedList"/>
    <dgm:cxn modelId="{8A20BEBC-9A33-49E5-8652-4B3F86B57ABF}" type="presParOf" srcId="{A003FB33-48EE-4DD7-B424-C495E1EC411C}" destId="{F943696D-0A9B-480F-8CAF-47B8FA8A26F9}" srcOrd="2" destOrd="0" presId="urn:microsoft.com/office/officeart/2008/layout/LinedList"/>
    <dgm:cxn modelId="{F1540A31-F560-42BB-B38E-6AEE4CE25958}" type="presParOf" srcId="{A003FB33-48EE-4DD7-B424-C495E1EC411C}" destId="{D020D8AD-0570-4CE2-BA97-48F20D0BCF32}" srcOrd="3" destOrd="0" presId="urn:microsoft.com/office/officeart/2008/layout/LinedList"/>
    <dgm:cxn modelId="{0E7585E2-C4DD-4AB4-A3F4-DADB5EAE749F}" type="presParOf" srcId="{D020D8AD-0570-4CE2-BA97-48F20D0BCF32}" destId="{39F68E81-0C71-4DA8-A792-C9F86DBDB273}" srcOrd="0" destOrd="0" presId="urn:microsoft.com/office/officeart/2008/layout/LinedList"/>
    <dgm:cxn modelId="{EBE5FA3C-05FC-48C9-8E20-1E6F23D4168B}" type="presParOf" srcId="{D020D8AD-0570-4CE2-BA97-48F20D0BCF32}" destId="{D6A646FD-F4B8-4CAE-B4DD-6D8E6C88AF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B26B2-F942-462E-B3DB-9C3C8F0F8984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84125-9A92-4080-8E8F-0FFC4A3DCA6A}">
      <dsp:nvSpPr>
        <dsp:cNvPr id="0" name=""/>
        <dsp:cNvSpPr/>
      </dsp:nvSpPr>
      <dsp:spPr>
        <a:xfrm>
          <a:off x="0" y="0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+mn-lt"/>
            </a:rPr>
            <a:t>Pulkit Gupta and </a:t>
          </a:r>
          <a:r>
            <a:rPr lang="en-US" sz="2800" b="1" kern="1200" err="1">
              <a:latin typeface="+mn-lt"/>
            </a:rPr>
            <a:t>Archit</a:t>
          </a:r>
          <a:r>
            <a:rPr lang="en-US" sz="2800" b="1" kern="1200">
              <a:latin typeface="+mn-lt"/>
            </a:rPr>
            <a:t> Jain    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+mn-lt"/>
            </a:rPr>
            <a:t>Project planning and Discussion,</a:t>
          </a:r>
          <a:r>
            <a:rPr lang="en-US" sz="2800" b="1" kern="1200">
              <a:latin typeface="+mn-lt"/>
            </a:rPr>
            <a:t> </a:t>
          </a:r>
          <a:r>
            <a:rPr lang="en-US" sz="2800" kern="1200">
              <a:latin typeface="+mn-lt"/>
            </a:rPr>
            <a:t>Video to frames, Feature Pixel Selection, Connected Component labelling, Compiled components of project into single working code, Demo, </a:t>
          </a:r>
          <a:r>
            <a:rPr lang="en-US" sz="2800" kern="1200">
              <a:solidFill>
                <a:schemeClr val="tx1"/>
              </a:solidFill>
              <a:latin typeface="+mn-lt"/>
            </a:rPr>
            <a:t>Documentation and Testing</a:t>
          </a:r>
          <a:r>
            <a:rPr lang="en-US" sz="2800" kern="1200">
              <a:latin typeface="+mn-lt"/>
            </a:rPr>
            <a:t>  </a:t>
          </a:r>
          <a:r>
            <a:rPr lang="en-US" sz="2800" kern="1200">
              <a:latin typeface="Calibri Light" panose="020F0302020204030204"/>
            </a:rPr>
            <a:t>    </a:t>
          </a:r>
          <a:endParaRPr lang="en-US" sz="2800" kern="1200"/>
        </a:p>
      </dsp:txBody>
      <dsp:txXfrm>
        <a:off x="0" y="0"/>
        <a:ext cx="6797675" cy="2824955"/>
      </dsp:txXfrm>
    </dsp:sp>
    <dsp:sp modelId="{F943696D-0A9B-480F-8CAF-47B8FA8A26F9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68E81-0C71-4DA8-A792-C9F86DBDB273}">
      <dsp:nvSpPr>
        <dsp:cNvPr id="0" name=""/>
        <dsp:cNvSpPr/>
      </dsp:nvSpPr>
      <dsp:spPr>
        <a:xfrm>
          <a:off x="0" y="2824955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+mn-lt"/>
            </a:rPr>
            <a:t>Palash Sharma</a:t>
          </a:r>
          <a:r>
            <a:rPr lang="en-US" sz="2800" kern="1200">
              <a:latin typeface="+mn-lt"/>
            </a:rPr>
            <a:t> </a:t>
          </a:r>
          <a:r>
            <a:rPr lang="en-US" sz="2800" b="1" kern="1200">
              <a:latin typeface="+mn-lt"/>
            </a:rPr>
            <a:t>and Aryan Jain               </a:t>
          </a:r>
          <a:r>
            <a:rPr lang="en-US" sz="2800" kern="1200">
              <a:latin typeface="+mn-lt"/>
            </a:rPr>
            <a:t> </a:t>
          </a:r>
          <a:r>
            <a:rPr lang="en-US" sz="2800" b="0" kern="1200">
              <a:latin typeface="+mn-lt"/>
            </a:rPr>
            <a:t>Project planning and Discussion,</a:t>
          </a:r>
          <a:r>
            <a:rPr lang="en-US" sz="2800" b="1" kern="1200">
              <a:latin typeface="+mn-lt"/>
            </a:rPr>
            <a:t> </a:t>
          </a:r>
          <a:r>
            <a:rPr lang="en-US" sz="2800" kern="1200">
              <a:solidFill>
                <a:schemeClr val="tx1"/>
              </a:solidFill>
              <a:latin typeface="+mn-lt"/>
            </a:rPr>
            <a:t>Motion Estimation, Region Growing, Counting Algorithm,</a:t>
          </a:r>
          <a:r>
            <a:rPr lang="en-US" sz="2800" kern="1200">
              <a:latin typeface="+mn-lt"/>
            </a:rPr>
            <a:t> Centroid detection, Compiled components of project into single working code,</a:t>
          </a:r>
          <a:r>
            <a:rPr lang="en-US" sz="2800" kern="1200">
              <a:solidFill>
                <a:schemeClr val="tx1"/>
              </a:solidFill>
              <a:latin typeface="+mn-lt"/>
            </a:rPr>
            <a:t> Documentation and Testing</a:t>
          </a:r>
          <a:endParaRPr lang="en-US" sz="4100" kern="1200">
            <a:solidFill>
              <a:schemeClr val="tx1"/>
            </a:solidFill>
            <a:latin typeface="+mn-lt"/>
          </a:endParaRPr>
        </a:p>
      </dsp:txBody>
      <dsp:txXfrm>
        <a:off x="0" y="2824955"/>
        <a:ext cx="6797675" cy="2824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14615-1165-407C-B9E8-4410F5E7BE25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FB494-3820-4167-9C22-AC81B744E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3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D555-809C-44AE-84F1-6128D493198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EC7-6A78-47A9-BAEB-A441A4102B5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8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D555-809C-44AE-84F1-6128D493198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EC7-6A78-47A9-BAEB-A441A4102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11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D555-809C-44AE-84F1-6128D493198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EC7-6A78-47A9-BAEB-A441A4102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7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D555-809C-44AE-84F1-6128D493198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EC7-6A78-47A9-BAEB-A441A4102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60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D555-809C-44AE-84F1-6128D493198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EC7-6A78-47A9-BAEB-A441A4102B5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7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D555-809C-44AE-84F1-6128D493198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EC7-6A78-47A9-BAEB-A441A4102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3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D555-809C-44AE-84F1-6128D493198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EC7-6A78-47A9-BAEB-A441A4102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79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D555-809C-44AE-84F1-6128D493198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EC7-6A78-47A9-BAEB-A441A4102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06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D555-809C-44AE-84F1-6128D493198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EC7-6A78-47A9-BAEB-A441A4102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1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33D555-809C-44AE-84F1-6128D493198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860EC7-6A78-47A9-BAEB-A441A4102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0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D555-809C-44AE-84F1-6128D493198F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EC7-6A78-47A9-BAEB-A441A4102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71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1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EE08-9F93-4C81-91AA-D4F3E4717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662" y="-60829"/>
            <a:ext cx="9499600" cy="1709701"/>
          </a:xfrm>
        </p:spPr>
        <p:txBody>
          <a:bodyPr>
            <a:normAutofit/>
          </a:bodyPr>
          <a:lstStyle/>
          <a:p>
            <a:r>
              <a:rPr lang="en-IN" sz="6000">
                <a:cs typeface="Calibri Light"/>
              </a:rPr>
              <a:t>Team name:</a:t>
            </a:r>
            <a:r>
              <a:rPr lang="en-IN">
                <a:cs typeface="Calibri Light"/>
              </a:rPr>
              <a:t> </a:t>
            </a:r>
            <a:r>
              <a:rPr lang="en-IN" b="1">
                <a:cs typeface="Calibri Light"/>
              </a:rPr>
              <a:t>EVIL_MORTY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E42CD-BB94-485F-B362-3104AADBA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23" y="4455011"/>
            <a:ext cx="8518447" cy="122903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/>
            <a:r>
              <a:rPr lang="en-IN" sz="2900" b="1">
                <a:cs typeface="Calibri Light"/>
              </a:rPr>
              <a:t>TEAM MEMBERS</a:t>
            </a:r>
            <a:endParaRPr lang="en-IN" b="1">
              <a:latin typeface="Arial"/>
              <a:cs typeface="Arial"/>
            </a:endParaRPr>
          </a:p>
          <a:p>
            <a:r>
              <a:rPr lang="en-IN" sz="2100" b="1">
                <a:solidFill>
                  <a:schemeClr val="tx1"/>
                </a:solidFill>
              </a:rPr>
              <a:t>Pulkit Gupta</a:t>
            </a:r>
            <a:r>
              <a:rPr lang="en-IN" sz="1800" b="1">
                <a:solidFill>
                  <a:schemeClr val="tx1"/>
                </a:solidFill>
              </a:rPr>
              <a:t> (2019101078, CSE)</a:t>
            </a:r>
            <a:r>
              <a:rPr lang="en-IN" sz="2100" b="1">
                <a:solidFill>
                  <a:schemeClr val="tx1"/>
                </a:solidFill>
              </a:rPr>
              <a:t>         palash </a:t>
            </a:r>
            <a:r>
              <a:rPr lang="en-IN" sz="2100" b="1" err="1">
                <a:solidFill>
                  <a:schemeClr val="tx1"/>
                </a:solidFill>
              </a:rPr>
              <a:t>sharma</a:t>
            </a:r>
            <a:r>
              <a:rPr lang="en-IN" sz="2100" b="1">
                <a:solidFill>
                  <a:schemeClr val="tx1"/>
                </a:solidFill>
              </a:rPr>
              <a:t> </a:t>
            </a:r>
            <a:r>
              <a:rPr lang="en-IN" sz="1500" b="1">
                <a:solidFill>
                  <a:schemeClr val="tx1"/>
                </a:solidFill>
              </a:rPr>
              <a:t>(2019101082, </a:t>
            </a:r>
            <a:r>
              <a:rPr lang="en-IN" sz="1500" b="1" err="1">
                <a:solidFill>
                  <a:schemeClr val="tx1"/>
                </a:solidFill>
              </a:rPr>
              <a:t>cse</a:t>
            </a:r>
            <a:r>
              <a:rPr lang="en-IN" sz="1500" b="1">
                <a:solidFill>
                  <a:schemeClr val="tx1"/>
                </a:solidFill>
              </a:rPr>
              <a:t>)</a:t>
            </a:r>
            <a:endParaRPr lang="en-IN" sz="1500" b="1">
              <a:solidFill>
                <a:schemeClr val="tx1"/>
              </a:solidFill>
              <a:cs typeface="Calibri Light"/>
            </a:endParaRPr>
          </a:p>
          <a:p>
            <a:r>
              <a:rPr lang="en-IN" sz="2100" b="1">
                <a:solidFill>
                  <a:schemeClr val="tx1"/>
                </a:solidFill>
              </a:rPr>
              <a:t>Archit Jain </a:t>
            </a:r>
            <a:r>
              <a:rPr lang="en-IN" sz="1800" b="1">
                <a:solidFill>
                  <a:schemeClr val="tx1"/>
                </a:solidFill>
              </a:rPr>
              <a:t>(2019101053, CSE)</a:t>
            </a:r>
            <a:r>
              <a:rPr lang="en-IN" sz="2100" b="1">
                <a:solidFill>
                  <a:schemeClr val="tx1"/>
                </a:solidFill>
              </a:rPr>
              <a:t>                   Aryan </a:t>
            </a:r>
            <a:r>
              <a:rPr lang="en-IN" sz="2100" b="1" err="1">
                <a:solidFill>
                  <a:schemeClr val="tx1"/>
                </a:solidFill>
              </a:rPr>
              <a:t>jain</a:t>
            </a:r>
            <a:r>
              <a:rPr lang="en-IN" sz="2100" b="1">
                <a:solidFill>
                  <a:schemeClr val="tx1"/>
                </a:solidFill>
              </a:rPr>
              <a:t> </a:t>
            </a:r>
            <a:r>
              <a:rPr lang="en-IN" sz="1500" b="1">
                <a:solidFill>
                  <a:schemeClr val="tx1"/>
                </a:solidFill>
              </a:rPr>
              <a:t>(2019101056, CSE)</a:t>
            </a:r>
            <a:endParaRPr lang="en-IN" sz="1500" b="1">
              <a:solidFill>
                <a:schemeClr val="tx1"/>
              </a:solidFill>
              <a:latin typeface="Abadi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4E7F8-D71C-4CA1-9E68-8216BEF6DEAE}"/>
              </a:ext>
            </a:extLst>
          </p:cNvPr>
          <p:cNvSpPr txBox="1"/>
          <p:nvPr/>
        </p:nvSpPr>
        <p:spPr>
          <a:xfrm>
            <a:off x="2122678" y="3645172"/>
            <a:ext cx="94996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/>
              <a:t>Link to repo : https://github.com/Digital-Image-Processing-IIITH/dip-project-evil_morty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79145A-847C-4E9C-8295-D26C287EBD86}"/>
              </a:ext>
            </a:extLst>
          </p:cNvPr>
          <p:cNvSpPr txBox="1">
            <a:spLocks/>
          </p:cNvSpPr>
          <p:nvPr/>
        </p:nvSpPr>
        <p:spPr>
          <a:xfrm>
            <a:off x="9193697" y="4601817"/>
            <a:ext cx="2779300" cy="108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900" b="1">
                <a:latin typeface="Calibri Light"/>
                <a:cs typeface="Calibri Light"/>
              </a:rPr>
              <a:t>TA Mentor</a:t>
            </a:r>
          </a:p>
          <a:p>
            <a:pPr algn="ctr"/>
            <a:r>
              <a:rPr lang="en-IN" b="1">
                <a:solidFill>
                  <a:schemeClr val="tx1"/>
                </a:solidFill>
                <a:cs typeface="Calibri Light"/>
              </a:rPr>
              <a:t>Kalyan Adithya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56CCE-69EE-4909-94F9-34E9470F0A91}"/>
              </a:ext>
            </a:extLst>
          </p:cNvPr>
          <p:cNvSpPr txBox="1"/>
          <p:nvPr/>
        </p:nvSpPr>
        <p:spPr>
          <a:xfrm>
            <a:off x="616955" y="2008847"/>
            <a:ext cx="1115473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Arial Black"/>
                <a:ea typeface="+mn-lt"/>
                <a:cs typeface="+mn-lt"/>
              </a:rPr>
              <a:t>People Counting System for Getting In/Out of a Bus</a:t>
            </a:r>
          </a:p>
          <a:p>
            <a:pPr algn="ctr"/>
            <a:r>
              <a:rPr lang="en-US" sz="2800">
                <a:latin typeface="Arial Black"/>
                <a:ea typeface="+mn-lt"/>
                <a:cs typeface="+mn-lt"/>
              </a:rPr>
              <a:t>Based on Video Processing</a:t>
            </a:r>
            <a:endParaRPr lang="en-US" sz="2800">
              <a:latin typeface="Arial Black"/>
              <a:cs typeface="Calibri"/>
            </a:endParaRPr>
          </a:p>
          <a:p>
            <a:pPr algn="ctr"/>
            <a:endParaRPr lang="en-US" sz="2800">
              <a:latin typeface="Arial Blac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12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102A-7A83-46D4-8C89-75D6089D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haroni"/>
                <a:cs typeface="Calibri Light"/>
              </a:rPr>
              <a:t>People Counting Algorithm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DA4C73E-A43E-40FC-9143-78BC54EDF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7" y="2165318"/>
            <a:ext cx="11517745" cy="355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1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102A-7A83-46D4-8C89-75D6089D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Aharoni"/>
                <a:cs typeface="Aharoni"/>
              </a:rPr>
              <a:t>Evaluation Metric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FE0D1-57DC-4F57-A785-AC1C703A8A91}"/>
              </a:ext>
            </a:extLst>
          </p:cNvPr>
          <p:cNvSpPr txBox="1"/>
          <p:nvPr/>
        </p:nvSpPr>
        <p:spPr>
          <a:xfrm>
            <a:off x="4878612" y="1409699"/>
            <a:ext cx="6605814" cy="4831322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We are using Accuracy as an evaluation metric to understand how better the algorithm  is performing.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*In the equation, Cin , Rin , Cout , and Rout denote the count and real number for getting in a bus and out of a bus, respectively, and the selected partial accuracy ( C/R or R/C ) will be lower than 100%.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5E5E1-AC06-43A3-9A90-B8DDC1C142F3}"/>
              </a:ext>
            </a:extLst>
          </p:cNvPr>
          <p:cNvSpPr txBox="1"/>
          <p:nvPr/>
        </p:nvSpPr>
        <p:spPr>
          <a:xfrm>
            <a:off x="5060046" y="2574470"/>
            <a:ext cx="6181267" cy="9941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Accuracy Formula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1/2*[(Cin/Rin or Rin/Cin) +(Cout/Rout or Rout/Cout)]*100 %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587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5260-A8B4-426C-BCBF-86A71C47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5473"/>
            <a:ext cx="10058400" cy="1450757"/>
          </a:xfrm>
        </p:spPr>
        <p:txBody>
          <a:bodyPr/>
          <a:lstStyle/>
          <a:p>
            <a:r>
              <a:rPr lang="en-US">
                <a:latin typeface="Aharoni"/>
                <a:cs typeface="Calibri Light"/>
              </a:rPr>
              <a:t>Results</a:t>
            </a:r>
            <a:endParaRPr lang="en-US">
              <a:latin typeface="Aharoni"/>
              <a:cs typeface="Aharon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53CD3F-6013-416D-BB91-18745FEEA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210608"/>
              </p:ext>
            </p:extLst>
          </p:nvPr>
        </p:nvGraphicFramePr>
        <p:xfrm>
          <a:off x="1097280" y="2169548"/>
          <a:ext cx="993305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5509">
                  <a:extLst>
                    <a:ext uri="{9D8B030D-6E8A-4147-A177-3AD203B41FA5}">
                      <a16:colId xmlns:a16="http://schemas.microsoft.com/office/drawing/2014/main" val="355887206"/>
                    </a:ext>
                  </a:extLst>
                </a:gridCol>
                <a:gridCol w="1655509">
                  <a:extLst>
                    <a:ext uri="{9D8B030D-6E8A-4147-A177-3AD203B41FA5}">
                      <a16:colId xmlns:a16="http://schemas.microsoft.com/office/drawing/2014/main" val="1790987046"/>
                    </a:ext>
                  </a:extLst>
                </a:gridCol>
                <a:gridCol w="1655509">
                  <a:extLst>
                    <a:ext uri="{9D8B030D-6E8A-4147-A177-3AD203B41FA5}">
                      <a16:colId xmlns:a16="http://schemas.microsoft.com/office/drawing/2014/main" val="3739149641"/>
                    </a:ext>
                  </a:extLst>
                </a:gridCol>
                <a:gridCol w="1655509">
                  <a:extLst>
                    <a:ext uri="{9D8B030D-6E8A-4147-A177-3AD203B41FA5}">
                      <a16:colId xmlns:a16="http://schemas.microsoft.com/office/drawing/2014/main" val="1482986699"/>
                    </a:ext>
                  </a:extLst>
                </a:gridCol>
                <a:gridCol w="1655509">
                  <a:extLst>
                    <a:ext uri="{9D8B030D-6E8A-4147-A177-3AD203B41FA5}">
                      <a16:colId xmlns:a16="http://schemas.microsoft.com/office/drawing/2014/main" val="4234431002"/>
                    </a:ext>
                  </a:extLst>
                </a:gridCol>
                <a:gridCol w="1655509">
                  <a:extLst>
                    <a:ext uri="{9D8B030D-6E8A-4147-A177-3AD203B41FA5}">
                      <a16:colId xmlns:a16="http://schemas.microsoft.com/office/drawing/2014/main" val="2275796774"/>
                    </a:ext>
                  </a:extLst>
                </a:gridCol>
              </a:tblGrid>
              <a:tr h="348453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Video 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Real Passengers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/>
                        <a:t>Counted  Passengers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29876"/>
                  </a:ext>
                </a:extLst>
              </a:tr>
              <a:tr h="3484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OUT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201019627"/>
                  </a:ext>
                </a:extLst>
              </a:tr>
              <a:tr h="3484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Video 1 (40s)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59875"/>
                  </a:ext>
                </a:extLst>
              </a:tr>
              <a:tr h="3484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/>
                        <a:t>Video 2 (22s)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83.33%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397584"/>
                  </a:ext>
                </a:extLst>
              </a:tr>
              <a:tr h="3484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/>
                        <a:t>Video 3 (13s)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23216"/>
                  </a:ext>
                </a:extLst>
              </a:tr>
              <a:tr h="3484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/>
                        <a:t>Video 4 (12s)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61987"/>
                  </a:ext>
                </a:extLst>
              </a:tr>
              <a:tr h="3484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/>
                        <a:t>Video 5 (18s)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075797"/>
                  </a:ext>
                </a:extLst>
              </a:tr>
              <a:tr h="3484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Video 6 (59s)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57440"/>
                  </a:ext>
                </a:extLst>
              </a:tr>
              <a:tr h="3484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Video 7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66.66%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508923"/>
                  </a:ext>
                </a:extLst>
              </a:tr>
              <a:tr h="348453">
                <a:tc grid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Final Accuracy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92.85%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34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84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87E8F-E81A-4348-A0C7-E70FA219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49778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Aharoni"/>
                <a:cs typeface="Aharoni"/>
              </a:rPr>
              <a:t>Work Division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EF8898-1B35-4567-998C-421A21A38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5706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63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0CF1B-0BC1-495E-B529-F164BCC5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2EB95F8-85A2-4509-8957-3018D4B1F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756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B13A-1456-4EDA-B46C-3F326A1A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haroni"/>
                <a:cs typeface="Calibri Light"/>
              </a:rPr>
              <a:t>Problem Statement</a:t>
            </a:r>
            <a:endParaRPr lang="en-US" b="1">
              <a:latin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E047-6B3E-41B4-9BF2-54B5337D2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l"/>
            <a:endParaRPr lang="en-US" sz="3200" b="1" i="0" u="none" strike="noStrike" baseline="0">
              <a:latin typeface="TimesNewRomanPS-BoldMT"/>
            </a:endParaRPr>
          </a:p>
          <a:p>
            <a:r>
              <a:rPr lang="en-IN" sz="3200" b="1">
                <a:latin typeface="Arial Nova"/>
                <a:ea typeface="+mn-lt"/>
                <a:cs typeface="+mn-lt"/>
              </a:rPr>
              <a:t>To implement an automatic system for counting people in </a:t>
            </a:r>
            <a:r>
              <a:rPr lang="en-IN" sz="3200" b="1" i="0" u="none" strike="noStrike" baseline="0">
                <a:latin typeface="Arial Nova"/>
                <a:ea typeface="+mn-lt"/>
                <a:cs typeface="+mn-lt"/>
              </a:rPr>
              <a:t>a </a:t>
            </a:r>
            <a:r>
              <a:rPr lang="en-IN" sz="3200" b="1">
                <a:latin typeface="Arial Nova"/>
                <a:ea typeface="+mn-lt"/>
                <a:cs typeface="+mn-lt"/>
              </a:rPr>
              <a:t>video recorded by zenith camera in the bus to capture the flow bi-directionally.</a:t>
            </a:r>
            <a:endParaRPr lang="en-US" sz="3200" b="1">
              <a:latin typeface="Arial Nova"/>
              <a:cs typeface="Calibri"/>
            </a:endParaRPr>
          </a:p>
          <a:p>
            <a:pPr algn="l"/>
            <a:endParaRPr lang="en-IN" sz="3200" b="1">
              <a:latin typeface="TimesNewRomanPS-BoldM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617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1FA0F-6A6B-4C9D-B03D-4841A72F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Flow Diagram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F141A3-016A-4A61-9DDE-E41541079D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8" y="1718244"/>
            <a:ext cx="7181398" cy="38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48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6BE7-3AC7-48C3-AAEE-04D64750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haroni"/>
                <a:cs typeface="Calibri Light"/>
              </a:rPr>
              <a:t>Motion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912A-5637-4D82-8FC7-BD8A82BF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916"/>
            <a:ext cx="10270835" cy="3977178"/>
          </a:xfrm>
        </p:spPr>
        <p:txBody>
          <a:bodyPr vert="horz" lIns="0" tIns="45720" rIns="0" bIns="45720" rtlCol="0" anchor="t">
            <a:normAutofit/>
          </a:bodyPr>
          <a:lstStyle/>
          <a:p>
            <a:pPr marL="840740" lvl="2" indent="-457200">
              <a:buFont typeface="Wingdings" panose="05000000000000000000" pitchFamily="2" charset="2"/>
              <a:buChar char="§"/>
            </a:pPr>
            <a:r>
              <a:rPr lang="en-US" sz="2400">
                <a:ea typeface="+mn-lt"/>
                <a:cs typeface="+mn-lt"/>
              </a:rPr>
              <a:t>Calculate optical flow between adjacent frames of the video</a:t>
            </a:r>
          </a:p>
          <a:p>
            <a:pPr marL="726440" lvl="2" indent="-342900">
              <a:buFont typeface="Wingdings" panose="05000000000000000000" pitchFamily="2" charset="2"/>
              <a:buChar char="§"/>
            </a:pPr>
            <a:r>
              <a:rPr lang="en-US" sz="2400">
                <a:ea typeface="+mn-lt"/>
                <a:cs typeface="+mn-lt"/>
              </a:rPr>
              <a:t>  Used to differentiate between a moving and stationary object </a:t>
            </a:r>
          </a:p>
          <a:p>
            <a:pPr marL="726440" lvl="2" indent="-342900">
              <a:buFont typeface="Wingdings" panose="05000000000000000000" pitchFamily="2" charset="2"/>
              <a:buChar char="§"/>
            </a:pPr>
            <a:r>
              <a:rPr lang="en-US" sz="2400">
                <a:ea typeface="+mn-lt"/>
                <a:cs typeface="+mn-lt"/>
              </a:rPr>
              <a:t>  For identifying moving people</a:t>
            </a:r>
            <a:endParaRPr lang="en-US" sz="2400">
              <a:cs typeface="Calibri" panose="020F0502020204030204"/>
            </a:endParaRPr>
          </a:p>
          <a:p>
            <a:pPr marL="566420" lvl="3" indent="0">
              <a:buNone/>
            </a:pPr>
            <a:endParaRPr lang="en-US" sz="2800">
              <a:cs typeface="Calibri"/>
            </a:endParaRPr>
          </a:p>
          <a:p>
            <a:pPr marL="566420" lvl="3" indent="0">
              <a:buNone/>
            </a:pPr>
            <a:endParaRPr lang="en-US" sz="2800">
              <a:cs typeface="Calibri"/>
            </a:endParaRPr>
          </a:p>
          <a:p>
            <a:pPr marL="1023620" lvl="3" indent="-457200"/>
            <a:endParaRPr lang="en-US" sz="2800">
              <a:cs typeface="Calibri"/>
            </a:endParaRPr>
          </a:p>
        </p:txBody>
      </p:sp>
      <p:pic>
        <p:nvPicPr>
          <p:cNvPr id="4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EE48A0A9-05C5-4B10-9C36-77199D1B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61" y="3317195"/>
            <a:ext cx="3048000" cy="2286000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793E142-967D-46CD-B42C-55467D8F8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80" y="3316152"/>
            <a:ext cx="3045912" cy="2287043"/>
          </a:xfrm>
          <a:prstGeom prst="rect">
            <a:avLst/>
          </a:prstGeom>
        </p:spPr>
      </p:pic>
      <p:pic>
        <p:nvPicPr>
          <p:cNvPr id="6" name="Picture 8" descr="A picture containing text, device, receipt&#10;&#10;Description automatically generated">
            <a:extLst>
              <a:ext uri="{FF2B5EF4-FFF2-40B4-BE49-F238E27FC236}">
                <a16:creationId xmlns:a16="http://schemas.microsoft.com/office/drawing/2014/main" id="{A4063534-C183-4E31-8A6A-22B60608B7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677" b="235"/>
          <a:stretch/>
        </p:blipFill>
        <p:spPr>
          <a:xfrm>
            <a:off x="8289663" y="2775043"/>
            <a:ext cx="3902337" cy="3120510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0F5EE658-DC80-4415-B49E-86CBDA415266}"/>
              </a:ext>
            </a:extLst>
          </p:cNvPr>
          <p:cNvSpPr txBox="1"/>
          <p:nvPr/>
        </p:nvSpPr>
        <p:spPr>
          <a:xfrm>
            <a:off x="1379511" y="586909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Frame x-1</a:t>
            </a:r>
            <a:endParaRPr lang="en-IN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3168310-D7AF-4965-BA6A-7935662F7E66}"/>
              </a:ext>
            </a:extLst>
          </p:cNvPr>
          <p:cNvSpPr txBox="1"/>
          <p:nvPr/>
        </p:nvSpPr>
        <p:spPr>
          <a:xfrm>
            <a:off x="4417778" y="586909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Frame x</a:t>
            </a:r>
            <a:endParaRPr lang="en-IN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C95B74D6-5806-49FB-B015-AE33F92AAB22}"/>
              </a:ext>
            </a:extLst>
          </p:cNvPr>
          <p:cNvSpPr txBox="1"/>
          <p:nvPr/>
        </p:nvSpPr>
        <p:spPr>
          <a:xfrm>
            <a:off x="8164512" y="592201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Heatmap of motion vector</a:t>
            </a:r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52ACB6-22D6-48AA-B2E0-7A0F5DE18674}"/>
              </a:ext>
            </a:extLst>
          </p:cNvPr>
          <p:cNvSpPr/>
          <p:nvPr/>
        </p:nvSpPr>
        <p:spPr>
          <a:xfrm>
            <a:off x="7127561" y="4156961"/>
            <a:ext cx="1450930" cy="302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8C72-E054-4818-8EEE-F0680912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haroni"/>
                <a:cs typeface="Calibri Light"/>
              </a:rPr>
              <a:t>Feature Pixel Selection</a:t>
            </a:r>
            <a:endParaRPr lang="en-US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D5C3-3B82-4D2C-B73D-0EF96AC1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 Selects most significant feature.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Differential Matrix M is calculated in Neighborhood s(p) 3x3.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algn="l">
              <a:buFont typeface="Wingdings" panose="05000000000000000000" pitchFamily="2" charset="2"/>
              <a:buChar char="§"/>
            </a:pPr>
            <a:r>
              <a:rPr lang="en-IN" b="0" i="0" u="none" strike="noStrike" baseline="0"/>
              <a:t> Pixels </a:t>
            </a:r>
            <a:r>
              <a:rPr lang="en-US" b="0" i="0" u="none" strike="noStrike" baseline="0"/>
              <a:t>with greater feature value ( R ) are likely located on the </a:t>
            </a:r>
            <a:r>
              <a:rPr lang="en-IN" b="0" i="0" u="none" strike="noStrike" baseline="0"/>
              <a:t>moving object.</a:t>
            </a:r>
          </a:p>
          <a:p>
            <a:pPr marL="0" indent="0" algn="l">
              <a:buNone/>
            </a:pPr>
            <a:r>
              <a:rPr lang="en-US"/>
              <a:t>		R = det M – k (trace M)</a:t>
            </a:r>
            <a:r>
              <a:rPr lang="en-US" baseline="30000"/>
              <a:t>2</a:t>
            </a:r>
            <a:endParaRPr lang="en-US"/>
          </a:p>
        </p:txBody>
      </p:sp>
      <p:pic>
        <p:nvPicPr>
          <p:cNvPr id="5" name="Picture 4" descr="Text, letter, whiteboard&#10;&#10;Description automatically generated">
            <a:extLst>
              <a:ext uri="{FF2B5EF4-FFF2-40B4-BE49-F238E27FC236}">
                <a16:creationId xmlns:a16="http://schemas.microsoft.com/office/drawing/2014/main" id="{FDA8FCB7-E650-4670-AC50-B249D559C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85" y="3073400"/>
            <a:ext cx="2868295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8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8C72-E054-4818-8EEE-F0680912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haroni"/>
                <a:cs typeface="Calibri Light"/>
              </a:rPr>
              <a:t>Feature Pixel Selection</a:t>
            </a:r>
            <a:endParaRPr lang="en-US" sz="6700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D5C3-3B82-4D2C-B73D-0EF96AC1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12790E89-6FCB-466B-83B9-0BBE7B4D8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697" b="568"/>
          <a:stretch/>
        </p:blipFill>
        <p:spPr>
          <a:xfrm>
            <a:off x="7111380" y="2386537"/>
            <a:ext cx="4099675" cy="3061764"/>
          </a:xfrm>
          <a:prstGeom prst="rect">
            <a:avLst/>
          </a:prstGeom>
        </p:spPr>
      </p:pic>
      <p:pic>
        <p:nvPicPr>
          <p:cNvPr id="7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76B64DC-6E66-4FB3-A3F6-8F3801C8F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84" y="2808529"/>
            <a:ext cx="3350835" cy="25159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96F0E5A-B6CB-4667-AA7A-6B7CBB7EC674}"/>
              </a:ext>
            </a:extLst>
          </p:cNvPr>
          <p:cNvSpPr/>
          <p:nvPr/>
        </p:nvSpPr>
        <p:spPr>
          <a:xfrm>
            <a:off x="5488712" y="3851477"/>
            <a:ext cx="1450930" cy="302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5105264C-F0DE-4B44-B57B-6D343AAAB3C0}"/>
              </a:ext>
            </a:extLst>
          </p:cNvPr>
          <p:cNvSpPr txBox="1"/>
          <p:nvPr/>
        </p:nvSpPr>
        <p:spPr>
          <a:xfrm>
            <a:off x="1661742" y="557605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Frame x</a:t>
            </a:r>
            <a:endParaRPr lang="en-IN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8DA20B29-F2FF-41A4-ACCD-3129AF7B08CB}"/>
              </a:ext>
            </a:extLst>
          </p:cNvPr>
          <p:cNvSpPr txBox="1"/>
          <p:nvPr/>
        </p:nvSpPr>
        <p:spPr>
          <a:xfrm>
            <a:off x="7637217" y="553790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Heatmap of R score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9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89CB-7BD9-4E70-A6AF-6A3FA7B3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haroni"/>
                <a:cs typeface="Calibri Light"/>
              </a:rPr>
              <a:t>Region Growing</a:t>
            </a:r>
            <a:endParaRPr lang="en-US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F18C-B7B8-434D-B130-D9160D0E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>
                <a:cs typeface="Calibri"/>
              </a:rPr>
              <a:t> Grouping pixels of moving object using seeds from feature pixel selection.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cs typeface="Calibri"/>
              </a:rPr>
              <a:t> Used BFS for generation components using eight connection </a:t>
            </a:r>
            <a:r>
              <a:rPr lang="en-US">
                <a:solidFill>
                  <a:schemeClr val="tx1"/>
                </a:solidFill>
                <a:cs typeface="Calibri"/>
              </a:rPr>
              <a:t>search</a:t>
            </a:r>
            <a:r>
              <a:rPr lang="en-US">
                <a:cs typeface="Calibri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>
              <a:cs typeface="Calibri"/>
            </a:endParaRPr>
          </a:p>
        </p:txBody>
      </p:sp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6CF9968-AF2A-4F67-A8DF-35E2F274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48" y="3162741"/>
            <a:ext cx="3348623" cy="2516686"/>
          </a:xfrm>
          <a:prstGeom prst="rect">
            <a:avLst/>
          </a:prstGeom>
        </p:spPr>
      </p:pic>
      <p:pic>
        <p:nvPicPr>
          <p:cNvPr id="5" name="Picture 11" descr="Map&#10;&#10;Description automatically generated">
            <a:extLst>
              <a:ext uri="{FF2B5EF4-FFF2-40B4-BE49-F238E27FC236}">
                <a16:creationId xmlns:a16="http://schemas.microsoft.com/office/drawing/2014/main" id="{0295A747-F030-44D2-8EF3-88FCC9F42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895" y="3167959"/>
            <a:ext cx="3338186" cy="250624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7E34664-C3E7-4FA4-97B6-233205D1B211}"/>
              </a:ext>
            </a:extLst>
          </p:cNvPr>
          <p:cNvSpPr/>
          <p:nvPr/>
        </p:nvSpPr>
        <p:spPr>
          <a:xfrm>
            <a:off x="5481534" y="4220081"/>
            <a:ext cx="1471807" cy="344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8DA89-3047-468E-A1D3-374C5A9A0DC4}"/>
              </a:ext>
            </a:extLst>
          </p:cNvPr>
          <p:cNvSpPr txBox="1"/>
          <p:nvPr/>
        </p:nvSpPr>
        <p:spPr>
          <a:xfrm>
            <a:off x="2085657" y="5792802"/>
            <a:ext cx="297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Frame x</a:t>
            </a:r>
            <a:endParaRPr lang="en-IN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0D40C4-D6DB-4DDA-BE4F-453E2D5B99F1}"/>
              </a:ext>
            </a:extLst>
          </p:cNvPr>
          <p:cNvSpPr txBox="1"/>
          <p:nvPr/>
        </p:nvSpPr>
        <p:spPr>
          <a:xfrm>
            <a:off x="7729081" y="583094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After Region Growing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52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B4AB-EA01-4E97-8DD3-DB5C67D9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haroni"/>
                <a:cs typeface="Calibri Light"/>
              </a:rPr>
              <a:t>Connected Component Labelling</a:t>
            </a:r>
            <a:endParaRPr lang="en-US">
              <a:latin typeface="Aharoni"/>
              <a:cs typeface="Aharoni"/>
            </a:endParaRPr>
          </a:p>
        </p:txBody>
      </p:sp>
      <p:pic>
        <p:nvPicPr>
          <p:cNvPr id="4" name="Picture 10" descr="Icon&#10;&#10;Description automatically generated">
            <a:extLst>
              <a:ext uri="{FF2B5EF4-FFF2-40B4-BE49-F238E27FC236}">
                <a16:creationId xmlns:a16="http://schemas.microsoft.com/office/drawing/2014/main" id="{DDA712F0-210D-41BD-B927-AF36AD831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818" y="3174774"/>
            <a:ext cx="3406243" cy="2559902"/>
          </a:xfrm>
          <a:prstGeom prst="rect">
            <a:avLst/>
          </a:prstGeom>
        </p:spPr>
      </p:pic>
      <p:pic>
        <p:nvPicPr>
          <p:cNvPr id="6" name="Picture 11" descr="Map&#10;&#10;Description automatically generated">
            <a:extLst>
              <a:ext uri="{FF2B5EF4-FFF2-40B4-BE49-F238E27FC236}">
                <a16:creationId xmlns:a16="http://schemas.microsoft.com/office/drawing/2014/main" id="{B223CA79-3845-4C05-9FCF-D8CEE277B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252" y="3174774"/>
            <a:ext cx="3400816" cy="255844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A76018B-BBAD-4CA5-AD97-2119E5695308}"/>
              </a:ext>
            </a:extLst>
          </p:cNvPr>
          <p:cNvSpPr/>
          <p:nvPr/>
        </p:nvSpPr>
        <p:spPr>
          <a:xfrm>
            <a:off x="5356275" y="4199205"/>
            <a:ext cx="1544876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89FE4-E72D-4738-A786-750099CB8091}"/>
              </a:ext>
            </a:extLst>
          </p:cNvPr>
          <p:cNvSpPr txBox="1"/>
          <p:nvPr/>
        </p:nvSpPr>
        <p:spPr>
          <a:xfrm>
            <a:off x="1415441" y="1895606"/>
            <a:ext cx="902708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>
                <a:cs typeface="Calibri"/>
              </a:rPr>
              <a:t>Used DFS to calculate area of each separated components.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>
                <a:cs typeface="Calibri"/>
              </a:rPr>
              <a:t>Treated components having area less than a threshold as background.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>
                <a:cs typeface="Calibri"/>
              </a:rPr>
              <a:t>Later collected nearby components to treat it as one object.</a:t>
            </a:r>
            <a:endParaRPr lang="en-US" sz="2000"/>
          </a:p>
          <a:p>
            <a:pPr marL="342900" indent="-342900">
              <a:buFont typeface="Arial"/>
              <a:buChar char="•"/>
            </a:pPr>
            <a:endParaRPr lang="en-US" sz="2000">
              <a:cs typeface="Calibri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CB0EDF88-1072-449B-9AFB-6F17315DADD0}"/>
              </a:ext>
            </a:extLst>
          </p:cNvPr>
          <p:cNvSpPr txBox="1"/>
          <p:nvPr/>
        </p:nvSpPr>
        <p:spPr>
          <a:xfrm>
            <a:off x="1878068" y="585004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After Region Growing</a:t>
            </a:r>
            <a:endParaRPr lang="en-IN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BDA42323-1469-48D5-9282-D2C429181A67}"/>
              </a:ext>
            </a:extLst>
          </p:cNvPr>
          <p:cNvSpPr txBox="1"/>
          <p:nvPr/>
        </p:nvSpPr>
        <p:spPr>
          <a:xfrm flipH="1">
            <a:off x="7265934" y="5850044"/>
            <a:ext cx="388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After Connected Component Labelling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06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1102-4DC9-4FAA-990D-F126F13C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17018" cy="1441521"/>
          </a:xfrm>
        </p:spPr>
        <p:txBody>
          <a:bodyPr/>
          <a:lstStyle/>
          <a:p>
            <a:r>
              <a:rPr lang="en-US">
                <a:latin typeface="Aharoni"/>
                <a:cs typeface="Calibri Light"/>
              </a:rPr>
              <a:t>Bounding Box &amp; Centroid Detection</a:t>
            </a:r>
            <a:endParaRPr lang="en-US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70E5-8867-49CF-BDCE-D9B5B6BC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>
                <a:cs typeface="Calibri"/>
              </a:rPr>
              <a:t> Used BFS to visit all co-ordinates of each connected component and took their average to find the co-ordinate of centroid.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cs typeface="Calibri"/>
              </a:rPr>
              <a:t> Bounding Box is calculated by taking the minimum/maximum x-y coordinates for each connected component.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9908FEEA-4985-4A55-9490-F586B28E9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95" y="3263911"/>
            <a:ext cx="3390378" cy="253756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A7DED94-43EF-42DA-B997-7AE67E25B7E5}"/>
              </a:ext>
            </a:extLst>
          </p:cNvPr>
          <p:cNvSpPr/>
          <p:nvPr/>
        </p:nvSpPr>
        <p:spPr>
          <a:xfrm>
            <a:off x="5178459" y="4422701"/>
            <a:ext cx="1507097" cy="3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E31AA5D-A4BD-4843-ABD1-EAC653236B27}"/>
              </a:ext>
            </a:extLst>
          </p:cNvPr>
          <p:cNvSpPr txBox="1"/>
          <p:nvPr/>
        </p:nvSpPr>
        <p:spPr>
          <a:xfrm flipH="1">
            <a:off x="1235044" y="5801475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After Connected Component Labelling</a:t>
            </a:r>
            <a:endParaRPr lang="en-IN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2C9A3C45-7CAB-470A-84A6-FF4116D12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42" y="3222158"/>
            <a:ext cx="3561689" cy="2579317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E88020AC-3ACF-457D-8D84-E14C8D567C5E}"/>
              </a:ext>
            </a:extLst>
          </p:cNvPr>
          <p:cNvSpPr txBox="1"/>
          <p:nvPr/>
        </p:nvSpPr>
        <p:spPr>
          <a:xfrm flipH="1">
            <a:off x="6907703" y="5801475"/>
            <a:ext cx="388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Bounding Box And Centroid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4778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39695E029E048ABD0DD565D55D74D" ma:contentTypeVersion="13" ma:contentTypeDescription="Create a new document." ma:contentTypeScope="" ma:versionID="cdf824db7dcf00c8df264b78aa875350">
  <xsd:schema xmlns:xsd="http://www.w3.org/2001/XMLSchema" xmlns:xs="http://www.w3.org/2001/XMLSchema" xmlns:p="http://schemas.microsoft.com/office/2006/metadata/properties" xmlns:ns3="b9a4b7ca-8a9f-41e5-95d2-57f8eb612940" xmlns:ns4="371eec43-caf2-40f7-b4b4-733b1b4c4cef" targetNamespace="http://schemas.microsoft.com/office/2006/metadata/properties" ma:root="true" ma:fieldsID="749fd86b4373ca51d0d21cbb10097780" ns3:_="" ns4:_="">
    <xsd:import namespace="b9a4b7ca-8a9f-41e5-95d2-57f8eb612940"/>
    <xsd:import namespace="371eec43-caf2-40f7-b4b4-733b1b4c4c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4b7ca-8a9f-41e5-95d2-57f8eb6129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1eec43-caf2-40f7-b4b4-733b1b4c4c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8C3034-0790-4517-9571-19F4F0C44B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86726F-6819-4B6D-AD6D-E9167D7BDD47}">
  <ds:schemaRefs>
    <ds:schemaRef ds:uri="371eec43-caf2-40f7-b4b4-733b1b4c4cef"/>
    <ds:schemaRef ds:uri="b9a4b7ca-8a9f-41e5-95d2-57f8eb6129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313C568-AC9E-423C-BC62-531DDAA08AC9}">
  <ds:schemaRefs>
    <ds:schemaRef ds:uri="371eec43-caf2-40f7-b4b4-733b1b4c4cef"/>
    <ds:schemaRef ds:uri="b9a4b7ca-8a9f-41e5-95d2-57f8eb61294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586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Abadi</vt:lpstr>
      <vt:lpstr>Aharoni</vt:lpstr>
      <vt:lpstr>Arial</vt:lpstr>
      <vt:lpstr>Arial Black</vt:lpstr>
      <vt:lpstr>Arial Nova</vt:lpstr>
      <vt:lpstr>Calibri</vt:lpstr>
      <vt:lpstr>Calibri Light</vt:lpstr>
      <vt:lpstr>TimesNewRomanPS-BoldMT</vt:lpstr>
      <vt:lpstr>Wingdings</vt:lpstr>
      <vt:lpstr>Retrospect</vt:lpstr>
      <vt:lpstr>Team name: EVIL_MORTY</vt:lpstr>
      <vt:lpstr>Problem Statement</vt:lpstr>
      <vt:lpstr>Flow Diagram</vt:lpstr>
      <vt:lpstr>Motion estimation</vt:lpstr>
      <vt:lpstr>Feature Pixel Selection</vt:lpstr>
      <vt:lpstr>Feature Pixel Selection</vt:lpstr>
      <vt:lpstr>Region Growing</vt:lpstr>
      <vt:lpstr>Connected Component Labelling</vt:lpstr>
      <vt:lpstr>Bounding Box &amp; Centroid Detection</vt:lpstr>
      <vt:lpstr>People Counting Algorithm</vt:lpstr>
      <vt:lpstr>Evaluation Metric</vt:lpstr>
      <vt:lpstr>Results</vt:lpstr>
      <vt:lpstr>Work Division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Pulkit G</dc:creator>
  <cp:lastModifiedBy>Pulkit G</cp:lastModifiedBy>
  <cp:revision>1</cp:revision>
  <dcterms:created xsi:type="dcterms:W3CDTF">2021-12-01T15:32:58Z</dcterms:created>
  <dcterms:modified xsi:type="dcterms:W3CDTF">2021-12-01T20:33:33Z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0x01010014139695E029E048ABD0DD565D55D74D</vt:lpwstr>
  </property>
</Properties>
</file>