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sldIdLst>
    <p:sldId id="266" r:id="rId5"/>
    <p:sldId id="274" r:id="rId6"/>
    <p:sldId id="267" r:id="rId7"/>
    <p:sldId id="268" r:id="rId8"/>
    <p:sldId id="269" r:id="rId9"/>
    <p:sldId id="270" r:id="rId10"/>
    <p:sldId id="271" r:id="rId11"/>
    <p:sldId id="272" r:id="rId12"/>
    <p:sldId id="273" r:id="rId13"/>
    <p:sldId id="275" r:id="rId14"/>
    <p:sldId id="276" r:id="rId15"/>
    <p:sldId id="277" r:id="rId16"/>
    <p:sldId id="27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77" d="100"/>
          <a:sy n="77" d="100"/>
        </p:scale>
        <p:origin x="912" y="2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184DA70-C731-4C70-880D-CCD4705E623C}" type="datetime1">
              <a:rPr lang="en-US" smtClean="0"/>
              <a:t>3/22/2023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99729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8337974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729783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305767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498091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3/22/2023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4345857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3/22/2023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775497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2D6E202-B606-4609-B914-27C9371A1F6D}" type="datetime1">
              <a:rPr lang="en-US" smtClean="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538659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2D6E202-B606-4609-B914-27C9371A1F6D}" type="datetime1">
              <a:rPr lang="en-US" smtClean="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251753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1738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21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83319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3/22/2023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0066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3/22/2023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38056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3/22/2023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5176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28057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3/22/2023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3852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2D6E202-B606-4609-B914-27C9371A1F6D}" type="datetime1">
              <a:rPr lang="en-US" smtClean="0"/>
              <a:t>3/22/2023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3235279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br>
              <a:rPr lang="en-US" b="1" i="0" dirty="0">
                <a:solidFill>
                  <a:srgbClr val="C9D1D9"/>
                </a:solidFill>
                <a:effectLst/>
                <a:latin typeface="-apple-system"/>
              </a:rPr>
            </a:br>
            <a:r>
              <a:rPr lang="en-US" b="1" i="0" dirty="0">
                <a:solidFill>
                  <a:srgbClr val="C9D1D9"/>
                </a:solidFill>
                <a:effectLst/>
                <a:latin typeface="-apple-system"/>
              </a:rPr>
              <a:t>BRAINDEAD HACKATHON</a:t>
            </a:r>
            <a:endParaRPr lang="en-US"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fontScale="55000" lnSpcReduction="20000"/>
          </a:bodyPr>
          <a:lstStyle/>
          <a:p>
            <a:r>
              <a:rPr lang="en-US" dirty="0"/>
              <a:t>Team members</a:t>
            </a:r>
          </a:p>
          <a:p>
            <a:r>
              <a:rPr lang="en-US" dirty="0"/>
              <a:t>Archit Singh</a:t>
            </a:r>
          </a:p>
          <a:p>
            <a:r>
              <a:rPr lang="en-US" dirty="0"/>
              <a:t>Anusha Srivastava</a:t>
            </a:r>
          </a:p>
          <a:p>
            <a:r>
              <a:rPr lang="en-US" dirty="0"/>
              <a:t>Pratyush Kumar</a:t>
            </a:r>
          </a:p>
          <a:p>
            <a:r>
              <a:rPr lang="en-US" dirty="0"/>
              <a:t>Praneet Rao</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7940"/>
            <a:ext cx="6096000" cy="6857990"/>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0668B-23C4-253F-2DB6-C8AE1F7960C5}"/>
              </a:ext>
            </a:extLst>
          </p:cNvPr>
          <p:cNvSpPr>
            <a:spLocks noGrp="1"/>
          </p:cNvSpPr>
          <p:nvPr>
            <p:ph type="title"/>
          </p:nvPr>
        </p:nvSpPr>
        <p:spPr/>
        <p:txBody>
          <a:bodyPr/>
          <a:lstStyle/>
          <a:p>
            <a:r>
              <a:rPr lang="en-US" b="1" i="0" dirty="0">
                <a:solidFill>
                  <a:srgbClr val="C9D1D9"/>
                </a:solidFill>
                <a:effectLst/>
                <a:latin typeface="-apple-system"/>
              </a:rPr>
              <a:t>Problem Statement 2: Detecting Emotional Sentiment in Cartoons</a:t>
            </a:r>
            <a:br>
              <a:rPr lang="en-US" b="1" i="0" dirty="0">
                <a:solidFill>
                  <a:srgbClr val="C9D1D9"/>
                </a:solidFill>
                <a:effectLst/>
                <a:latin typeface="-apple-system"/>
              </a:rPr>
            </a:br>
            <a:endParaRPr lang="en-IN" dirty="0"/>
          </a:p>
        </p:txBody>
      </p:sp>
      <p:sp>
        <p:nvSpPr>
          <p:cNvPr id="3" name="Content Placeholder 2">
            <a:extLst>
              <a:ext uri="{FF2B5EF4-FFF2-40B4-BE49-F238E27FC236}">
                <a16:creationId xmlns:a16="http://schemas.microsoft.com/office/drawing/2014/main" id="{2A3FCC3B-24C8-7EBB-4787-D3EDC7CFE2E8}"/>
              </a:ext>
            </a:extLst>
          </p:cNvPr>
          <p:cNvSpPr>
            <a:spLocks noGrp="1"/>
          </p:cNvSpPr>
          <p:nvPr>
            <p:ph idx="1"/>
          </p:nvPr>
        </p:nvSpPr>
        <p:spPr>
          <a:xfrm>
            <a:off x="1090708" y="2468032"/>
            <a:ext cx="9164337" cy="4168742"/>
          </a:xfrm>
        </p:spPr>
        <p:txBody>
          <a:bodyPr>
            <a:normAutofit fontScale="77500" lnSpcReduction="20000"/>
          </a:bodyPr>
          <a:lstStyle/>
          <a:p>
            <a:pPr algn="l"/>
            <a:r>
              <a:rPr lang="en-US" b="1" i="0" dirty="0">
                <a:solidFill>
                  <a:schemeClr val="tx1">
                    <a:lumMod val="85000"/>
                    <a:lumOff val="15000"/>
                  </a:schemeClr>
                </a:solidFill>
                <a:effectLst/>
                <a:latin typeface="-apple-system"/>
              </a:rPr>
              <a:t>Challenge Description:</a:t>
            </a:r>
            <a:endParaRPr lang="en-US" b="0" i="0" dirty="0">
              <a:solidFill>
                <a:schemeClr val="tx1">
                  <a:lumMod val="85000"/>
                  <a:lumOff val="15000"/>
                </a:schemeClr>
              </a:solidFill>
              <a:effectLst/>
              <a:latin typeface="-apple-system"/>
            </a:endParaRPr>
          </a:p>
          <a:p>
            <a:pPr algn="l"/>
            <a:r>
              <a:rPr lang="en-US" b="0" i="0" dirty="0">
                <a:solidFill>
                  <a:schemeClr val="tx1">
                    <a:lumMod val="85000"/>
                    <a:lumOff val="15000"/>
                  </a:schemeClr>
                </a:solidFill>
                <a:effectLst/>
                <a:latin typeface="-apple-system"/>
              </a:rPr>
              <a:t>Social media platforms are widely used by individuals and organizations to express emotions, opinions, and ideas. These platforms generate vast amounts of data, which can be analyzed to gain insights into user behavior, preferences, and sentiment. Accurately classifying the sentiment of social media posts can provide valuable insights for businesses, individuals, and organizations to make informed decisions.</a:t>
            </a:r>
          </a:p>
          <a:p>
            <a:pPr algn="l"/>
            <a:r>
              <a:rPr lang="en-US" b="0" i="0" dirty="0">
                <a:solidFill>
                  <a:schemeClr val="tx1">
                    <a:lumMod val="85000"/>
                    <a:lumOff val="15000"/>
                  </a:schemeClr>
                </a:solidFill>
                <a:effectLst/>
                <a:latin typeface="-apple-system"/>
              </a:rPr>
              <a:t>To accomplish this task, a customized private cartoon dataset (original images) of social media posts has been provided, which contains labels for each post's emotion category, such as happy, angry, sad, or neutral.</a:t>
            </a:r>
          </a:p>
          <a:p>
            <a:pPr algn="l"/>
            <a:r>
              <a:rPr lang="en-US" b="0" i="0" dirty="0">
                <a:solidFill>
                  <a:schemeClr val="tx1">
                    <a:lumMod val="85000"/>
                    <a:lumOff val="15000"/>
                  </a:schemeClr>
                </a:solidFill>
                <a:effectLst/>
                <a:latin typeface="-apple-system"/>
              </a:rPr>
              <a:t>The task is to build and fine-tune a machine-learning model that accurately classifies social media posts into their corresponding emotion categories, using synthetic images.</a:t>
            </a:r>
          </a:p>
          <a:p>
            <a:pPr algn="l"/>
            <a:r>
              <a:rPr lang="en-US" b="0" i="0" dirty="0">
                <a:solidFill>
                  <a:schemeClr val="tx1">
                    <a:lumMod val="85000"/>
                    <a:lumOff val="15000"/>
                  </a:schemeClr>
                </a:solidFill>
                <a:effectLst/>
                <a:latin typeface="-apple-system"/>
              </a:rPr>
              <a:t>To achieve this, the following steps are required:</a:t>
            </a:r>
            <a:br>
              <a:rPr lang="en-US" b="0" i="0" dirty="0">
                <a:solidFill>
                  <a:schemeClr val="tx1">
                    <a:lumMod val="85000"/>
                    <a:lumOff val="15000"/>
                  </a:schemeClr>
                </a:solidFill>
                <a:effectLst/>
                <a:latin typeface="-apple-system"/>
              </a:rPr>
            </a:br>
            <a:r>
              <a:rPr lang="en-US" b="0" i="0" dirty="0">
                <a:solidFill>
                  <a:schemeClr val="tx1">
                    <a:lumMod val="85000"/>
                    <a:lumOff val="15000"/>
                  </a:schemeClr>
                </a:solidFill>
                <a:effectLst/>
                <a:latin typeface="-apple-system"/>
              </a:rPr>
              <a:t>⭐ Generate synthetic images using any image generation techniques (e.g., GAN, Diffusion Models, Autoencoder Decoder) to augment the dataset and increase its size.</a:t>
            </a:r>
            <a:br>
              <a:rPr lang="en-US" b="0" i="0" dirty="0">
                <a:solidFill>
                  <a:schemeClr val="tx1">
                    <a:lumMod val="85000"/>
                    <a:lumOff val="15000"/>
                  </a:schemeClr>
                </a:solidFill>
                <a:effectLst/>
                <a:latin typeface="-apple-system"/>
              </a:rPr>
            </a:br>
            <a:r>
              <a:rPr lang="en-US" b="0" i="0" dirty="0">
                <a:solidFill>
                  <a:schemeClr val="tx1">
                    <a:lumMod val="85000"/>
                    <a:lumOff val="15000"/>
                  </a:schemeClr>
                </a:solidFill>
                <a:effectLst/>
                <a:latin typeface="-apple-system"/>
              </a:rPr>
              <a:t>⭐ So for example, we use the images in the category of "happy" to synthetically generate similar images. Repeat the same for each category.</a:t>
            </a:r>
            <a:br>
              <a:rPr lang="en-US" b="0" i="0" dirty="0">
                <a:solidFill>
                  <a:schemeClr val="tx1">
                    <a:lumMod val="85000"/>
                    <a:lumOff val="15000"/>
                  </a:schemeClr>
                </a:solidFill>
                <a:effectLst/>
                <a:latin typeface="-apple-system"/>
              </a:rPr>
            </a:br>
            <a:r>
              <a:rPr lang="en-US" b="0" i="0" dirty="0">
                <a:solidFill>
                  <a:schemeClr val="tx1">
                    <a:lumMod val="85000"/>
                    <a:lumOff val="15000"/>
                  </a:schemeClr>
                </a:solidFill>
                <a:effectLst/>
                <a:latin typeface="-apple-system"/>
              </a:rPr>
              <a:t>⭐ Use the original and synthetic images to build a machine-learning model that accurately classifies social media posts into their corresponding emotion categories.</a:t>
            </a:r>
            <a:br>
              <a:rPr lang="en-US" b="0" i="0" dirty="0">
                <a:solidFill>
                  <a:schemeClr val="tx1">
                    <a:lumMod val="85000"/>
                    <a:lumOff val="15000"/>
                  </a:schemeClr>
                </a:solidFill>
                <a:effectLst/>
                <a:latin typeface="-apple-system"/>
              </a:rPr>
            </a:br>
            <a:r>
              <a:rPr lang="en-US" b="0" i="0" dirty="0">
                <a:solidFill>
                  <a:schemeClr val="tx1">
                    <a:lumMod val="85000"/>
                    <a:lumOff val="15000"/>
                  </a:schemeClr>
                </a:solidFill>
                <a:effectLst/>
                <a:latin typeface="-apple-system"/>
              </a:rPr>
              <a:t>⭐ Evaluate the performance of the model using appropriate metrics such as accuracy, precision, recall, and F1-score.</a:t>
            </a:r>
            <a:br>
              <a:rPr lang="en-US" b="0" i="0" dirty="0">
                <a:solidFill>
                  <a:schemeClr val="tx1">
                    <a:lumMod val="85000"/>
                    <a:lumOff val="15000"/>
                  </a:schemeClr>
                </a:solidFill>
                <a:effectLst/>
                <a:latin typeface="-apple-system"/>
              </a:rPr>
            </a:br>
            <a:r>
              <a:rPr lang="en-US" b="0" i="0" dirty="0">
                <a:solidFill>
                  <a:schemeClr val="tx1">
                    <a:lumMod val="85000"/>
                    <a:lumOff val="15000"/>
                  </a:schemeClr>
                </a:solidFill>
                <a:effectLst/>
                <a:latin typeface="-apple-system"/>
              </a:rPr>
              <a:t>⭐ Compare the performance of the model when trained on the original dataset only, the synthetic dataset only, and the combination of both.</a:t>
            </a:r>
            <a:br>
              <a:rPr lang="en-US" b="0" i="0" dirty="0">
                <a:solidFill>
                  <a:schemeClr val="tx1">
                    <a:lumMod val="85000"/>
                    <a:lumOff val="15000"/>
                  </a:schemeClr>
                </a:solidFill>
                <a:effectLst/>
                <a:latin typeface="-apple-system"/>
              </a:rPr>
            </a:br>
            <a:r>
              <a:rPr lang="en-US" b="0" i="0" dirty="0">
                <a:solidFill>
                  <a:schemeClr val="tx1">
                    <a:lumMod val="85000"/>
                    <a:lumOff val="15000"/>
                  </a:schemeClr>
                </a:solidFill>
                <a:effectLst/>
                <a:latin typeface="-apple-system"/>
              </a:rPr>
              <a:t>⭐ Analyze the results to determine the effectiveness of using synthetic images for improving classification accuracy.</a:t>
            </a:r>
          </a:p>
          <a:p>
            <a:endParaRPr lang="en-IN" dirty="0"/>
          </a:p>
        </p:txBody>
      </p:sp>
    </p:spTree>
    <p:extLst>
      <p:ext uri="{BB962C8B-B14F-4D97-AF65-F5344CB8AC3E}">
        <p14:creationId xmlns:p14="http://schemas.microsoft.com/office/powerpoint/2010/main" val="3993259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1E324-CB5D-A3A3-58CC-AC07BD4C11B5}"/>
              </a:ext>
            </a:extLst>
          </p:cNvPr>
          <p:cNvSpPr>
            <a:spLocks noGrp="1"/>
          </p:cNvSpPr>
          <p:nvPr>
            <p:ph type="title"/>
          </p:nvPr>
        </p:nvSpPr>
        <p:spPr/>
        <p:txBody>
          <a:bodyPr/>
          <a:lstStyle/>
          <a:p>
            <a:r>
              <a:rPr lang="en-IN" b="1" dirty="0"/>
              <a:t>FIRSTLY</a:t>
            </a:r>
            <a:r>
              <a:rPr lang="en-IN" dirty="0"/>
              <a:t> </a:t>
            </a:r>
            <a:r>
              <a:rPr lang="en-IN" sz="1600" b="0" dirty="0">
                <a:solidFill>
                  <a:srgbClr val="D4D4D4"/>
                </a:solidFill>
                <a:effectLst/>
                <a:latin typeface="Courier New" panose="02070309020205020404" pitchFamily="49" charset="0"/>
              </a:rPr>
              <a:t>pip install deepface</a:t>
            </a:r>
            <a:br>
              <a:rPr lang="en-IN" sz="1600" b="0" dirty="0">
                <a:solidFill>
                  <a:srgbClr val="D4D4D4"/>
                </a:solidFill>
                <a:effectLst/>
                <a:latin typeface="Courier New" panose="02070309020205020404" pitchFamily="49" charset="0"/>
              </a:rPr>
            </a:br>
            <a:r>
              <a:rPr lang="en-IN" sz="1600" b="0" dirty="0">
                <a:solidFill>
                  <a:srgbClr val="D4D4D4"/>
                </a:solidFill>
                <a:effectLst/>
                <a:latin typeface="Courier New" panose="02070309020205020404" pitchFamily="49" charset="0"/>
              </a:rPr>
              <a:t>command is being executed and following libraries are used.</a:t>
            </a:r>
            <a:br>
              <a:rPr lang="en-IN" b="0" dirty="0">
                <a:solidFill>
                  <a:srgbClr val="D4D4D4"/>
                </a:solidFill>
                <a:effectLst/>
                <a:latin typeface="Courier New" panose="02070309020205020404" pitchFamily="49" charset="0"/>
              </a:rPr>
            </a:br>
            <a:endParaRPr lang="en-IN" dirty="0"/>
          </a:p>
        </p:txBody>
      </p:sp>
      <p:pic>
        <p:nvPicPr>
          <p:cNvPr id="6" name="Content Placeholder 5">
            <a:extLst>
              <a:ext uri="{FF2B5EF4-FFF2-40B4-BE49-F238E27FC236}">
                <a16:creationId xmlns:a16="http://schemas.microsoft.com/office/drawing/2014/main" id="{5A5FBCF0-10BA-AA6C-EB31-FC9AD93F15AE}"/>
              </a:ext>
            </a:extLst>
          </p:cNvPr>
          <p:cNvPicPr>
            <a:picLocks noGrp="1" noChangeAspect="1"/>
          </p:cNvPicPr>
          <p:nvPr>
            <p:ph idx="1"/>
          </p:nvPr>
        </p:nvPicPr>
        <p:blipFill>
          <a:blip r:embed="rId2"/>
          <a:stretch>
            <a:fillRect/>
          </a:stretch>
        </p:blipFill>
        <p:spPr>
          <a:xfrm>
            <a:off x="5436704" y="1590260"/>
            <a:ext cx="6420679" cy="3737113"/>
          </a:xfrm>
        </p:spPr>
      </p:pic>
      <p:sp>
        <p:nvSpPr>
          <p:cNvPr id="4" name="Text Placeholder 3">
            <a:extLst>
              <a:ext uri="{FF2B5EF4-FFF2-40B4-BE49-F238E27FC236}">
                <a16:creationId xmlns:a16="http://schemas.microsoft.com/office/drawing/2014/main" id="{261814E6-9B82-BBB2-5AEF-C7C93C972A0A}"/>
              </a:ext>
            </a:extLst>
          </p:cNvPr>
          <p:cNvSpPr>
            <a:spLocks noGrp="1"/>
          </p:cNvSpPr>
          <p:nvPr>
            <p:ph type="body" sz="half" idx="2"/>
          </p:nvPr>
        </p:nvSpPr>
        <p:spPr/>
        <p:txBody>
          <a:bodyPr/>
          <a:lstStyle/>
          <a:p>
            <a:r>
              <a:rPr lang="en-IN" dirty="0"/>
              <a:t>These will help to input data to check our code.</a:t>
            </a:r>
          </a:p>
        </p:txBody>
      </p:sp>
    </p:spTree>
    <p:extLst>
      <p:ext uri="{BB962C8B-B14F-4D97-AF65-F5344CB8AC3E}">
        <p14:creationId xmlns:p14="http://schemas.microsoft.com/office/powerpoint/2010/main" val="1740553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702AE-55C9-FF14-F7CE-66F8C5421C2E}"/>
              </a:ext>
            </a:extLst>
          </p:cNvPr>
          <p:cNvSpPr>
            <a:spLocks noGrp="1"/>
          </p:cNvSpPr>
          <p:nvPr>
            <p:ph type="title"/>
          </p:nvPr>
        </p:nvSpPr>
        <p:spPr/>
        <p:txBody>
          <a:bodyPr/>
          <a:lstStyle/>
          <a:p>
            <a:r>
              <a:rPr lang="en-IN" dirty="0"/>
              <a:t>AFTER THE FILE HAS BEEN IMPORTED TO OUR PROGRAM</a:t>
            </a:r>
          </a:p>
        </p:txBody>
      </p:sp>
      <p:pic>
        <p:nvPicPr>
          <p:cNvPr id="6" name="Content Placeholder 5">
            <a:extLst>
              <a:ext uri="{FF2B5EF4-FFF2-40B4-BE49-F238E27FC236}">
                <a16:creationId xmlns:a16="http://schemas.microsoft.com/office/drawing/2014/main" id="{F7EA8E07-94A6-3558-AFA7-F0ED3E4191FA}"/>
              </a:ext>
            </a:extLst>
          </p:cNvPr>
          <p:cNvPicPr>
            <a:picLocks noGrp="1" noChangeAspect="1"/>
          </p:cNvPicPr>
          <p:nvPr>
            <p:ph idx="1"/>
          </p:nvPr>
        </p:nvPicPr>
        <p:blipFill>
          <a:blip r:embed="rId2"/>
          <a:stretch>
            <a:fillRect/>
          </a:stretch>
        </p:blipFill>
        <p:spPr>
          <a:xfrm>
            <a:off x="5267738" y="1560443"/>
            <a:ext cx="5933661" cy="3623279"/>
          </a:xfrm>
        </p:spPr>
      </p:pic>
      <p:sp>
        <p:nvSpPr>
          <p:cNvPr id="4" name="Text Placeholder 3">
            <a:extLst>
              <a:ext uri="{FF2B5EF4-FFF2-40B4-BE49-F238E27FC236}">
                <a16:creationId xmlns:a16="http://schemas.microsoft.com/office/drawing/2014/main" id="{14E5FE58-3425-93C9-F515-3AD86EC497CA}"/>
              </a:ext>
            </a:extLst>
          </p:cNvPr>
          <p:cNvSpPr>
            <a:spLocks noGrp="1"/>
          </p:cNvSpPr>
          <p:nvPr>
            <p:ph type="body" sz="half" idx="2"/>
          </p:nvPr>
        </p:nvSpPr>
        <p:spPr/>
        <p:txBody>
          <a:bodyPr/>
          <a:lstStyle/>
          <a:p>
            <a:r>
              <a:rPr lang="en-IN" dirty="0"/>
              <a:t>Select an image and run the next segment of code.</a:t>
            </a:r>
          </a:p>
        </p:txBody>
      </p:sp>
    </p:spTree>
    <p:extLst>
      <p:ext uri="{BB962C8B-B14F-4D97-AF65-F5344CB8AC3E}">
        <p14:creationId xmlns:p14="http://schemas.microsoft.com/office/powerpoint/2010/main" val="1941805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A18E7-CB10-8C3D-E492-B6ADFD532D7C}"/>
              </a:ext>
            </a:extLst>
          </p:cNvPr>
          <p:cNvSpPr>
            <a:spLocks noGrp="1"/>
          </p:cNvSpPr>
          <p:nvPr>
            <p:ph type="title"/>
          </p:nvPr>
        </p:nvSpPr>
        <p:spPr/>
        <p:txBody>
          <a:bodyPr/>
          <a:lstStyle/>
          <a:p>
            <a:r>
              <a:rPr lang="en-IN" dirty="0"/>
              <a:t>LASTLY CODE WILL TELL THE EMOTIONS TO HUMAN</a:t>
            </a:r>
          </a:p>
        </p:txBody>
      </p:sp>
      <p:pic>
        <p:nvPicPr>
          <p:cNvPr id="6" name="Content Placeholder 5">
            <a:extLst>
              <a:ext uri="{FF2B5EF4-FFF2-40B4-BE49-F238E27FC236}">
                <a16:creationId xmlns:a16="http://schemas.microsoft.com/office/drawing/2014/main" id="{60CF591C-DA8D-6EC0-AB1C-008B5B275A19}"/>
              </a:ext>
            </a:extLst>
          </p:cNvPr>
          <p:cNvPicPr>
            <a:picLocks noGrp="1" noChangeAspect="1"/>
          </p:cNvPicPr>
          <p:nvPr>
            <p:ph idx="1"/>
          </p:nvPr>
        </p:nvPicPr>
        <p:blipFill>
          <a:blip r:embed="rId2"/>
          <a:stretch>
            <a:fillRect/>
          </a:stretch>
        </p:blipFill>
        <p:spPr>
          <a:xfrm>
            <a:off x="5025787" y="1295399"/>
            <a:ext cx="7113417" cy="2720009"/>
          </a:xfrm>
        </p:spPr>
      </p:pic>
      <p:sp>
        <p:nvSpPr>
          <p:cNvPr id="4" name="Text Placeholder 3">
            <a:extLst>
              <a:ext uri="{FF2B5EF4-FFF2-40B4-BE49-F238E27FC236}">
                <a16:creationId xmlns:a16="http://schemas.microsoft.com/office/drawing/2014/main" id="{8C6ABC65-4B27-A51D-0E2C-88E0CCDE314B}"/>
              </a:ext>
            </a:extLst>
          </p:cNvPr>
          <p:cNvSpPr>
            <a:spLocks noGrp="1"/>
          </p:cNvSpPr>
          <p:nvPr>
            <p:ph type="body" sz="half" idx="2"/>
          </p:nvPr>
        </p:nvSpPr>
        <p:spPr/>
        <p:txBody>
          <a:bodyPr/>
          <a:lstStyle/>
          <a:p>
            <a:r>
              <a:rPr lang="en-IN" dirty="0"/>
              <a:t>The code will now understand the facial expressions and will tell about the emotion of the person.</a:t>
            </a:r>
          </a:p>
        </p:txBody>
      </p:sp>
    </p:spTree>
    <p:extLst>
      <p:ext uri="{BB962C8B-B14F-4D97-AF65-F5344CB8AC3E}">
        <p14:creationId xmlns:p14="http://schemas.microsoft.com/office/powerpoint/2010/main" val="4020714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6D0AA-ECBE-E56E-81E8-6255E5DCA13E}"/>
              </a:ext>
            </a:extLst>
          </p:cNvPr>
          <p:cNvSpPr>
            <a:spLocks noGrp="1"/>
          </p:cNvSpPr>
          <p:nvPr>
            <p:ph type="title"/>
          </p:nvPr>
        </p:nvSpPr>
        <p:spPr/>
        <p:txBody>
          <a:bodyPr/>
          <a:lstStyle/>
          <a:p>
            <a:r>
              <a:rPr lang="en-US" b="1" i="0" dirty="0">
                <a:effectLst/>
                <a:latin typeface="-apple-system"/>
              </a:rPr>
              <a:t>Problem Statement 1 : Analyze Placement Data</a:t>
            </a:r>
            <a:br>
              <a:rPr lang="en-US" b="1" i="0" dirty="0">
                <a:effectLst/>
                <a:latin typeface="-apple-system"/>
              </a:rPr>
            </a:br>
            <a:endParaRPr lang="en-IN" dirty="0"/>
          </a:p>
        </p:txBody>
      </p:sp>
      <p:sp>
        <p:nvSpPr>
          <p:cNvPr id="3" name="Content Placeholder 2">
            <a:extLst>
              <a:ext uri="{FF2B5EF4-FFF2-40B4-BE49-F238E27FC236}">
                <a16:creationId xmlns:a16="http://schemas.microsoft.com/office/drawing/2014/main" id="{A31CDFF8-97B4-6AF5-BF13-394468E7EE93}"/>
              </a:ext>
            </a:extLst>
          </p:cNvPr>
          <p:cNvSpPr>
            <a:spLocks noGrp="1"/>
          </p:cNvSpPr>
          <p:nvPr>
            <p:ph idx="1"/>
          </p:nvPr>
        </p:nvSpPr>
        <p:spPr/>
        <p:txBody>
          <a:bodyPr>
            <a:normAutofit fontScale="92500" lnSpcReduction="20000"/>
          </a:bodyPr>
          <a:lstStyle/>
          <a:p>
            <a:pPr algn="l"/>
            <a:r>
              <a:rPr lang="en-US" b="1" i="0" dirty="0">
                <a:effectLst/>
                <a:latin typeface="-apple-system"/>
              </a:rPr>
              <a:t>Challenge Description:</a:t>
            </a:r>
            <a:endParaRPr lang="en-US" b="0" i="0" dirty="0">
              <a:effectLst/>
              <a:latin typeface="-apple-system"/>
            </a:endParaRPr>
          </a:p>
          <a:p>
            <a:pPr algn="l"/>
            <a:r>
              <a:rPr lang="en-US" b="0" i="0" dirty="0">
                <a:effectLst/>
                <a:latin typeface="-apple-system"/>
              </a:rPr>
              <a:t>In this challenge, you are supposed to analyze the placement records of the students of a MBA college.</a:t>
            </a:r>
          </a:p>
          <a:p>
            <a:pPr algn="l"/>
            <a:r>
              <a:rPr lang="en-US" b="0" i="0" dirty="0">
                <a:effectLst/>
                <a:latin typeface="-apple-system"/>
              </a:rPr>
              <a:t>The dataset includes secondary and higher secondary school percentages and specializations. It also contains degree specialization, work experience, and the salary offered to the students. Your main task is to analyze the factors that affect the placement and salary of students.</a:t>
            </a:r>
          </a:p>
          <a:p>
            <a:pPr algn="l"/>
            <a:r>
              <a:rPr lang="en-US" b="0" i="0" dirty="0">
                <a:effectLst/>
                <a:latin typeface="-apple-system"/>
              </a:rPr>
              <a:t>Analyze the dataset and derive meaningful insights from the data.</a:t>
            </a:r>
          </a:p>
          <a:p>
            <a:pPr algn="l"/>
            <a:r>
              <a:rPr lang="en-US" b="0" i="0" dirty="0">
                <a:effectLst/>
                <a:latin typeface="-apple-system"/>
              </a:rPr>
              <a:t>Here are some examples that you might consider for your analysis:</a:t>
            </a:r>
          </a:p>
          <a:p>
            <a:pPr algn="l">
              <a:buFont typeface="Arial" panose="020B0604020202020204" pitchFamily="34" charset="0"/>
              <a:buChar char="•"/>
            </a:pPr>
            <a:r>
              <a:rPr lang="en-US" b="0" i="0" dirty="0">
                <a:effectLst/>
                <a:latin typeface="-apple-system"/>
              </a:rPr>
              <a:t>What are the factors affecting the placement of a student?</a:t>
            </a:r>
          </a:p>
          <a:p>
            <a:pPr algn="l">
              <a:buFont typeface="Arial" panose="020B0604020202020204" pitchFamily="34" charset="0"/>
              <a:buChar char="•"/>
            </a:pPr>
            <a:r>
              <a:rPr lang="en-US" b="0" i="0" dirty="0">
                <a:effectLst/>
                <a:latin typeface="-apple-system"/>
              </a:rPr>
              <a:t>Which degree specializations are in high demand in the industry?</a:t>
            </a:r>
          </a:p>
          <a:p>
            <a:pPr algn="just">
              <a:buFont typeface="Arial" panose="020B0604020202020204" pitchFamily="34" charset="0"/>
              <a:buChar char="•"/>
            </a:pPr>
            <a:r>
              <a:rPr lang="en-US" b="0" i="0" dirty="0">
                <a:effectLst/>
                <a:latin typeface="-apple-system"/>
              </a:rPr>
              <a:t>Does mba percentage matter in placement?</a:t>
            </a:r>
          </a:p>
          <a:p>
            <a:endParaRPr lang="en-IN" dirty="0"/>
          </a:p>
        </p:txBody>
      </p:sp>
    </p:spTree>
    <p:extLst>
      <p:ext uri="{BB962C8B-B14F-4D97-AF65-F5344CB8AC3E}">
        <p14:creationId xmlns:p14="http://schemas.microsoft.com/office/powerpoint/2010/main" val="4135102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6DBD5-CAE7-7E80-D9E7-A2C77F516A9C}"/>
              </a:ext>
            </a:extLst>
          </p:cNvPr>
          <p:cNvSpPr>
            <a:spLocks noGrp="1"/>
          </p:cNvSpPr>
          <p:nvPr>
            <p:ph type="title"/>
          </p:nvPr>
        </p:nvSpPr>
        <p:spPr/>
        <p:txBody>
          <a:bodyPr/>
          <a:lstStyle/>
          <a:p>
            <a:r>
              <a:rPr lang="en-IN" dirty="0"/>
              <a:t>ANALYSIS OF THE FOLLOWING TABLE SHOWS</a:t>
            </a:r>
          </a:p>
        </p:txBody>
      </p:sp>
      <p:pic>
        <p:nvPicPr>
          <p:cNvPr id="15" name="Content Placeholder 14">
            <a:extLst>
              <a:ext uri="{FF2B5EF4-FFF2-40B4-BE49-F238E27FC236}">
                <a16:creationId xmlns:a16="http://schemas.microsoft.com/office/drawing/2014/main" id="{AC540189-2B97-DFAE-4816-3B62CD3C4381}"/>
              </a:ext>
            </a:extLst>
          </p:cNvPr>
          <p:cNvPicPr>
            <a:picLocks noGrp="1" noChangeAspect="1"/>
          </p:cNvPicPr>
          <p:nvPr>
            <p:ph idx="1"/>
          </p:nvPr>
        </p:nvPicPr>
        <p:blipFill>
          <a:blip r:embed="rId2"/>
          <a:stretch>
            <a:fillRect/>
          </a:stretch>
        </p:blipFill>
        <p:spPr>
          <a:xfrm>
            <a:off x="5781675" y="1537440"/>
            <a:ext cx="5189538" cy="4392719"/>
          </a:xfrm>
        </p:spPr>
      </p:pic>
      <p:sp>
        <p:nvSpPr>
          <p:cNvPr id="8" name="Text Placeholder 7">
            <a:extLst>
              <a:ext uri="{FF2B5EF4-FFF2-40B4-BE49-F238E27FC236}">
                <a16:creationId xmlns:a16="http://schemas.microsoft.com/office/drawing/2014/main" id="{E8D427FF-F075-3C16-5348-842D331342C1}"/>
              </a:ext>
            </a:extLst>
          </p:cNvPr>
          <p:cNvSpPr>
            <a:spLocks noGrp="1"/>
          </p:cNvSpPr>
          <p:nvPr>
            <p:ph type="body" sz="half" idx="2"/>
          </p:nvPr>
        </p:nvSpPr>
        <p:spPr>
          <a:xfrm>
            <a:off x="643465" y="3177521"/>
            <a:ext cx="3517567" cy="3064505"/>
          </a:xfrm>
        </p:spPr>
        <p:txBody>
          <a:bodyPr/>
          <a:lstStyle/>
          <a:p>
            <a:r>
              <a:rPr lang="en-IN" dirty="0"/>
              <a:t>It shows the importance of various features such as HSC%, SSC% HSC stream. The table shows that SSC% is the most important whereas gender is least important.</a:t>
            </a:r>
          </a:p>
        </p:txBody>
      </p:sp>
    </p:spTree>
    <p:extLst>
      <p:ext uri="{BB962C8B-B14F-4D97-AF65-F5344CB8AC3E}">
        <p14:creationId xmlns:p14="http://schemas.microsoft.com/office/powerpoint/2010/main" val="4210351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5AEBC-8275-07B3-812F-7F09E479E204}"/>
              </a:ext>
            </a:extLst>
          </p:cNvPr>
          <p:cNvSpPr>
            <a:spLocks noGrp="1"/>
          </p:cNvSpPr>
          <p:nvPr>
            <p:ph type="title"/>
          </p:nvPr>
        </p:nvSpPr>
        <p:spPr/>
        <p:txBody>
          <a:bodyPr/>
          <a:lstStyle/>
          <a:p>
            <a:r>
              <a:rPr lang="en-IN" dirty="0"/>
              <a:t>ANALYSIS OF THE FOLLOWING PIE CHART SHOWS</a:t>
            </a:r>
          </a:p>
        </p:txBody>
      </p:sp>
      <p:pic>
        <p:nvPicPr>
          <p:cNvPr id="6" name="Content Placeholder 5">
            <a:extLst>
              <a:ext uri="{FF2B5EF4-FFF2-40B4-BE49-F238E27FC236}">
                <a16:creationId xmlns:a16="http://schemas.microsoft.com/office/drawing/2014/main" id="{63341101-8EBE-02C7-24E1-07A091428100}"/>
              </a:ext>
            </a:extLst>
          </p:cNvPr>
          <p:cNvPicPr>
            <a:picLocks noGrp="1" noChangeAspect="1"/>
          </p:cNvPicPr>
          <p:nvPr>
            <p:ph idx="1"/>
          </p:nvPr>
        </p:nvPicPr>
        <p:blipFill>
          <a:blip r:embed="rId2"/>
          <a:stretch>
            <a:fillRect/>
          </a:stretch>
        </p:blipFill>
        <p:spPr>
          <a:xfrm>
            <a:off x="4907810" y="959223"/>
            <a:ext cx="6567014" cy="4688541"/>
          </a:xfrm>
        </p:spPr>
      </p:pic>
      <p:sp>
        <p:nvSpPr>
          <p:cNvPr id="4" name="Text Placeholder 3">
            <a:extLst>
              <a:ext uri="{FF2B5EF4-FFF2-40B4-BE49-F238E27FC236}">
                <a16:creationId xmlns:a16="http://schemas.microsoft.com/office/drawing/2014/main" id="{28E6B86F-C1A9-1C98-E281-4857F6BA7F5B}"/>
              </a:ext>
            </a:extLst>
          </p:cNvPr>
          <p:cNvSpPr>
            <a:spLocks noGrp="1"/>
          </p:cNvSpPr>
          <p:nvPr>
            <p:ph type="body" sz="half" idx="2"/>
          </p:nvPr>
        </p:nvSpPr>
        <p:spPr/>
        <p:txBody>
          <a:bodyPr/>
          <a:lstStyle/>
          <a:p>
            <a:r>
              <a:rPr lang="en-IN" dirty="0"/>
              <a:t>In total students 52.56% are from commerce 42.33 are from science and 5.12% are from art stream.</a:t>
            </a:r>
          </a:p>
        </p:txBody>
      </p:sp>
    </p:spTree>
    <p:extLst>
      <p:ext uri="{BB962C8B-B14F-4D97-AF65-F5344CB8AC3E}">
        <p14:creationId xmlns:p14="http://schemas.microsoft.com/office/powerpoint/2010/main" val="3908330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0AF9-9A34-BB5A-A84D-0C9D2CD4A0CA}"/>
              </a:ext>
            </a:extLst>
          </p:cNvPr>
          <p:cNvSpPr>
            <a:spLocks noGrp="1"/>
          </p:cNvSpPr>
          <p:nvPr>
            <p:ph type="title"/>
          </p:nvPr>
        </p:nvSpPr>
        <p:spPr/>
        <p:txBody>
          <a:bodyPr/>
          <a:lstStyle/>
          <a:p>
            <a:r>
              <a:rPr lang="en-IN" dirty="0"/>
              <a:t>ANALYSIS OF THE FOLLOWING PIE CHART SHOWS</a:t>
            </a:r>
          </a:p>
        </p:txBody>
      </p:sp>
      <p:pic>
        <p:nvPicPr>
          <p:cNvPr id="6" name="Content Placeholder 5">
            <a:extLst>
              <a:ext uri="{FF2B5EF4-FFF2-40B4-BE49-F238E27FC236}">
                <a16:creationId xmlns:a16="http://schemas.microsoft.com/office/drawing/2014/main" id="{A618D3B6-13C7-287B-61D5-21FDF29FA124}"/>
              </a:ext>
            </a:extLst>
          </p:cNvPr>
          <p:cNvPicPr>
            <a:picLocks noGrp="1" noChangeAspect="1"/>
          </p:cNvPicPr>
          <p:nvPr>
            <p:ph idx="1"/>
          </p:nvPr>
        </p:nvPicPr>
        <p:blipFill>
          <a:blip r:embed="rId2"/>
          <a:stretch>
            <a:fillRect/>
          </a:stretch>
        </p:blipFill>
        <p:spPr>
          <a:xfrm>
            <a:off x="5781675" y="1656900"/>
            <a:ext cx="5189538" cy="4153799"/>
          </a:xfrm>
        </p:spPr>
      </p:pic>
      <p:sp>
        <p:nvSpPr>
          <p:cNvPr id="4" name="Text Placeholder 3">
            <a:extLst>
              <a:ext uri="{FF2B5EF4-FFF2-40B4-BE49-F238E27FC236}">
                <a16:creationId xmlns:a16="http://schemas.microsoft.com/office/drawing/2014/main" id="{4B8A046E-9AA7-42DD-8CA0-A98F1F714280}"/>
              </a:ext>
            </a:extLst>
          </p:cNvPr>
          <p:cNvSpPr>
            <a:spLocks noGrp="1"/>
          </p:cNvSpPr>
          <p:nvPr>
            <p:ph type="body" sz="half" idx="2"/>
          </p:nvPr>
        </p:nvSpPr>
        <p:spPr>
          <a:xfrm>
            <a:off x="1154954" y="3129280"/>
            <a:ext cx="2793158" cy="2895599"/>
          </a:xfrm>
        </p:spPr>
        <p:txBody>
          <a:bodyPr/>
          <a:lstStyle/>
          <a:p>
            <a:r>
              <a:rPr lang="en-IN" dirty="0"/>
              <a:t>Out of the total number of students 64.65% are female and 35.35% are male.</a:t>
            </a:r>
          </a:p>
          <a:p>
            <a:r>
              <a:rPr lang="en-IN" dirty="0"/>
              <a:t>Among the placed students,67.57% are female and 32.43% are male.</a:t>
            </a:r>
          </a:p>
        </p:txBody>
      </p:sp>
    </p:spTree>
    <p:extLst>
      <p:ext uri="{BB962C8B-B14F-4D97-AF65-F5344CB8AC3E}">
        <p14:creationId xmlns:p14="http://schemas.microsoft.com/office/powerpoint/2010/main" val="636978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41B6A-97BA-7904-9484-FE627747D9F1}"/>
              </a:ext>
            </a:extLst>
          </p:cNvPr>
          <p:cNvSpPr>
            <a:spLocks noGrp="1"/>
          </p:cNvSpPr>
          <p:nvPr>
            <p:ph type="title"/>
          </p:nvPr>
        </p:nvSpPr>
        <p:spPr/>
        <p:txBody>
          <a:bodyPr/>
          <a:lstStyle/>
          <a:p>
            <a:r>
              <a:rPr lang="en-IN" dirty="0"/>
              <a:t>ANALYSIS OF THE FOLLOWING BAR GRAPH SHOWS</a:t>
            </a:r>
          </a:p>
        </p:txBody>
      </p:sp>
      <p:sp>
        <p:nvSpPr>
          <p:cNvPr id="4" name="Text Placeholder 3">
            <a:extLst>
              <a:ext uri="{FF2B5EF4-FFF2-40B4-BE49-F238E27FC236}">
                <a16:creationId xmlns:a16="http://schemas.microsoft.com/office/drawing/2014/main" id="{CF189CA7-EE91-53B1-8530-10B610F535CB}"/>
              </a:ext>
            </a:extLst>
          </p:cNvPr>
          <p:cNvSpPr>
            <a:spLocks noGrp="1"/>
          </p:cNvSpPr>
          <p:nvPr>
            <p:ph type="body" sz="half" idx="2"/>
          </p:nvPr>
        </p:nvSpPr>
        <p:spPr/>
        <p:txBody>
          <a:bodyPr/>
          <a:lstStyle/>
          <a:p>
            <a:r>
              <a:rPr lang="en-IN" dirty="0"/>
              <a:t>60 students are from science and technology degree 140 are from commerce and management while less than 20 from arts stream.</a:t>
            </a:r>
          </a:p>
        </p:txBody>
      </p:sp>
      <p:pic>
        <p:nvPicPr>
          <p:cNvPr id="9" name="Content Placeholder 8">
            <a:extLst>
              <a:ext uri="{FF2B5EF4-FFF2-40B4-BE49-F238E27FC236}">
                <a16:creationId xmlns:a16="http://schemas.microsoft.com/office/drawing/2014/main" id="{607C9960-A8E7-DF13-8F0E-6B2B70550661}"/>
              </a:ext>
            </a:extLst>
          </p:cNvPr>
          <p:cNvPicPr>
            <a:picLocks noGrp="1" noChangeAspect="1"/>
          </p:cNvPicPr>
          <p:nvPr>
            <p:ph idx="1"/>
          </p:nvPr>
        </p:nvPicPr>
        <p:blipFill>
          <a:blip r:embed="rId2"/>
          <a:stretch>
            <a:fillRect/>
          </a:stretch>
        </p:blipFill>
        <p:spPr>
          <a:xfrm>
            <a:off x="5426242" y="1228297"/>
            <a:ext cx="5023021" cy="4265875"/>
          </a:xfrm>
        </p:spPr>
      </p:pic>
    </p:spTree>
    <p:extLst>
      <p:ext uri="{BB962C8B-B14F-4D97-AF65-F5344CB8AC3E}">
        <p14:creationId xmlns:p14="http://schemas.microsoft.com/office/powerpoint/2010/main" val="1599197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C73A-DE94-8A31-DCAE-B60A203B3ABA}"/>
              </a:ext>
            </a:extLst>
          </p:cNvPr>
          <p:cNvSpPr>
            <a:spLocks noGrp="1"/>
          </p:cNvSpPr>
          <p:nvPr>
            <p:ph type="title"/>
          </p:nvPr>
        </p:nvSpPr>
        <p:spPr/>
        <p:txBody>
          <a:bodyPr/>
          <a:lstStyle/>
          <a:p>
            <a:r>
              <a:rPr lang="en-IN" dirty="0"/>
              <a:t>ANALYSIS OF THE FOLLOWING HISTOGRAM SHOWS</a:t>
            </a:r>
          </a:p>
        </p:txBody>
      </p:sp>
      <p:pic>
        <p:nvPicPr>
          <p:cNvPr id="6" name="Content Placeholder 5">
            <a:extLst>
              <a:ext uri="{FF2B5EF4-FFF2-40B4-BE49-F238E27FC236}">
                <a16:creationId xmlns:a16="http://schemas.microsoft.com/office/drawing/2014/main" id="{1A939AA9-9730-E518-741D-5928682CF0F6}"/>
              </a:ext>
            </a:extLst>
          </p:cNvPr>
          <p:cNvPicPr>
            <a:picLocks noGrp="1" noChangeAspect="1"/>
          </p:cNvPicPr>
          <p:nvPr>
            <p:ph idx="1"/>
          </p:nvPr>
        </p:nvPicPr>
        <p:blipFill>
          <a:blip r:embed="rId2"/>
          <a:stretch>
            <a:fillRect/>
          </a:stretch>
        </p:blipFill>
        <p:spPr>
          <a:xfrm>
            <a:off x="5056095" y="932329"/>
            <a:ext cx="5332204" cy="4508499"/>
          </a:xfrm>
        </p:spPr>
      </p:pic>
      <p:sp>
        <p:nvSpPr>
          <p:cNvPr id="4" name="Text Placeholder 3">
            <a:extLst>
              <a:ext uri="{FF2B5EF4-FFF2-40B4-BE49-F238E27FC236}">
                <a16:creationId xmlns:a16="http://schemas.microsoft.com/office/drawing/2014/main" id="{F886FDD6-4E8B-20EF-95FF-BA6AED24A9C1}"/>
              </a:ext>
            </a:extLst>
          </p:cNvPr>
          <p:cNvSpPr>
            <a:spLocks noGrp="1"/>
          </p:cNvSpPr>
          <p:nvPr>
            <p:ph type="body" sz="half" idx="2"/>
          </p:nvPr>
        </p:nvSpPr>
        <p:spPr/>
        <p:txBody>
          <a:bodyPr/>
          <a:lstStyle/>
          <a:p>
            <a:r>
              <a:rPr lang="en-IN" dirty="0"/>
              <a:t>This histogram shows that maximum number of students got between 65-75% .</a:t>
            </a:r>
          </a:p>
        </p:txBody>
      </p:sp>
    </p:spTree>
    <p:extLst>
      <p:ext uri="{BB962C8B-B14F-4D97-AF65-F5344CB8AC3E}">
        <p14:creationId xmlns:p14="http://schemas.microsoft.com/office/powerpoint/2010/main" val="712279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B3029-D2F6-C6D8-56AB-A671B2B7DBD6}"/>
              </a:ext>
            </a:extLst>
          </p:cNvPr>
          <p:cNvSpPr>
            <a:spLocks noGrp="1"/>
          </p:cNvSpPr>
          <p:nvPr>
            <p:ph type="title"/>
          </p:nvPr>
        </p:nvSpPr>
        <p:spPr/>
        <p:txBody>
          <a:bodyPr/>
          <a:lstStyle/>
          <a:p>
            <a:r>
              <a:rPr lang="en-IN" dirty="0"/>
              <a:t>ANALYSIS OF THE FOLLOWING HISTOGRAM SHOWS</a:t>
            </a:r>
          </a:p>
        </p:txBody>
      </p:sp>
      <p:pic>
        <p:nvPicPr>
          <p:cNvPr id="6" name="Content Placeholder 5">
            <a:extLst>
              <a:ext uri="{FF2B5EF4-FFF2-40B4-BE49-F238E27FC236}">
                <a16:creationId xmlns:a16="http://schemas.microsoft.com/office/drawing/2014/main" id="{43E67EF6-4145-9FD3-6116-718614D2961F}"/>
              </a:ext>
            </a:extLst>
          </p:cNvPr>
          <p:cNvPicPr>
            <a:picLocks noGrp="1" noChangeAspect="1"/>
          </p:cNvPicPr>
          <p:nvPr>
            <p:ph idx="1"/>
          </p:nvPr>
        </p:nvPicPr>
        <p:blipFill>
          <a:blip r:embed="rId2"/>
          <a:stretch>
            <a:fillRect/>
          </a:stretch>
        </p:blipFill>
        <p:spPr>
          <a:xfrm>
            <a:off x="4930588" y="1295400"/>
            <a:ext cx="5710518" cy="4433047"/>
          </a:xfrm>
        </p:spPr>
      </p:pic>
      <p:sp>
        <p:nvSpPr>
          <p:cNvPr id="4" name="Text Placeholder 3">
            <a:extLst>
              <a:ext uri="{FF2B5EF4-FFF2-40B4-BE49-F238E27FC236}">
                <a16:creationId xmlns:a16="http://schemas.microsoft.com/office/drawing/2014/main" id="{24CD6582-9863-8E50-7F2D-1CE850043457}"/>
              </a:ext>
            </a:extLst>
          </p:cNvPr>
          <p:cNvSpPr>
            <a:spLocks noGrp="1"/>
          </p:cNvSpPr>
          <p:nvPr>
            <p:ph type="body" sz="half" idx="2"/>
          </p:nvPr>
        </p:nvSpPr>
        <p:spPr/>
        <p:txBody>
          <a:bodyPr/>
          <a:lstStyle/>
          <a:p>
            <a:r>
              <a:rPr lang="en-IN" dirty="0"/>
              <a:t>This histogram shows that most of the people scored more than 80% in their degree program.</a:t>
            </a:r>
          </a:p>
        </p:txBody>
      </p:sp>
    </p:spTree>
    <p:extLst>
      <p:ext uri="{BB962C8B-B14F-4D97-AF65-F5344CB8AC3E}">
        <p14:creationId xmlns:p14="http://schemas.microsoft.com/office/powerpoint/2010/main" val="1871061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CF52F-1101-0270-5712-ED360B3AFB80}"/>
              </a:ext>
            </a:extLst>
          </p:cNvPr>
          <p:cNvSpPr>
            <a:spLocks noGrp="1"/>
          </p:cNvSpPr>
          <p:nvPr>
            <p:ph type="title"/>
          </p:nvPr>
        </p:nvSpPr>
        <p:spPr/>
        <p:txBody>
          <a:bodyPr/>
          <a:lstStyle/>
          <a:p>
            <a:r>
              <a:rPr lang="en-IN" dirty="0"/>
              <a:t>ANALYSIS OF THE FOLLOWING BAR GRAPH SHOWS</a:t>
            </a:r>
          </a:p>
        </p:txBody>
      </p:sp>
      <p:pic>
        <p:nvPicPr>
          <p:cNvPr id="6" name="Content Placeholder 5">
            <a:extLst>
              <a:ext uri="{FF2B5EF4-FFF2-40B4-BE49-F238E27FC236}">
                <a16:creationId xmlns:a16="http://schemas.microsoft.com/office/drawing/2014/main" id="{DEC80694-A611-7D68-BDDD-65A25B6FF64C}"/>
              </a:ext>
            </a:extLst>
          </p:cNvPr>
          <p:cNvPicPr>
            <a:picLocks noGrp="1" noChangeAspect="1"/>
          </p:cNvPicPr>
          <p:nvPr>
            <p:ph idx="1"/>
          </p:nvPr>
        </p:nvPicPr>
        <p:blipFill>
          <a:blip r:embed="rId2"/>
          <a:stretch>
            <a:fillRect/>
          </a:stretch>
        </p:blipFill>
        <p:spPr>
          <a:xfrm>
            <a:off x="4975412" y="1192307"/>
            <a:ext cx="5515765" cy="4279004"/>
          </a:xfrm>
        </p:spPr>
      </p:pic>
      <p:sp>
        <p:nvSpPr>
          <p:cNvPr id="4" name="Text Placeholder 3">
            <a:extLst>
              <a:ext uri="{FF2B5EF4-FFF2-40B4-BE49-F238E27FC236}">
                <a16:creationId xmlns:a16="http://schemas.microsoft.com/office/drawing/2014/main" id="{4C04A4B2-895F-22DB-E640-E8E403B2C86C}"/>
              </a:ext>
            </a:extLst>
          </p:cNvPr>
          <p:cNvSpPr>
            <a:spLocks noGrp="1"/>
          </p:cNvSpPr>
          <p:nvPr>
            <p:ph type="body" sz="half" idx="2"/>
          </p:nvPr>
        </p:nvSpPr>
        <p:spPr/>
        <p:txBody>
          <a:bodyPr/>
          <a:lstStyle/>
          <a:p>
            <a:r>
              <a:rPr lang="en-IN" dirty="0"/>
              <a:t>The bar graph shows that most of the people are from commerce stream whereas least are from art stream.</a:t>
            </a:r>
          </a:p>
        </p:txBody>
      </p:sp>
    </p:spTree>
    <p:extLst>
      <p:ext uri="{BB962C8B-B14F-4D97-AF65-F5344CB8AC3E}">
        <p14:creationId xmlns:p14="http://schemas.microsoft.com/office/powerpoint/2010/main" val="30921164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1618</TotalTime>
  <Words>730</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Arial</vt:lpstr>
      <vt:lpstr>Century Gothic</vt:lpstr>
      <vt:lpstr>Courier New</vt:lpstr>
      <vt:lpstr>Wingdings 3</vt:lpstr>
      <vt:lpstr>Ion Boardroom</vt:lpstr>
      <vt:lpstr> BRAINDEAD HACKATHON</vt:lpstr>
      <vt:lpstr>Problem Statement 1 : Analyze Placement Data </vt:lpstr>
      <vt:lpstr>ANALYSIS OF THE FOLLOWING TABLE SHOWS</vt:lpstr>
      <vt:lpstr>ANALYSIS OF THE FOLLOWING PIE CHART SHOWS</vt:lpstr>
      <vt:lpstr>ANALYSIS OF THE FOLLOWING PIE CHART SHOWS</vt:lpstr>
      <vt:lpstr>ANALYSIS OF THE FOLLOWING BAR GRAPH SHOWS</vt:lpstr>
      <vt:lpstr>ANALYSIS OF THE FOLLOWING HISTOGRAM SHOWS</vt:lpstr>
      <vt:lpstr>ANALYSIS OF THE FOLLOWING HISTOGRAM SHOWS</vt:lpstr>
      <vt:lpstr>ANALYSIS OF THE FOLLOWING BAR GRAPH SHOWS</vt:lpstr>
      <vt:lpstr>Problem Statement 2: Detecting Emotional Sentiment in Cartoons </vt:lpstr>
      <vt:lpstr>FIRSTLY pip install deepface command is being executed and following libraries are used. </vt:lpstr>
      <vt:lpstr>AFTER THE FILE HAS BEEN IMPORTED TO OUR PROGRAM</vt:lpstr>
      <vt:lpstr>LASTLY CODE WILL TELL THE EMOTIONS TO HUMAN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Archit Singh</dc:creator>
  <cp:lastModifiedBy>Archit Singh</cp:lastModifiedBy>
  <cp:revision>4</cp:revision>
  <dcterms:created xsi:type="dcterms:W3CDTF">2023-03-22T18:06:55Z</dcterms:created>
  <dcterms:modified xsi:type="dcterms:W3CDTF">2023-03-23T21:05:38Z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