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4"/>
  </p:sldMasterIdLst>
  <p:notesMasterIdLst>
    <p:notesMasterId r:id="rId17"/>
  </p:notesMasterIdLst>
  <p:sldIdLst>
    <p:sldId id="256" r:id="rId5"/>
    <p:sldId id="257" r:id="rId6"/>
    <p:sldId id="258" r:id="rId7"/>
    <p:sldId id="275" r:id="rId8"/>
    <p:sldId id="269" r:id="rId9"/>
    <p:sldId id="273" r:id="rId10"/>
    <p:sldId id="274" r:id="rId11"/>
    <p:sldId id="270" r:id="rId12"/>
    <p:sldId id="271" r:id="rId13"/>
    <p:sldId id="267" r:id="rId14"/>
    <p:sldId id="259"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a Ingram" initials="EI" lastIdx="5" clrIdx="0">
    <p:extLst>
      <p:ext uri="{19B8F6BF-5375-455C-9EA6-DF929625EA0E}">
        <p15:presenceInfo xmlns:p15="http://schemas.microsoft.com/office/powerpoint/2012/main" userId="93cd1c7737ad09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82D5"/>
    <a:srgbClr val="FFFFFF"/>
    <a:srgbClr val="7440FF"/>
    <a:srgbClr val="B311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7" autoAdjust="0"/>
    <p:restoredTop sz="73294" autoAdjust="0"/>
  </p:normalViewPr>
  <p:slideViewPr>
    <p:cSldViewPr snapToGrid="0">
      <p:cViewPr varScale="1">
        <p:scale>
          <a:sx n="66" d="100"/>
          <a:sy n="66" d="100"/>
        </p:scale>
        <p:origin x="1134" y="66"/>
      </p:cViewPr>
      <p:guideLst/>
    </p:cSldViewPr>
  </p:slideViewPr>
  <p:notesTextViewPr>
    <p:cViewPr>
      <p:scale>
        <a:sx n="1" d="1"/>
        <a:sy n="1" d="1"/>
      </p:scale>
      <p:origin x="0" y="0"/>
    </p:cViewPr>
  </p:notesTextViewPr>
  <p:notesViewPr>
    <p:cSldViewPr snapToGrid="0">
      <p:cViewPr varScale="1">
        <p:scale>
          <a:sx n="69" d="100"/>
          <a:sy n="69" d="100"/>
        </p:scale>
        <p:origin x="331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24T10:53:39.534" idx="1">
    <p:pos x="10" y="10"/>
    <p:text>key results?
number of interactions for happy path -define happy path (user flow) -record clicks + bugs in happy path</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E893-15F6-4C99-BA28-5ADA8D07ED71}" type="datetimeFigureOut">
              <a:rPr lang="en-US" smtClean="0"/>
              <a:t>3/27/2020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E8076-D5D3-411B-875B-CCB62401406B}" type="slidenum">
              <a:rPr lang="en-US" smtClean="0"/>
              <a:t>‹#›</a:t>
            </a:fld>
            <a:endParaRPr lang="en-US"/>
          </a:p>
        </p:txBody>
      </p:sp>
    </p:spTree>
    <p:extLst>
      <p:ext uri="{BB962C8B-B14F-4D97-AF65-F5344CB8AC3E}">
        <p14:creationId xmlns:p14="http://schemas.microsoft.com/office/powerpoint/2010/main" val="229505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Hello there again, I'm Erica Ingram from the Swaap team in Labs 22.  Today, we’re presenting our first release canvas. Here at Swaap, we're about connecting people on the go effortlessly.  To that end, we decided our top priority was to rectify an inconsistent user experience. So we decided to complete a lot of functionality updates in this release canvas.  The team figured a </a:t>
            </a:r>
            <a:r>
              <a:rPr lang="en-US" sz="1200" b="0" i="0" kern="1200" dirty="0">
                <a:solidFill>
                  <a:schemeClr val="tx1"/>
                </a:solidFill>
                <a:effectLst/>
                <a:latin typeface="+mn-lt"/>
                <a:ea typeface="+mn-ea"/>
                <a:cs typeface="+mn-cs"/>
              </a:rPr>
              <a:t>good way to jump in and get to know the code was to do major user-facing bugs first, or the ones we thought were noticeable by users. Our users aren’t the most tech-savvy user base one could have, so the app being user friendly is very important.  We also had a discussion about how fixing bugs would be what happens at the majority of jobs; probably won’t get to do flashy new things as a newbie to a company, so this also influenced our decision to fix bugs first. </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1</a:t>
            </a:fld>
            <a:endParaRPr lang="en-US"/>
          </a:p>
        </p:txBody>
      </p:sp>
    </p:spTree>
    <p:extLst>
      <p:ext uri="{BB962C8B-B14F-4D97-AF65-F5344CB8AC3E}">
        <p14:creationId xmlns:p14="http://schemas.microsoft.com/office/powerpoint/2010/main" val="94266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those are the features we fixed in this canvas, and several objectives were supported by fixing these features.  Why did we select these?  Again, this will make the app a lot more polished looking and user friendly in general.  There are other fixes and bugs to be made, but these were what we determined were the most user facing and could be done within the time constraints. </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10</a:t>
            </a:fld>
            <a:endParaRPr lang="en-US"/>
          </a:p>
        </p:txBody>
      </p:sp>
    </p:spTree>
    <p:extLst>
      <p:ext uri="{BB962C8B-B14F-4D97-AF65-F5344CB8AC3E}">
        <p14:creationId xmlns:p14="http://schemas.microsoft.com/office/powerpoint/2010/main" val="1614333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will we test these features as a successful resolution to the problem of an inconsistent user experience? </a:t>
            </a:r>
            <a:r>
              <a:rPr lang="en-US" sz="1200" b="0" i="0" kern="1200" dirty="0">
                <a:solidFill>
                  <a:schemeClr val="tx1"/>
                </a:solidFill>
                <a:effectLst/>
                <a:latin typeface="+mn-lt"/>
                <a:ea typeface="+mn-ea"/>
                <a:cs typeface="+mn-cs"/>
              </a:rPr>
              <a:t>We use Cypress where appropriate and test the results against the above metrics. </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11</a:t>
            </a:fld>
            <a:endParaRPr lang="en-US"/>
          </a:p>
        </p:txBody>
      </p:sp>
    </p:spTree>
    <p:extLst>
      <p:ext uri="{BB962C8B-B14F-4D97-AF65-F5344CB8AC3E}">
        <p14:creationId xmlns:p14="http://schemas.microsoft.com/office/powerpoint/2010/main" val="1539751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team hopes you find our work meets your approval requirements to mo</a:t>
            </a:r>
            <a:r>
              <a:rPr lang="en-US" sz="1200" kern="1200" dirty="0">
                <a:solidFill>
                  <a:schemeClr val="tx1"/>
                </a:solidFill>
                <a:effectLst/>
                <a:highlight>
                  <a:srgbClr val="FFFF00"/>
                </a:highlight>
                <a:latin typeface="+mn-lt"/>
                <a:ea typeface="+mn-ea"/>
                <a:cs typeface="+mn-cs"/>
              </a:rPr>
              <a:t>v</a:t>
            </a:r>
            <a:r>
              <a:rPr lang="en-US" sz="1200" kern="1200" dirty="0">
                <a:solidFill>
                  <a:schemeClr val="tx1"/>
                </a:solidFill>
                <a:effectLst/>
                <a:latin typeface="+mn-lt"/>
                <a:ea typeface="+mn-ea"/>
                <a:cs typeface="+mn-cs"/>
              </a:rPr>
              <a:t>e forward and we’re eager to hear your feedback on this canvas. Thanks for joining us, and have a great day.</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12</a:t>
            </a:fld>
            <a:endParaRPr lang="en-US"/>
          </a:p>
        </p:txBody>
      </p:sp>
    </p:spTree>
    <p:extLst>
      <p:ext uri="{BB962C8B-B14F-4D97-AF65-F5344CB8AC3E}">
        <p14:creationId xmlns:p14="http://schemas.microsoft.com/office/powerpoint/2010/main" val="39372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our first release canvas consists of fixing bugs narrowed down from a list we made.   Overall, we solved one problem with this release canvas, an inconsistent user experience.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First, as a team, we picked through the whole site to find bugs.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Once we had what we felt was a full list, we needed to prioritize them in some way.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order to decide what priority to give them, we agreed as a team that user-facing bugs/fixes were the most important and each initialed the ones we thought could be done in one to three weeks.    </a:t>
            </a:r>
          </a:p>
          <a:p>
            <a:pPr rtl="0" fontAlgn="base"/>
            <a:r>
              <a:rPr lang="en-US" sz="1200" b="0" i="0" kern="1200" dirty="0">
                <a:solidFill>
                  <a:schemeClr val="tx1"/>
                </a:solidFill>
                <a:effectLst/>
                <a:latin typeface="+mn-lt"/>
                <a:ea typeface="+mn-ea"/>
                <a:cs typeface="+mn-cs"/>
              </a:rPr>
              <a:t>Next, we sorted the list in order of quantity of people’s initials.  </a:t>
            </a:r>
          </a:p>
          <a:p>
            <a:pPr rtl="0" fontAlgn="base"/>
            <a:r>
              <a:rPr lang="en-US" sz="1200" b="0" i="0" kern="1200" dirty="0">
                <a:solidFill>
                  <a:schemeClr val="tx1"/>
                </a:solidFill>
                <a:effectLst/>
                <a:latin typeface="+mn-lt"/>
                <a:ea typeface="+mn-ea"/>
                <a:cs typeface="+mn-cs"/>
              </a:rPr>
              <a:t>Then we decided as a group to aim for stuff we could turn around in a week to a week and a half, and the first six to eight items on that list became our first release canvas.   </a:t>
            </a: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What you see here is the final curated list, and I will go over each of these one by one.  </a:t>
            </a:r>
          </a:p>
        </p:txBody>
      </p:sp>
      <p:sp>
        <p:nvSpPr>
          <p:cNvPr id="4" name="Slide Number Placeholder 3"/>
          <p:cNvSpPr>
            <a:spLocks noGrp="1"/>
          </p:cNvSpPr>
          <p:nvPr>
            <p:ph type="sldNum" sz="quarter" idx="5"/>
          </p:nvPr>
        </p:nvSpPr>
        <p:spPr/>
        <p:txBody>
          <a:bodyPr/>
          <a:lstStyle/>
          <a:p>
            <a:fld id="{CB1E8076-D5D3-411B-875B-CCB62401406B}" type="slidenum">
              <a:rPr lang="en-US" smtClean="0"/>
              <a:t>2</a:t>
            </a:fld>
            <a:endParaRPr lang="en-US"/>
          </a:p>
        </p:txBody>
      </p:sp>
    </p:spTree>
    <p:extLst>
      <p:ext uri="{BB962C8B-B14F-4D97-AF65-F5344CB8AC3E}">
        <p14:creationId xmlns:p14="http://schemas.microsoft.com/office/powerpoint/2010/main" val="393303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Prior to this release, when a user deleted a contact, it didn’t confirm the delete or prompt ‘are you sure’, which we felt was very user unfriendly.  What if you didn’t mean to do it?  Users make mistakes all the time, especially ones who aren’t tech savvy, and they need to be able to back out of a change like a delete.  So now these windows appear before you delete a contact.</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3</a:t>
            </a:fld>
            <a:endParaRPr lang="en-US"/>
          </a:p>
        </p:txBody>
      </p:sp>
    </p:spTree>
    <p:extLst>
      <p:ext uri="{BB962C8B-B14F-4D97-AF65-F5344CB8AC3E}">
        <p14:creationId xmlns:p14="http://schemas.microsoft.com/office/powerpoint/2010/main" val="250296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problem we ran into was that the profile page didn’t display all the info a user could potentially enter into </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Things missing from display were the user’s job title, tagline, birthdate, location, and bio, so we added those fields to the profile page.</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4</a:t>
            </a:fld>
            <a:endParaRPr lang="en-US"/>
          </a:p>
        </p:txBody>
      </p:sp>
    </p:spTree>
    <p:extLst>
      <p:ext uri="{BB962C8B-B14F-4D97-AF65-F5344CB8AC3E}">
        <p14:creationId xmlns:p14="http://schemas.microsoft.com/office/powerpoint/2010/main" val="100245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team also noticed alignment of the profile picture on the profile page versus the same picture on the web home page and iOS app were very noticeably different, so we fixed that.  It used to go right to the edge, and now it looks like a card, as on the home page.</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5</a:t>
            </a:fld>
            <a:endParaRPr lang="en-US"/>
          </a:p>
        </p:txBody>
      </p:sp>
    </p:spTree>
    <p:extLst>
      <p:ext uri="{BB962C8B-B14F-4D97-AF65-F5344CB8AC3E}">
        <p14:creationId xmlns:p14="http://schemas.microsoft.com/office/powerpoint/2010/main" val="135071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While we were adjusting the profile picture alignment, we found it was very easy to change the color of the QR code that users need in order to swap, so we changed that as well from black to </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purple.</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6</a:t>
            </a:fld>
            <a:endParaRPr lang="en-US"/>
          </a:p>
        </p:txBody>
      </p:sp>
    </p:spTree>
    <p:extLst>
      <p:ext uri="{BB962C8B-B14F-4D97-AF65-F5344CB8AC3E}">
        <p14:creationId xmlns:p14="http://schemas.microsoft.com/office/powerpoint/2010/main" val="356935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was a problem, so we rectified that by displaying it as you see in the after picture, no ‘@@</a:t>
            </a:r>
            <a:r>
              <a:rPr lang="en-US" sz="1200" kern="1200" dirty="0" err="1">
                <a:solidFill>
                  <a:schemeClr val="tx1"/>
                </a:solidFill>
                <a:effectLst/>
                <a:latin typeface="+mn-lt"/>
                <a:ea typeface="+mn-ea"/>
                <a:cs typeface="+mn-cs"/>
              </a:rPr>
              <a:t>swaapApp</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7</a:t>
            </a:fld>
            <a:endParaRPr lang="en-US"/>
          </a:p>
        </p:txBody>
      </p:sp>
    </p:spTree>
    <p:extLst>
      <p:ext uri="{BB962C8B-B14F-4D97-AF65-F5344CB8AC3E}">
        <p14:creationId xmlns:p14="http://schemas.microsoft.com/office/powerpoint/2010/main" val="1230247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Also, as a team we felt the link update/creation area and process may be confusing for the user, so we redesigned that a little bit.  Prior to this change, there was no add button and no plus.  So you had to hit the enter key to save, and there was no prompt anywhere for how to save the link once you type it into the box.  This is not really a problem for savvy tech users, because most people know you can hit enter in forms, but our users largely won’t be tech savvy, so we added a button to make what the user should do to save the link more obvious and a plus to show the user there’s more to pick from.</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8</a:t>
            </a:fld>
            <a:endParaRPr lang="en-US"/>
          </a:p>
        </p:txBody>
      </p:sp>
    </p:spTree>
    <p:extLst>
      <p:ext uri="{BB962C8B-B14F-4D97-AF65-F5344CB8AC3E}">
        <p14:creationId xmlns:p14="http://schemas.microsoft.com/office/powerpoint/2010/main" val="126477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Swaap</a:t>
            </a:r>
            <a:r>
              <a:rPr lang="en-US" sz="1200" b="0" i="0" kern="1200" dirty="0">
                <a:solidFill>
                  <a:schemeClr val="tx1"/>
                </a:solidFill>
                <a:effectLst/>
                <a:latin typeface="+mn-lt"/>
                <a:ea typeface="+mn-ea"/>
                <a:cs typeface="+mn-cs"/>
              </a:rPr>
              <a:t> app used to have a token expiration of one day, and the team felt that was too short.  A short token expiration means the user has to log in more frequently, annoying for a lot of people, so we also decided to fix that as well; again, user-facing fixes being the theme here and now the token expiration is one week.</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9</a:t>
            </a:fld>
            <a:endParaRPr lang="en-US"/>
          </a:p>
        </p:txBody>
      </p:sp>
    </p:spTree>
    <p:extLst>
      <p:ext uri="{BB962C8B-B14F-4D97-AF65-F5344CB8AC3E}">
        <p14:creationId xmlns:p14="http://schemas.microsoft.com/office/powerpoint/2010/main" val="423656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0885-AA85-4B9D-B7E2-AF16EEAFF1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CCCA82-289C-474F-9B54-0E41EF59D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E3425F-EC94-4DE0-81BE-DDB47538A8E2}"/>
              </a:ext>
            </a:extLst>
          </p:cNvPr>
          <p:cNvSpPr>
            <a:spLocks noGrp="1"/>
          </p:cNvSpPr>
          <p:nvPr>
            <p:ph type="dt" sz="half" idx="10"/>
          </p:nvPr>
        </p:nvSpPr>
        <p:spPr/>
        <p:txBody>
          <a:bodyPr/>
          <a:lstStyle/>
          <a:p>
            <a:fld id="{5923F103-BC34-4FE4-A40E-EDDEECFDA5D0}" type="datetimeFigureOut">
              <a:rPr lang="en-US" smtClean="0"/>
              <a:pPr/>
              <a:t>3/27/2020</a:t>
            </a:fld>
            <a:endParaRPr lang="en-US" dirty="0"/>
          </a:p>
        </p:txBody>
      </p:sp>
      <p:sp>
        <p:nvSpPr>
          <p:cNvPr id="5" name="Footer Placeholder 4">
            <a:extLst>
              <a:ext uri="{FF2B5EF4-FFF2-40B4-BE49-F238E27FC236}">
                <a16:creationId xmlns:a16="http://schemas.microsoft.com/office/drawing/2014/main" id="{A3333C86-BB22-4A63-929C-06A430C24F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C85481-FBE4-4BDD-8C49-E2C3617178F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185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177C-B29C-4CBF-A88C-1139C5B7E1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E71867-0044-42F4-85DC-620BC89CD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78AA8-C47E-47BB-A839-458A17E6A759}"/>
              </a:ext>
            </a:extLst>
          </p:cNvPr>
          <p:cNvSpPr>
            <a:spLocks noGrp="1"/>
          </p:cNvSpPr>
          <p:nvPr>
            <p:ph type="dt" sz="half" idx="10"/>
          </p:nvPr>
        </p:nvSpPr>
        <p:spPr/>
        <p:txBody>
          <a:bodyPr/>
          <a:lstStyle/>
          <a:p>
            <a:fld id="{53086D93-FCAC-47E0-A2EE-787E62CA814C}" type="datetimeFigureOut">
              <a:rPr lang="en-US" smtClean="0"/>
              <a:t>3/27/2020</a:t>
            </a:fld>
            <a:endParaRPr lang="en-US" dirty="0"/>
          </a:p>
        </p:txBody>
      </p:sp>
      <p:sp>
        <p:nvSpPr>
          <p:cNvPr id="5" name="Footer Placeholder 4">
            <a:extLst>
              <a:ext uri="{FF2B5EF4-FFF2-40B4-BE49-F238E27FC236}">
                <a16:creationId xmlns:a16="http://schemas.microsoft.com/office/drawing/2014/main" id="{8072A040-0814-423C-BB40-9EC4F8527A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A4B62D-7A96-4ACF-AE4E-B53DD519171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100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31001-0171-49FF-8F53-B90D3CA74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FB25B2-D529-43DF-9470-A978F7431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56B84-92E5-4391-A895-FBE79110D7DA}"/>
              </a:ext>
            </a:extLst>
          </p:cNvPr>
          <p:cNvSpPr>
            <a:spLocks noGrp="1"/>
          </p:cNvSpPr>
          <p:nvPr>
            <p:ph type="dt" sz="half" idx="10"/>
          </p:nvPr>
        </p:nvSpPr>
        <p:spPr/>
        <p:txBody>
          <a:bodyPr/>
          <a:lstStyle/>
          <a:p>
            <a:fld id="{CDA879A6-0FD0-4734-A311-86BFCA472E6E}" type="datetimeFigureOut">
              <a:rPr lang="en-US" smtClean="0"/>
              <a:t>3/27/2020</a:t>
            </a:fld>
            <a:endParaRPr lang="en-US" dirty="0"/>
          </a:p>
        </p:txBody>
      </p:sp>
      <p:sp>
        <p:nvSpPr>
          <p:cNvPr id="5" name="Footer Placeholder 4">
            <a:extLst>
              <a:ext uri="{FF2B5EF4-FFF2-40B4-BE49-F238E27FC236}">
                <a16:creationId xmlns:a16="http://schemas.microsoft.com/office/drawing/2014/main" id="{58311435-B7E2-4507-AC6D-D3B59281C9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ED15FD-6434-42DE-AB17-D55A4749720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00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A1BC-A070-432D-B935-46DA790C5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5D0D3-780D-4600-B481-3E51CAFE4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13B95-AC23-41DB-96AD-E331051931D1}"/>
              </a:ext>
            </a:extLst>
          </p:cNvPr>
          <p:cNvSpPr>
            <a:spLocks noGrp="1"/>
          </p:cNvSpPr>
          <p:nvPr>
            <p:ph type="dt" sz="half" idx="10"/>
          </p:nvPr>
        </p:nvSpPr>
        <p:spPr/>
        <p:txBody>
          <a:bodyPr/>
          <a:lstStyle/>
          <a:p>
            <a:fld id="{19C9CA7B-DFD4-44B5-8C60-D14B8CD1FB59}" type="datetimeFigureOut">
              <a:rPr lang="en-US" smtClean="0"/>
              <a:t>3/27/2020</a:t>
            </a:fld>
            <a:endParaRPr lang="en-US" dirty="0"/>
          </a:p>
        </p:txBody>
      </p:sp>
      <p:sp>
        <p:nvSpPr>
          <p:cNvPr id="5" name="Footer Placeholder 4">
            <a:extLst>
              <a:ext uri="{FF2B5EF4-FFF2-40B4-BE49-F238E27FC236}">
                <a16:creationId xmlns:a16="http://schemas.microsoft.com/office/drawing/2014/main" id="{41E4B3C9-23EF-4676-96D9-CFE5B654F7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634B00-BD06-4F5B-BD56-1F3627894D3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8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6AD2-32D9-4C77-A64A-FC3923FAC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5831B0-D33E-4684-B20B-572DFDB3C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45DC0A-EEEF-422A-8C51-903C603C7FBD}"/>
              </a:ext>
            </a:extLst>
          </p:cNvPr>
          <p:cNvSpPr>
            <a:spLocks noGrp="1"/>
          </p:cNvSpPr>
          <p:nvPr>
            <p:ph type="dt" sz="half" idx="10"/>
          </p:nvPr>
        </p:nvSpPr>
        <p:spPr/>
        <p:txBody>
          <a:bodyPr/>
          <a:lstStyle/>
          <a:p>
            <a:fld id="{F34E6425-0181-43F2-84FC-787E803FD2F8}" type="datetimeFigureOut">
              <a:rPr lang="en-US" smtClean="0"/>
              <a:t>3/27/2020</a:t>
            </a:fld>
            <a:endParaRPr lang="en-US" dirty="0"/>
          </a:p>
        </p:txBody>
      </p:sp>
      <p:sp>
        <p:nvSpPr>
          <p:cNvPr id="5" name="Footer Placeholder 4">
            <a:extLst>
              <a:ext uri="{FF2B5EF4-FFF2-40B4-BE49-F238E27FC236}">
                <a16:creationId xmlns:a16="http://schemas.microsoft.com/office/drawing/2014/main" id="{29603C1F-E628-4177-A542-B3114BBF4D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CE9F80-4CD0-4194-B1F9-144BA09A97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640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A652-FBCE-47E7-B584-EFFF2A096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5F639-0E5F-43C6-8202-048C0622A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DEA88F-2475-47CD-A74B-65BCFCCC3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F17DDF-F6BF-41A3-9F80-7FCB674B43DD}"/>
              </a:ext>
            </a:extLst>
          </p:cNvPr>
          <p:cNvSpPr>
            <a:spLocks noGrp="1"/>
          </p:cNvSpPr>
          <p:nvPr>
            <p:ph type="dt" sz="half" idx="10"/>
          </p:nvPr>
        </p:nvSpPr>
        <p:spPr/>
        <p:txBody>
          <a:bodyPr/>
          <a:lstStyle/>
          <a:p>
            <a:fld id="{3BDB8791-F1B0-41E7-B7FD-A781E65C4266}" type="datetimeFigureOut">
              <a:rPr lang="en-US" smtClean="0"/>
              <a:t>3/27/2020</a:t>
            </a:fld>
            <a:endParaRPr lang="en-US" dirty="0"/>
          </a:p>
        </p:txBody>
      </p:sp>
      <p:sp>
        <p:nvSpPr>
          <p:cNvPr id="6" name="Footer Placeholder 5">
            <a:extLst>
              <a:ext uri="{FF2B5EF4-FFF2-40B4-BE49-F238E27FC236}">
                <a16:creationId xmlns:a16="http://schemas.microsoft.com/office/drawing/2014/main" id="{B9B69CCE-059B-45B2-BC75-1926AF20F8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B4A644-4BD5-491A-9DB3-A80ED5D98E9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67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7D60-D47A-4F9C-A4D9-D16D6DFAD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1483A7-B1E5-4079-874D-F5B4C369E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9DF21-7F0A-47EF-A3FA-EEE17E8F25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3A424-F15B-4168-BC4E-B3539A1917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732C8-E8BF-47E0-BB35-3F217DB21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EAC6E6-CEBC-4B2A-A68F-5B98EF25BFC5}"/>
              </a:ext>
            </a:extLst>
          </p:cNvPr>
          <p:cNvSpPr>
            <a:spLocks noGrp="1"/>
          </p:cNvSpPr>
          <p:nvPr>
            <p:ph type="dt" sz="half" idx="10"/>
          </p:nvPr>
        </p:nvSpPr>
        <p:spPr/>
        <p:txBody>
          <a:bodyPr/>
          <a:lstStyle/>
          <a:p>
            <a:fld id="{5FDD63B2-E120-4ED8-B27B-C685F510A5FE}" type="datetimeFigureOut">
              <a:rPr lang="en-US" smtClean="0"/>
              <a:t>3/27/2020</a:t>
            </a:fld>
            <a:endParaRPr lang="en-US" dirty="0"/>
          </a:p>
        </p:txBody>
      </p:sp>
      <p:sp>
        <p:nvSpPr>
          <p:cNvPr id="8" name="Footer Placeholder 7">
            <a:extLst>
              <a:ext uri="{FF2B5EF4-FFF2-40B4-BE49-F238E27FC236}">
                <a16:creationId xmlns:a16="http://schemas.microsoft.com/office/drawing/2014/main" id="{A1D2CE23-1F1E-492E-8199-4DDB1196AE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80EE609-B197-4426-867C-89648B817BC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74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1D96-CBDE-485C-BDE0-1ED3C3D96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4D78EC-8294-45EB-9DCE-DB1C819CE581}"/>
              </a:ext>
            </a:extLst>
          </p:cNvPr>
          <p:cNvSpPr>
            <a:spLocks noGrp="1"/>
          </p:cNvSpPr>
          <p:nvPr>
            <p:ph type="dt" sz="half" idx="10"/>
          </p:nvPr>
        </p:nvSpPr>
        <p:spPr/>
        <p:txBody>
          <a:bodyPr/>
          <a:lstStyle/>
          <a:p>
            <a:fld id="{7AA18ACC-A947-437B-A130-35BD54FDF1E9}" type="datetimeFigureOut">
              <a:rPr lang="en-US" smtClean="0"/>
              <a:t>3/27/2020</a:t>
            </a:fld>
            <a:endParaRPr lang="en-US" dirty="0"/>
          </a:p>
        </p:txBody>
      </p:sp>
      <p:sp>
        <p:nvSpPr>
          <p:cNvPr id="4" name="Footer Placeholder 3">
            <a:extLst>
              <a:ext uri="{FF2B5EF4-FFF2-40B4-BE49-F238E27FC236}">
                <a16:creationId xmlns:a16="http://schemas.microsoft.com/office/drawing/2014/main" id="{70584CDF-CE20-4F89-B67E-24F29B4AEF1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08EA24-8670-425E-80F0-36E1E67414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5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2A431-DFB2-4B0B-B966-EF37C54777E0}"/>
              </a:ext>
            </a:extLst>
          </p:cNvPr>
          <p:cNvSpPr>
            <a:spLocks noGrp="1"/>
          </p:cNvSpPr>
          <p:nvPr>
            <p:ph type="dt" sz="half" idx="10"/>
          </p:nvPr>
        </p:nvSpPr>
        <p:spPr/>
        <p:txBody>
          <a:bodyPr/>
          <a:lstStyle/>
          <a:p>
            <a:fld id="{7C8D7E02-BCB8-4D50-A234-369438C08659}" type="datetimeFigureOut">
              <a:rPr lang="en-US" smtClean="0"/>
              <a:t>3/27/2020</a:t>
            </a:fld>
            <a:endParaRPr lang="en-US" dirty="0"/>
          </a:p>
        </p:txBody>
      </p:sp>
      <p:sp>
        <p:nvSpPr>
          <p:cNvPr id="3" name="Footer Placeholder 2">
            <a:extLst>
              <a:ext uri="{FF2B5EF4-FFF2-40B4-BE49-F238E27FC236}">
                <a16:creationId xmlns:a16="http://schemas.microsoft.com/office/drawing/2014/main" id="{C01CF1D2-9957-4A7C-B122-56829B031AA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FF4938E-07D2-4D90-AFBA-EAA7B065276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884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D7D1-CC77-429D-BE6B-E9C18E53E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BE18A-0970-4AF0-BD75-051CFC75D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29AF33-59C8-40E6-BC3D-14058322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71CD9-2A41-40CC-933B-7DAF93970F16}"/>
              </a:ext>
            </a:extLst>
          </p:cNvPr>
          <p:cNvSpPr>
            <a:spLocks noGrp="1"/>
          </p:cNvSpPr>
          <p:nvPr>
            <p:ph type="dt" sz="half" idx="10"/>
          </p:nvPr>
        </p:nvSpPr>
        <p:spPr/>
        <p:txBody>
          <a:bodyPr/>
          <a:lstStyle/>
          <a:p>
            <a:fld id="{76E86A4C-8E40-4F87-A4F0-01A0687C5742}" type="datetimeFigureOut">
              <a:rPr lang="en-US" smtClean="0"/>
              <a:t>3/27/2020</a:t>
            </a:fld>
            <a:endParaRPr lang="en-US" dirty="0"/>
          </a:p>
        </p:txBody>
      </p:sp>
      <p:sp>
        <p:nvSpPr>
          <p:cNvPr id="6" name="Footer Placeholder 5">
            <a:extLst>
              <a:ext uri="{FF2B5EF4-FFF2-40B4-BE49-F238E27FC236}">
                <a16:creationId xmlns:a16="http://schemas.microsoft.com/office/drawing/2014/main" id="{332735EF-DE90-453D-9C3D-997B3B18C6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CADF88-8B61-4623-A47C-B0D721AC3A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15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30A2-EBDA-4788-84B6-8722A8E22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B0F6BA-8D70-4F7E-9C23-C16EAAFC2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0A3-A1AD-4CF1-9538-D387A3808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1DD3A-D3DC-4204-943F-2DF576714560}"/>
              </a:ext>
            </a:extLst>
          </p:cNvPr>
          <p:cNvSpPr>
            <a:spLocks noGrp="1"/>
          </p:cNvSpPr>
          <p:nvPr>
            <p:ph type="dt" sz="half" idx="10"/>
          </p:nvPr>
        </p:nvSpPr>
        <p:spPr/>
        <p:txBody>
          <a:bodyPr/>
          <a:lstStyle/>
          <a:p>
            <a:fld id="{35E72C73-2D91-4E12-BA25-F0AA0C03599B}" type="datetimeFigureOut">
              <a:rPr lang="en-US" smtClean="0"/>
              <a:t>3/27/2020</a:t>
            </a:fld>
            <a:endParaRPr lang="en-US" dirty="0"/>
          </a:p>
        </p:txBody>
      </p:sp>
      <p:sp>
        <p:nvSpPr>
          <p:cNvPr id="6" name="Footer Placeholder 5">
            <a:extLst>
              <a:ext uri="{FF2B5EF4-FFF2-40B4-BE49-F238E27FC236}">
                <a16:creationId xmlns:a16="http://schemas.microsoft.com/office/drawing/2014/main" id="{67FF97E3-5EC7-460F-B3AE-DF9D244C5E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324FDF-D99A-4AD2-BB40-D1F17E3FA6A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64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169F7-E07D-4E06-B896-AF2DE9C40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AB7F67-653E-42AC-A226-3927CD80B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D9FE5-27EA-4CAA-B72D-4F25EF228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3/27/2020</a:t>
            </a:fld>
            <a:endParaRPr lang="en-US" dirty="0"/>
          </a:p>
        </p:txBody>
      </p:sp>
      <p:sp>
        <p:nvSpPr>
          <p:cNvPr id="5" name="Footer Placeholder 4">
            <a:extLst>
              <a:ext uri="{FF2B5EF4-FFF2-40B4-BE49-F238E27FC236}">
                <a16:creationId xmlns:a16="http://schemas.microsoft.com/office/drawing/2014/main" id="{B58EF589-ADA8-42CE-8ACA-D8BD295DF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635334-C5C2-45A2-B6CF-E05A95013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87745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otion.so/Release-L22-1-Update-Functionality-d1fda2ccaec04612916f77642ea1f155"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notion.so/Release-L22-1-Update-Functionality-d1fda2ccaec04612916f77642ea1f15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hyperlink" Target="https://www.notion.so/Release-L22-1-Update-Functionality-d1fda2ccaec04612916f77642ea1f15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notion.so/Release-L22-1-Update-Functionality-d1fda2ccaec04612916f77642ea1f15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notion.so/Release-L22-1-Update-Functionality-d1fda2ccaec04612916f77642ea1f15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notion.so/Release-L22-1-Update-Functionality-d1fda2ccaec04612916f77642ea1f15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notion.so/Release-L22-1-Update-Functionality-d1fda2ccaec04612916f77642ea1f15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hyperlink" Target="https://www.notion.so/Release-L22-1-Update-Functionality-d1fda2ccaec04612916f77642ea1f15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hyperlink" Target="https://www.notion.so/Release-L22-1-Update-Functionality-d1fda2ccaec04612916f77642ea1f15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https://www.notion.so/Release-L22-1-Update-Functionality-d1fda2ccaec04612916f77642ea1f15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hyperlink" Target="https://www.notion.so/Release-L22-1-Update-Functionality-d1fda2ccaec04612916f77642ea1f155"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3182D5"/>
            </a:gs>
            <a:gs pos="39000">
              <a:schemeClr val="tx1"/>
            </a:gs>
            <a:gs pos="83000">
              <a:srgbClr val="7440FF"/>
            </a:gs>
            <a:gs pos="100000">
              <a:srgbClr val="7440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D12-9143-49A3-974C-218F6AD548E2}"/>
              </a:ext>
            </a:extLst>
          </p:cNvPr>
          <p:cNvSpPr>
            <a:spLocks noGrp="1"/>
          </p:cNvSpPr>
          <p:nvPr>
            <p:ph type="ctrTitle"/>
          </p:nvPr>
        </p:nvSpPr>
        <p:spPr>
          <a:xfrm>
            <a:off x="6236357" y="486382"/>
            <a:ext cx="5129113" cy="1022503"/>
          </a:xfrm>
        </p:spPr>
        <p:txBody>
          <a:bodyPr>
            <a:normAutofit fontScale="90000"/>
          </a:bodyPr>
          <a:lstStyle/>
          <a:p>
            <a:r>
              <a:rPr lang="en-US" dirty="0">
                <a:solidFill>
                  <a:schemeClr val="bg1"/>
                </a:solidFill>
                <a:latin typeface="Segoe UI" panose="020B0502040204020203" pitchFamily="34" charset="0"/>
                <a:cs typeface="Segoe UI" panose="020B0502040204020203" pitchFamily="34" charset="0"/>
              </a:rPr>
              <a:t>Swaap:  Labs 22</a:t>
            </a:r>
          </a:p>
        </p:txBody>
      </p:sp>
      <p:sp>
        <p:nvSpPr>
          <p:cNvPr id="3" name="Subtitle 2">
            <a:extLst>
              <a:ext uri="{FF2B5EF4-FFF2-40B4-BE49-F238E27FC236}">
                <a16:creationId xmlns:a16="http://schemas.microsoft.com/office/drawing/2014/main" id="{ED303AF6-3C51-46CD-BED2-467B7727DEAF}"/>
              </a:ext>
            </a:extLst>
          </p:cNvPr>
          <p:cNvSpPr>
            <a:spLocks noGrp="1"/>
          </p:cNvSpPr>
          <p:nvPr>
            <p:ph type="subTitle" idx="1"/>
          </p:nvPr>
        </p:nvSpPr>
        <p:spPr>
          <a:xfrm>
            <a:off x="789834" y="2787185"/>
            <a:ext cx="4107019" cy="3433142"/>
          </a:xfrm>
        </p:spPr>
        <p:txBody>
          <a:bodyPr>
            <a:normAutofit/>
          </a:bodyPr>
          <a:lstStyle/>
          <a:p>
            <a:pPr algn="l"/>
            <a:r>
              <a:rPr lang="en-US" sz="2600" cap="none" dirty="0">
                <a:solidFill>
                  <a:schemeClr val="bg1"/>
                </a:solidFill>
                <a:latin typeface="Segoe UI" panose="020B0502040204020203" pitchFamily="34" charset="0"/>
                <a:cs typeface="Segoe UI" panose="020B0502040204020203" pitchFamily="34" charset="0"/>
              </a:rPr>
              <a:t>Bobby Hall, Team Lead</a:t>
            </a:r>
          </a:p>
          <a:p>
            <a:pPr algn="l"/>
            <a:r>
              <a:rPr lang="en-US" sz="2600" cap="none" dirty="0">
                <a:solidFill>
                  <a:schemeClr val="bg1"/>
                </a:solidFill>
                <a:latin typeface="Segoe UI" panose="020B0502040204020203" pitchFamily="34" charset="0"/>
                <a:cs typeface="Segoe UI" panose="020B0502040204020203" pitchFamily="34" charset="0"/>
              </a:rPr>
              <a:t>Chad Rutherford, iOS</a:t>
            </a:r>
          </a:p>
          <a:p>
            <a:pPr algn="l"/>
            <a:r>
              <a:rPr lang="en-US" sz="2600" cap="none" dirty="0">
                <a:solidFill>
                  <a:schemeClr val="bg1"/>
                </a:solidFill>
                <a:latin typeface="Segoe UI" panose="020B0502040204020203" pitchFamily="34" charset="0"/>
                <a:cs typeface="Segoe UI" panose="020B0502040204020203" pitchFamily="34" charset="0"/>
              </a:rPr>
              <a:t>Roberto </a:t>
            </a:r>
            <a:r>
              <a:rPr lang="en-US" sz="2600" cap="none" dirty="0" err="1">
                <a:solidFill>
                  <a:schemeClr val="bg1"/>
                </a:solidFill>
                <a:latin typeface="Segoe UI" panose="020B0502040204020203" pitchFamily="34" charset="0"/>
                <a:cs typeface="Segoe UI" panose="020B0502040204020203" pitchFamily="34" charset="0"/>
              </a:rPr>
              <a:t>Banbanaste</a:t>
            </a:r>
            <a:r>
              <a:rPr lang="en-US" sz="2600" cap="none" dirty="0">
                <a:solidFill>
                  <a:schemeClr val="bg1"/>
                </a:solidFill>
                <a:latin typeface="Segoe UI" panose="020B0502040204020203" pitchFamily="34" charset="0"/>
                <a:cs typeface="Segoe UI" panose="020B0502040204020203" pitchFamily="34" charset="0"/>
              </a:rPr>
              <a:t>, Web</a:t>
            </a:r>
          </a:p>
          <a:p>
            <a:pPr algn="l"/>
            <a:r>
              <a:rPr lang="en-US" sz="2600" cap="none" dirty="0">
                <a:solidFill>
                  <a:schemeClr val="bg1"/>
                </a:solidFill>
                <a:latin typeface="Segoe UI" panose="020B0502040204020203" pitchFamily="34" charset="0"/>
                <a:cs typeface="Segoe UI" panose="020B0502040204020203" pitchFamily="34" charset="0"/>
              </a:rPr>
              <a:t>Sierra Curtis, Web</a:t>
            </a:r>
          </a:p>
          <a:p>
            <a:pPr algn="l"/>
            <a:r>
              <a:rPr lang="en-US" sz="2600" cap="none" dirty="0">
                <a:solidFill>
                  <a:schemeClr val="bg1"/>
                </a:solidFill>
                <a:latin typeface="Segoe UI" panose="020B0502040204020203" pitchFamily="34" charset="0"/>
                <a:cs typeface="Segoe UI" panose="020B0502040204020203" pitchFamily="34" charset="0"/>
              </a:rPr>
              <a:t>Tristan Depew, Web</a:t>
            </a:r>
          </a:p>
          <a:p>
            <a:pPr algn="l"/>
            <a:r>
              <a:rPr lang="en-US" sz="2600" cap="none" dirty="0">
                <a:solidFill>
                  <a:schemeClr val="bg1"/>
                </a:solidFill>
                <a:latin typeface="Segoe UI" panose="020B0502040204020203" pitchFamily="34" charset="0"/>
                <a:cs typeface="Segoe UI" panose="020B0502040204020203" pitchFamily="34" charset="0"/>
              </a:rPr>
              <a:t>Corey Gumbs, Web</a:t>
            </a:r>
          </a:p>
          <a:p>
            <a:pPr algn="l"/>
            <a:r>
              <a:rPr lang="en-US" sz="2600" cap="none" dirty="0">
                <a:solidFill>
                  <a:schemeClr val="bg1"/>
                </a:solidFill>
                <a:latin typeface="Segoe UI" panose="020B0502040204020203" pitchFamily="34" charset="0"/>
                <a:cs typeface="Segoe UI" panose="020B0502040204020203" pitchFamily="34" charset="0"/>
              </a:rPr>
              <a:t>Erica Ingram, Web</a:t>
            </a:r>
          </a:p>
        </p:txBody>
      </p:sp>
      <p:pic>
        <p:nvPicPr>
          <p:cNvPr id="4" name="Picture 3">
            <a:extLst>
              <a:ext uri="{FF2B5EF4-FFF2-40B4-BE49-F238E27FC236}">
                <a16:creationId xmlns:a16="http://schemas.microsoft.com/office/drawing/2014/main" id="{E259F227-8DEE-454D-917E-E67BC493B92D}"/>
              </a:ext>
            </a:extLst>
          </p:cNvPr>
          <p:cNvPicPr>
            <a:picLocks noChangeAspect="1"/>
          </p:cNvPicPr>
          <p:nvPr/>
        </p:nvPicPr>
        <p:blipFill>
          <a:blip r:embed="rId3"/>
          <a:stretch>
            <a:fillRect/>
          </a:stretch>
        </p:blipFill>
        <p:spPr>
          <a:xfrm>
            <a:off x="6643269" y="3420471"/>
            <a:ext cx="4107019" cy="2066108"/>
          </a:xfrm>
          <a:prstGeom prst="rect">
            <a:avLst/>
          </a:prstGeom>
        </p:spPr>
      </p:pic>
      <p:cxnSp>
        <p:nvCxnSpPr>
          <p:cNvPr id="5" name="Straight Connector 4">
            <a:extLst>
              <a:ext uri="{FF2B5EF4-FFF2-40B4-BE49-F238E27FC236}">
                <a16:creationId xmlns:a16="http://schemas.microsoft.com/office/drawing/2014/main" id="{3FC908BC-FA11-408D-8A80-5276FE26693A}"/>
              </a:ext>
            </a:extLst>
          </p:cNvPr>
          <p:cNvCxnSpPr>
            <a:cxnSpLocks/>
          </p:cNvCxnSpPr>
          <p:nvPr/>
        </p:nvCxnSpPr>
        <p:spPr>
          <a:xfrm>
            <a:off x="360944" y="2538663"/>
            <a:ext cx="1131369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4AD31F2-2917-474D-AD93-73045CC52FD9}"/>
              </a:ext>
            </a:extLst>
          </p:cNvPr>
          <p:cNvSpPr/>
          <p:nvPr/>
        </p:nvSpPr>
        <p:spPr>
          <a:xfrm>
            <a:off x="3338226" y="6371619"/>
            <a:ext cx="5653373"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L22.1</a:t>
            </a:r>
            <a:endParaRPr lang="en-US" dirty="0">
              <a:solidFill>
                <a:schemeClr val="bg1"/>
              </a:solidFill>
            </a:endParaRPr>
          </a:p>
        </p:txBody>
      </p:sp>
    </p:spTree>
    <p:extLst>
      <p:ext uri="{BB962C8B-B14F-4D97-AF65-F5344CB8AC3E}">
        <p14:creationId xmlns:p14="http://schemas.microsoft.com/office/powerpoint/2010/main" val="12008884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 presetClass="entr" presetSubtype="1"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3500"/>
                            </p:stCondLst>
                            <p:childTnLst>
                              <p:par>
                                <p:cTn id="28" presetID="2" presetClass="entr" presetSubtype="4"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4500"/>
                            </p:stCondLst>
                            <p:childTnLst>
                              <p:par>
                                <p:cTn id="33" presetID="2" presetClass="entr" presetSubtype="4"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500"/>
                            </p:stCondLst>
                            <p:childTnLst>
                              <p:par>
                                <p:cTn id="38" presetID="2" presetClass="entr" presetSubtype="4" fill="hold" grpId="0"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42" fill="hold">
                            <p:stCondLst>
                              <p:cond delay="6500"/>
                            </p:stCondLst>
                            <p:childTnLst>
                              <p:par>
                                <p:cTn id="43" presetID="2" presetClass="entr" presetSubtype="4" fill="hold" grpId="0" nodeType="after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7500"/>
                            </p:stCondLst>
                            <p:childTnLst>
                              <p:par>
                                <p:cTn id="48" presetID="2" presetClass="entr" presetSubtype="4"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1000" fill="hold"/>
                                        <p:tgtEl>
                                          <p:spTgt spid="4"/>
                                        </p:tgtEl>
                                        <p:attrNameLst>
                                          <p:attrName>ppt_x</p:attrName>
                                        </p:attrNameLst>
                                      </p:cBhvr>
                                      <p:tavLst>
                                        <p:tav tm="0">
                                          <p:val>
                                            <p:strVal val="#ppt_x"/>
                                          </p:val>
                                        </p:tav>
                                        <p:tav tm="100000">
                                          <p:val>
                                            <p:strVal val="#ppt_x"/>
                                          </p:val>
                                        </p:tav>
                                      </p:tavLst>
                                    </p:anim>
                                    <p:anim calcmode="lin" valueType="num">
                                      <p:cBhvr additive="base">
                                        <p:cTn id="51" dur="1000" fill="hold"/>
                                        <p:tgtEl>
                                          <p:spTgt spid="4"/>
                                        </p:tgtEl>
                                        <p:attrNameLst>
                                          <p:attrName>ppt_y</p:attrName>
                                        </p:attrNameLst>
                                      </p:cBhvr>
                                      <p:tavLst>
                                        <p:tav tm="0">
                                          <p:val>
                                            <p:strVal val="1+#ppt_h/2"/>
                                          </p:val>
                                        </p:tav>
                                        <p:tav tm="100000">
                                          <p:val>
                                            <p:strVal val="#ppt_y"/>
                                          </p:val>
                                        </p:tav>
                                      </p:tavLst>
                                    </p:anim>
                                  </p:childTnLst>
                                </p:cTn>
                              </p:par>
                            </p:childTnLst>
                          </p:cTn>
                        </p:par>
                        <p:par>
                          <p:cTn id="52" fill="hold">
                            <p:stCondLst>
                              <p:cond delay="8500"/>
                            </p:stCondLst>
                            <p:childTnLst>
                              <p:par>
                                <p:cTn id="53" presetID="10"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B3C8668-BE04-41E1-BCBA-5EBDAAD08BB5}"/>
              </a:ext>
            </a:extLst>
          </p:cNvPr>
          <p:cNvSpPr/>
          <p:nvPr/>
        </p:nvSpPr>
        <p:spPr>
          <a:xfrm>
            <a:off x="236481" y="378370"/>
            <a:ext cx="11682248" cy="1954925"/>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CCE41-1A78-415C-8055-7377F86C05E8}"/>
              </a:ext>
            </a:extLst>
          </p:cNvPr>
          <p:cNvSpPr>
            <a:spLocks noGrp="1"/>
          </p:cNvSpPr>
          <p:nvPr>
            <p:ph type="title"/>
          </p:nvPr>
        </p:nvSpPr>
        <p:spPr>
          <a:xfrm>
            <a:off x="273271" y="365125"/>
            <a:ext cx="11509655" cy="1954925"/>
          </a:xfrm>
        </p:spPr>
        <p:txBody>
          <a:bodyPr/>
          <a:lstStyle/>
          <a:p>
            <a:pPr algn="ctr"/>
            <a:r>
              <a:rPr lang="en-US" dirty="0">
                <a:solidFill>
                  <a:schemeClr val="bg1"/>
                </a:solidFill>
                <a:latin typeface="Segoe UI" panose="020B0502040204020203" pitchFamily="34" charset="0"/>
                <a:cs typeface="Segoe UI" panose="020B0502040204020203" pitchFamily="34" charset="0"/>
              </a:rPr>
              <a:t>Objectives Supported</a:t>
            </a:r>
          </a:p>
        </p:txBody>
      </p:sp>
      <p:sp>
        <p:nvSpPr>
          <p:cNvPr id="3" name="Content Placeholder 2">
            <a:extLst>
              <a:ext uri="{FF2B5EF4-FFF2-40B4-BE49-F238E27FC236}">
                <a16:creationId xmlns:a16="http://schemas.microsoft.com/office/drawing/2014/main" id="{8133A73B-A2B9-40F0-BDCD-CC6EDBE68A5B}"/>
              </a:ext>
            </a:extLst>
          </p:cNvPr>
          <p:cNvSpPr>
            <a:spLocks noGrp="1"/>
          </p:cNvSpPr>
          <p:nvPr>
            <p:ph idx="1"/>
          </p:nvPr>
        </p:nvSpPr>
        <p:spPr>
          <a:xfrm>
            <a:off x="585542" y="3099770"/>
            <a:ext cx="11217337" cy="1954925"/>
          </a:xfrm>
        </p:spPr>
        <p:txBody>
          <a:bodyPr numCol="1">
            <a:normAutofit/>
          </a:bodyPr>
          <a:lstStyle/>
          <a:p>
            <a:r>
              <a:rPr lang="en-US" sz="2700" dirty="0">
                <a:latin typeface="Segoe UI" panose="020B0502040204020203" pitchFamily="34" charset="0"/>
                <a:cs typeface="Segoe UI" panose="020B0502040204020203" pitchFamily="34" charset="0"/>
              </a:rPr>
              <a:t>Have a positive experience staying in contact with people from conference</a:t>
            </a:r>
          </a:p>
          <a:p>
            <a:r>
              <a:rPr lang="en-US" sz="2700" dirty="0">
                <a:latin typeface="Segoe UI" panose="020B0502040204020203" pitchFamily="34" charset="0"/>
                <a:cs typeface="Segoe UI" panose="020B0502040204020203" pitchFamily="34" charset="0"/>
              </a:rPr>
              <a:t>Be able to learn about your peers attending an event</a:t>
            </a:r>
          </a:p>
          <a:p>
            <a:r>
              <a:rPr lang="en-US" sz="2700" dirty="0">
                <a:latin typeface="Segoe UI" panose="020B0502040204020203" pitchFamily="34" charset="0"/>
                <a:cs typeface="Segoe UI" panose="020B0502040204020203" pitchFamily="34" charset="0"/>
              </a:rPr>
              <a:t>Make sharing profile information very fast and easy in person </a:t>
            </a:r>
          </a:p>
        </p:txBody>
      </p:sp>
      <p:pic>
        <p:nvPicPr>
          <p:cNvPr id="7" name="Picture 6">
            <a:extLst>
              <a:ext uri="{FF2B5EF4-FFF2-40B4-BE49-F238E27FC236}">
                <a16:creationId xmlns:a16="http://schemas.microsoft.com/office/drawing/2014/main" id="{730580BC-D0A2-47CA-8C04-822B982A03E2}"/>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9" name="Rectangle 8">
            <a:extLst>
              <a:ext uri="{FF2B5EF4-FFF2-40B4-BE49-F238E27FC236}">
                <a16:creationId xmlns:a16="http://schemas.microsoft.com/office/drawing/2014/main" id="{16D02F32-DEEE-4E0C-88F6-0BC5C176B7C5}"/>
              </a:ext>
            </a:extLst>
          </p:cNvPr>
          <p:cNvSpPr/>
          <p:nvPr/>
        </p:nvSpPr>
        <p:spPr>
          <a:xfrm>
            <a:off x="585542" y="6242121"/>
            <a:ext cx="5713658" cy="369332"/>
          </a:xfrm>
          <a:prstGeom prst="rect">
            <a:avLst/>
          </a:prstGeom>
        </p:spPr>
        <p:txBody>
          <a:bodyPr wrap="square">
            <a:spAutoFit/>
          </a:bodyPr>
          <a:lstStyle/>
          <a:p>
            <a:r>
              <a:rPr lang="en-US" dirty="0">
                <a:hlinkClick r:id="rId4">
                  <a:extLst>
                    <a:ext uri="{A12FA001-AC4F-418D-AE19-62706E023703}">
                      <ahyp:hlinkClr xmlns:ahyp="http://schemas.microsoft.com/office/drawing/2018/hyperlinkcolor" val="tx"/>
                    </a:ext>
                  </a:extLst>
                </a:hlinkClick>
              </a:rPr>
              <a:t>Click Here to View </a:t>
            </a:r>
            <a:r>
              <a:rPr lang="en-US" dirty="0" err="1">
                <a:hlinkClick r:id="rId4">
                  <a:extLst>
                    <a:ext uri="{A12FA001-AC4F-418D-AE19-62706E023703}">
                      <ahyp:hlinkClr xmlns:ahyp="http://schemas.microsoft.com/office/drawing/2018/hyperlinkcolor" val="tx"/>
                    </a:ext>
                  </a:extLst>
                </a:hlinkClick>
              </a:rPr>
              <a:t>Swaap’s</a:t>
            </a:r>
            <a:r>
              <a:rPr lang="en-US" dirty="0">
                <a:hlinkClick r:id="rId4">
                  <a:extLst>
                    <a:ext uri="{A12FA001-AC4F-418D-AE19-62706E023703}">
                      <ahyp:hlinkClr xmlns:ahyp="http://schemas.microsoft.com/office/drawing/2018/hyperlinkcolor" val="tx"/>
                    </a:ext>
                  </a:extLst>
                </a:hlinkClick>
              </a:rPr>
              <a:t> Product Release Canvas L22.1</a:t>
            </a:r>
            <a:endParaRPr lang="en-US" dirty="0"/>
          </a:p>
        </p:txBody>
      </p:sp>
      <p:sp>
        <p:nvSpPr>
          <p:cNvPr id="11" name="Rectangle 10">
            <a:extLst>
              <a:ext uri="{FF2B5EF4-FFF2-40B4-BE49-F238E27FC236}">
                <a16:creationId xmlns:a16="http://schemas.microsoft.com/office/drawing/2014/main" id="{F35C8915-5C91-40BD-BCFB-B4215FDB8254}"/>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3414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 presetClass="entr" presetSubtype="4"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9"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E5362D0-EBB4-4690-9B54-E364D73A3483}"/>
              </a:ext>
            </a:extLst>
          </p:cNvPr>
          <p:cNvSpPr/>
          <p:nvPr/>
        </p:nvSpPr>
        <p:spPr>
          <a:xfrm>
            <a:off x="236481" y="362604"/>
            <a:ext cx="11682248" cy="1954925"/>
          </a:xfrm>
          <a:prstGeom prst="roundRect">
            <a:avLst/>
          </a:prstGeom>
          <a:gradFill>
            <a:gsLst>
              <a:gs pos="0">
                <a:srgbClr val="3182D5"/>
              </a:gs>
              <a:gs pos="39000">
                <a:schemeClr val="tx1"/>
              </a:gs>
              <a:gs pos="83000">
                <a:srgbClr val="7440FF"/>
              </a:gs>
              <a:gs pos="100000">
                <a:srgbClr val="7440FF"/>
              </a:gs>
            </a:gsLst>
            <a:path path="circle">
              <a:fillToRect l="100000" t="100000"/>
            </a:path>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A8D40-91AB-4371-A8E5-257F87843B5F}"/>
              </a:ext>
            </a:extLst>
          </p:cNvPr>
          <p:cNvSpPr>
            <a:spLocks noGrp="1"/>
          </p:cNvSpPr>
          <p:nvPr>
            <p:ph type="title"/>
          </p:nvPr>
        </p:nvSpPr>
        <p:spPr>
          <a:xfrm>
            <a:off x="273271" y="365125"/>
            <a:ext cx="11645458" cy="1952404"/>
          </a:xfrm>
        </p:spPr>
        <p:txBody>
          <a:bodyPr/>
          <a:lstStyle/>
          <a:p>
            <a:pPr algn="ctr"/>
            <a:r>
              <a:rPr lang="en-US" dirty="0">
                <a:solidFill>
                  <a:schemeClr val="bg1"/>
                </a:solidFill>
                <a:latin typeface="Segoe UI" panose="020B0502040204020203" pitchFamily="34" charset="0"/>
                <a:cs typeface="Segoe UI" panose="020B0502040204020203" pitchFamily="34" charset="0"/>
              </a:rPr>
              <a:t>Key Results</a:t>
            </a:r>
          </a:p>
        </p:txBody>
      </p:sp>
      <p:pic>
        <p:nvPicPr>
          <p:cNvPr id="19" name="Picture 18">
            <a:extLst>
              <a:ext uri="{FF2B5EF4-FFF2-40B4-BE49-F238E27FC236}">
                <a16:creationId xmlns:a16="http://schemas.microsoft.com/office/drawing/2014/main" id="{F1E81D85-41BA-4518-A6AD-C9241C736EF9}"/>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22" name="Rectangle 21">
            <a:extLst>
              <a:ext uri="{FF2B5EF4-FFF2-40B4-BE49-F238E27FC236}">
                <a16:creationId xmlns:a16="http://schemas.microsoft.com/office/drawing/2014/main" id="{B218DAA5-02C4-41F8-9E79-C83DBEC9E57C}"/>
              </a:ext>
            </a:extLst>
          </p:cNvPr>
          <p:cNvSpPr/>
          <p:nvPr/>
        </p:nvSpPr>
        <p:spPr>
          <a:xfrm>
            <a:off x="585542" y="6242121"/>
            <a:ext cx="5510458" cy="369332"/>
          </a:xfrm>
          <a:prstGeom prst="rect">
            <a:avLst/>
          </a:prstGeom>
        </p:spPr>
        <p:txBody>
          <a:bodyPr wrap="square">
            <a:spAutoFit/>
          </a:bodyPr>
          <a:lstStyle/>
          <a:p>
            <a:r>
              <a:rPr lang="en-US" dirty="0">
                <a:hlinkClick r:id="rId4">
                  <a:extLst>
                    <a:ext uri="{A12FA001-AC4F-418D-AE19-62706E023703}">
                      <ahyp:hlinkClr xmlns:ahyp="http://schemas.microsoft.com/office/drawing/2018/hyperlinkcolor" val="tx"/>
                    </a:ext>
                  </a:extLst>
                </a:hlinkClick>
              </a:rPr>
              <a:t>Click Here to View </a:t>
            </a:r>
            <a:r>
              <a:rPr lang="en-US" dirty="0" err="1">
                <a:hlinkClick r:id="rId4">
                  <a:extLst>
                    <a:ext uri="{A12FA001-AC4F-418D-AE19-62706E023703}">
                      <ahyp:hlinkClr xmlns:ahyp="http://schemas.microsoft.com/office/drawing/2018/hyperlinkcolor" val="tx"/>
                    </a:ext>
                  </a:extLst>
                </a:hlinkClick>
              </a:rPr>
              <a:t>Swaap’s</a:t>
            </a:r>
            <a:r>
              <a:rPr lang="en-US" dirty="0">
                <a:hlinkClick r:id="rId4">
                  <a:extLst>
                    <a:ext uri="{A12FA001-AC4F-418D-AE19-62706E023703}">
                      <ahyp:hlinkClr xmlns:ahyp="http://schemas.microsoft.com/office/drawing/2018/hyperlinkcolor" val="tx"/>
                    </a:ext>
                  </a:extLst>
                </a:hlinkClick>
              </a:rPr>
              <a:t> Product Release Canvas L22.1</a:t>
            </a:r>
            <a:endParaRPr lang="en-US" dirty="0"/>
          </a:p>
        </p:txBody>
      </p:sp>
      <p:sp>
        <p:nvSpPr>
          <p:cNvPr id="24" name="Rectangle 23">
            <a:extLst>
              <a:ext uri="{FF2B5EF4-FFF2-40B4-BE49-F238E27FC236}">
                <a16:creationId xmlns:a16="http://schemas.microsoft.com/office/drawing/2014/main" id="{7E5061D5-4069-4727-96D0-71CB4E5AC944}"/>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0A126E-DD79-4492-8C5B-073517C50BF1}"/>
              </a:ext>
            </a:extLst>
          </p:cNvPr>
          <p:cNvSpPr/>
          <p:nvPr/>
        </p:nvSpPr>
        <p:spPr>
          <a:xfrm>
            <a:off x="1541938" y="3429000"/>
            <a:ext cx="5740161" cy="523220"/>
          </a:xfrm>
          <a:prstGeom prst="rect">
            <a:avLst/>
          </a:prstGeom>
        </p:spPr>
        <p:txBody>
          <a:bodyPr wrap="none">
            <a:spAutoFit/>
          </a:bodyPr>
          <a:lstStyle/>
          <a:p>
            <a:pPr marL="285750" indent="-285750">
              <a:buClr>
                <a:srgbClr val="3182D5"/>
              </a:buCl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90% of user-facing bugs resolved</a:t>
            </a:r>
          </a:p>
        </p:txBody>
      </p:sp>
      <p:sp>
        <p:nvSpPr>
          <p:cNvPr id="13" name="Rectangle 12">
            <a:extLst>
              <a:ext uri="{FF2B5EF4-FFF2-40B4-BE49-F238E27FC236}">
                <a16:creationId xmlns:a16="http://schemas.microsoft.com/office/drawing/2014/main" id="{31A6A656-A542-494C-AC83-2E1A2D315789}"/>
              </a:ext>
            </a:extLst>
          </p:cNvPr>
          <p:cNvSpPr/>
          <p:nvPr/>
        </p:nvSpPr>
        <p:spPr>
          <a:xfrm>
            <a:off x="1541937" y="4010174"/>
            <a:ext cx="6377067" cy="523220"/>
          </a:xfrm>
          <a:prstGeom prst="rect">
            <a:avLst/>
          </a:prstGeom>
        </p:spPr>
        <p:txBody>
          <a:bodyPr wrap="none">
            <a:spAutoFit/>
          </a:bodyPr>
          <a:lstStyle/>
          <a:p>
            <a:pPr marL="285750" indent="-285750">
              <a:buClr>
                <a:srgbClr val="3182D5"/>
              </a:buClr>
              <a:buFont typeface="Wingdings" panose="05000000000000000000" pitchFamily="2" charset="2"/>
              <a:buChar char="ü"/>
            </a:pPr>
            <a:r>
              <a:rPr lang="en-US" sz="2800" dirty="0">
                <a:latin typeface="Segoe UI" panose="020B0502040204020203" pitchFamily="34" charset="0"/>
                <a:cs typeface="Segoe UI" panose="020B0502040204020203" pitchFamily="34" charset="0"/>
              </a:rPr>
              <a:t>100% less accidental contact deletion</a:t>
            </a:r>
          </a:p>
        </p:txBody>
      </p:sp>
    </p:spTree>
    <p:extLst>
      <p:ext uri="{BB962C8B-B14F-4D97-AF65-F5344CB8AC3E}">
        <p14:creationId xmlns:p14="http://schemas.microsoft.com/office/powerpoint/2010/main" val="7017490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6"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290">
                                          <p:stCondLst>
                                            <p:cond delay="0"/>
                                          </p:stCondLst>
                                        </p:cTn>
                                        <p:tgtEl>
                                          <p:spTgt spid="2"/>
                                        </p:tgtEl>
                                      </p:cBhvr>
                                    </p:animEffect>
                                    <p:anim calcmode="lin" valueType="num">
                                      <p:cBhvr>
                                        <p:cTn id="17"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22" dur="13">
                                          <p:stCondLst>
                                            <p:cond delay="325"/>
                                          </p:stCondLst>
                                        </p:cTn>
                                        <p:tgtEl>
                                          <p:spTgt spid="2"/>
                                        </p:tgtEl>
                                      </p:cBhvr>
                                      <p:to x="100000" y="60000"/>
                                    </p:animScale>
                                    <p:animScale>
                                      <p:cBhvr>
                                        <p:cTn id="23" dur="83" decel="50000">
                                          <p:stCondLst>
                                            <p:cond delay="338"/>
                                          </p:stCondLst>
                                        </p:cTn>
                                        <p:tgtEl>
                                          <p:spTgt spid="2"/>
                                        </p:tgtEl>
                                      </p:cBhvr>
                                      <p:to x="100000" y="100000"/>
                                    </p:animScale>
                                    <p:animScale>
                                      <p:cBhvr>
                                        <p:cTn id="24" dur="13">
                                          <p:stCondLst>
                                            <p:cond delay="656"/>
                                          </p:stCondLst>
                                        </p:cTn>
                                        <p:tgtEl>
                                          <p:spTgt spid="2"/>
                                        </p:tgtEl>
                                      </p:cBhvr>
                                      <p:to x="100000" y="80000"/>
                                    </p:animScale>
                                    <p:animScale>
                                      <p:cBhvr>
                                        <p:cTn id="25" dur="83" decel="50000">
                                          <p:stCondLst>
                                            <p:cond delay="669"/>
                                          </p:stCondLst>
                                        </p:cTn>
                                        <p:tgtEl>
                                          <p:spTgt spid="2"/>
                                        </p:tgtEl>
                                      </p:cBhvr>
                                      <p:to x="100000" y="100000"/>
                                    </p:animScale>
                                    <p:animScale>
                                      <p:cBhvr>
                                        <p:cTn id="26" dur="13">
                                          <p:stCondLst>
                                            <p:cond delay="821"/>
                                          </p:stCondLst>
                                        </p:cTn>
                                        <p:tgtEl>
                                          <p:spTgt spid="2"/>
                                        </p:tgtEl>
                                      </p:cBhvr>
                                      <p:to x="100000" y="90000"/>
                                    </p:animScale>
                                    <p:animScale>
                                      <p:cBhvr>
                                        <p:cTn id="27" dur="83" decel="50000">
                                          <p:stCondLst>
                                            <p:cond delay="834"/>
                                          </p:stCondLst>
                                        </p:cTn>
                                        <p:tgtEl>
                                          <p:spTgt spid="2"/>
                                        </p:tgtEl>
                                      </p:cBhvr>
                                      <p:to x="100000" y="100000"/>
                                    </p:animScale>
                                    <p:animScale>
                                      <p:cBhvr>
                                        <p:cTn id="28" dur="13">
                                          <p:stCondLst>
                                            <p:cond delay="904"/>
                                          </p:stCondLst>
                                        </p:cTn>
                                        <p:tgtEl>
                                          <p:spTgt spid="2"/>
                                        </p:tgtEl>
                                      </p:cBhvr>
                                      <p:to x="100000" y="95000"/>
                                    </p:animScale>
                                    <p:animScale>
                                      <p:cBhvr>
                                        <p:cTn id="29" dur="83" decel="50000">
                                          <p:stCondLst>
                                            <p:cond delay="917"/>
                                          </p:stCondLst>
                                        </p:cTn>
                                        <p:tgtEl>
                                          <p:spTgt spid="2"/>
                                        </p:tgtEl>
                                      </p:cBhvr>
                                      <p:to x="100000" y="100000"/>
                                    </p:animScale>
                                  </p:childTnLst>
                                </p:cTn>
                              </p:par>
                            </p:childTnLst>
                          </p:cTn>
                        </p:par>
                        <p:par>
                          <p:cTn id="30" fill="hold">
                            <p:stCondLst>
                              <p:cond delay="1500"/>
                            </p:stCondLst>
                            <p:childTnLst>
                              <p:par>
                                <p:cTn id="31" presetID="26"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80">
                                          <p:stCondLst>
                                            <p:cond delay="0"/>
                                          </p:stCondLst>
                                        </p:cTn>
                                        <p:tgtEl>
                                          <p:spTgt spid="12"/>
                                        </p:tgtEl>
                                      </p:cBhvr>
                                    </p:animEffect>
                                    <p:anim calcmode="lin" valueType="num">
                                      <p:cBhvr>
                                        <p:cTn id="3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9" dur="26">
                                          <p:stCondLst>
                                            <p:cond delay="650"/>
                                          </p:stCondLst>
                                        </p:cTn>
                                        <p:tgtEl>
                                          <p:spTgt spid="12"/>
                                        </p:tgtEl>
                                      </p:cBhvr>
                                      <p:to x="100000" y="60000"/>
                                    </p:animScale>
                                    <p:animScale>
                                      <p:cBhvr>
                                        <p:cTn id="40" dur="166" decel="50000">
                                          <p:stCondLst>
                                            <p:cond delay="676"/>
                                          </p:stCondLst>
                                        </p:cTn>
                                        <p:tgtEl>
                                          <p:spTgt spid="12"/>
                                        </p:tgtEl>
                                      </p:cBhvr>
                                      <p:to x="100000" y="100000"/>
                                    </p:animScale>
                                    <p:animScale>
                                      <p:cBhvr>
                                        <p:cTn id="41" dur="26">
                                          <p:stCondLst>
                                            <p:cond delay="1312"/>
                                          </p:stCondLst>
                                        </p:cTn>
                                        <p:tgtEl>
                                          <p:spTgt spid="12"/>
                                        </p:tgtEl>
                                      </p:cBhvr>
                                      <p:to x="100000" y="80000"/>
                                    </p:animScale>
                                    <p:animScale>
                                      <p:cBhvr>
                                        <p:cTn id="42" dur="166" decel="50000">
                                          <p:stCondLst>
                                            <p:cond delay="1338"/>
                                          </p:stCondLst>
                                        </p:cTn>
                                        <p:tgtEl>
                                          <p:spTgt spid="12"/>
                                        </p:tgtEl>
                                      </p:cBhvr>
                                      <p:to x="100000" y="100000"/>
                                    </p:animScale>
                                    <p:animScale>
                                      <p:cBhvr>
                                        <p:cTn id="43" dur="26">
                                          <p:stCondLst>
                                            <p:cond delay="1642"/>
                                          </p:stCondLst>
                                        </p:cTn>
                                        <p:tgtEl>
                                          <p:spTgt spid="12"/>
                                        </p:tgtEl>
                                      </p:cBhvr>
                                      <p:to x="100000" y="90000"/>
                                    </p:animScale>
                                    <p:animScale>
                                      <p:cBhvr>
                                        <p:cTn id="44" dur="166" decel="50000">
                                          <p:stCondLst>
                                            <p:cond delay="1668"/>
                                          </p:stCondLst>
                                        </p:cTn>
                                        <p:tgtEl>
                                          <p:spTgt spid="12"/>
                                        </p:tgtEl>
                                      </p:cBhvr>
                                      <p:to x="100000" y="100000"/>
                                    </p:animScale>
                                    <p:animScale>
                                      <p:cBhvr>
                                        <p:cTn id="45" dur="26">
                                          <p:stCondLst>
                                            <p:cond delay="1808"/>
                                          </p:stCondLst>
                                        </p:cTn>
                                        <p:tgtEl>
                                          <p:spTgt spid="12"/>
                                        </p:tgtEl>
                                      </p:cBhvr>
                                      <p:to x="100000" y="95000"/>
                                    </p:animScale>
                                    <p:animScale>
                                      <p:cBhvr>
                                        <p:cTn id="46" dur="166" decel="50000">
                                          <p:stCondLst>
                                            <p:cond delay="1834"/>
                                          </p:stCondLst>
                                        </p:cTn>
                                        <p:tgtEl>
                                          <p:spTgt spid="12"/>
                                        </p:tgtEl>
                                      </p:cBhvr>
                                      <p:to x="100000" y="100000"/>
                                    </p:animScale>
                                  </p:childTnLst>
                                </p:cTn>
                              </p:par>
                              <p:par>
                                <p:cTn id="47" presetID="26"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80">
                                          <p:stCondLst>
                                            <p:cond delay="0"/>
                                          </p:stCondLst>
                                        </p:cTn>
                                        <p:tgtEl>
                                          <p:spTgt spid="13"/>
                                        </p:tgtEl>
                                      </p:cBhvr>
                                    </p:animEffect>
                                    <p:anim calcmode="lin" valueType="num">
                                      <p:cBhvr>
                                        <p:cTn id="5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5" dur="26">
                                          <p:stCondLst>
                                            <p:cond delay="650"/>
                                          </p:stCondLst>
                                        </p:cTn>
                                        <p:tgtEl>
                                          <p:spTgt spid="13"/>
                                        </p:tgtEl>
                                      </p:cBhvr>
                                      <p:to x="100000" y="60000"/>
                                    </p:animScale>
                                    <p:animScale>
                                      <p:cBhvr>
                                        <p:cTn id="56" dur="166" decel="50000">
                                          <p:stCondLst>
                                            <p:cond delay="676"/>
                                          </p:stCondLst>
                                        </p:cTn>
                                        <p:tgtEl>
                                          <p:spTgt spid="13"/>
                                        </p:tgtEl>
                                      </p:cBhvr>
                                      <p:to x="100000" y="100000"/>
                                    </p:animScale>
                                    <p:animScale>
                                      <p:cBhvr>
                                        <p:cTn id="57" dur="26">
                                          <p:stCondLst>
                                            <p:cond delay="1312"/>
                                          </p:stCondLst>
                                        </p:cTn>
                                        <p:tgtEl>
                                          <p:spTgt spid="13"/>
                                        </p:tgtEl>
                                      </p:cBhvr>
                                      <p:to x="100000" y="80000"/>
                                    </p:animScale>
                                    <p:animScale>
                                      <p:cBhvr>
                                        <p:cTn id="58" dur="166" decel="50000">
                                          <p:stCondLst>
                                            <p:cond delay="1338"/>
                                          </p:stCondLst>
                                        </p:cTn>
                                        <p:tgtEl>
                                          <p:spTgt spid="13"/>
                                        </p:tgtEl>
                                      </p:cBhvr>
                                      <p:to x="100000" y="100000"/>
                                    </p:animScale>
                                    <p:animScale>
                                      <p:cBhvr>
                                        <p:cTn id="59" dur="26">
                                          <p:stCondLst>
                                            <p:cond delay="1642"/>
                                          </p:stCondLst>
                                        </p:cTn>
                                        <p:tgtEl>
                                          <p:spTgt spid="13"/>
                                        </p:tgtEl>
                                      </p:cBhvr>
                                      <p:to x="100000" y="90000"/>
                                    </p:animScale>
                                    <p:animScale>
                                      <p:cBhvr>
                                        <p:cTn id="60" dur="166" decel="50000">
                                          <p:stCondLst>
                                            <p:cond delay="1668"/>
                                          </p:stCondLst>
                                        </p:cTn>
                                        <p:tgtEl>
                                          <p:spTgt spid="13"/>
                                        </p:tgtEl>
                                      </p:cBhvr>
                                      <p:to x="100000" y="100000"/>
                                    </p:animScale>
                                    <p:animScale>
                                      <p:cBhvr>
                                        <p:cTn id="61" dur="26">
                                          <p:stCondLst>
                                            <p:cond delay="1808"/>
                                          </p:stCondLst>
                                        </p:cTn>
                                        <p:tgtEl>
                                          <p:spTgt spid="13"/>
                                        </p:tgtEl>
                                      </p:cBhvr>
                                      <p:to x="100000" y="95000"/>
                                    </p:animScale>
                                    <p:animScale>
                                      <p:cBhvr>
                                        <p:cTn id="62" dur="166" decel="50000">
                                          <p:stCondLst>
                                            <p:cond delay="1834"/>
                                          </p:stCondLst>
                                        </p:cTn>
                                        <p:tgtEl>
                                          <p:spTgt spid="13"/>
                                        </p:tgtEl>
                                      </p:cBhvr>
                                      <p:to x="100000" y="100000"/>
                                    </p:animScale>
                                  </p:childTnLst>
                                </p:cTn>
                              </p:par>
                            </p:childTnLst>
                          </p:cTn>
                        </p:par>
                        <p:par>
                          <p:cTn id="63" fill="hold">
                            <p:stCondLst>
                              <p:cond delay="3500"/>
                            </p:stCondLst>
                            <p:childTnLst>
                              <p:par>
                                <p:cTn id="64" presetID="42" presetClass="entr" presetSubtype="0" fill="hold"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1000"/>
                                        <p:tgtEl>
                                          <p:spTgt spid="19"/>
                                        </p:tgtEl>
                                      </p:cBhvr>
                                    </p:animEffect>
                                    <p:anim calcmode="lin" valueType="num">
                                      <p:cBhvr>
                                        <p:cTn id="67" dur="1000" fill="hold"/>
                                        <p:tgtEl>
                                          <p:spTgt spid="19"/>
                                        </p:tgtEl>
                                        <p:attrNameLst>
                                          <p:attrName>ppt_x</p:attrName>
                                        </p:attrNameLst>
                                      </p:cBhvr>
                                      <p:tavLst>
                                        <p:tav tm="0">
                                          <p:val>
                                            <p:strVal val="#ppt_x"/>
                                          </p:val>
                                        </p:tav>
                                        <p:tav tm="100000">
                                          <p:val>
                                            <p:strVal val="#ppt_x"/>
                                          </p:val>
                                        </p:tav>
                                      </p:tavLst>
                                    </p:anim>
                                    <p:anim calcmode="lin" valueType="num">
                                      <p:cBhvr>
                                        <p:cTn id="68" dur="1000" fill="hold"/>
                                        <p:tgtEl>
                                          <p:spTgt spid="19"/>
                                        </p:tgtEl>
                                        <p:attrNameLst>
                                          <p:attrName>ppt_y</p:attrName>
                                        </p:attrNameLst>
                                      </p:cBhvr>
                                      <p:tavLst>
                                        <p:tav tm="0">
                                          <p:val>
                                            <p:strVal val="#ppt_y+.1"/>
                                          </p:val>
                                        </p:tav>
                                        <p:tav tm="100000">
                                          <p:val>
                                            <p:strVal val="#ppt_y"/>
                                          </p:val>
                                        </p:tav>
                                      </p:tavLst>
                                    </p:anim>
                                  </p:childTnLst>
                                </p:cTn>
                              </p:par>
                            </p:childTnLst>
                          </p:cTn>
                        </p:par>
                        <p:par>
                          <p:cTn id="69" fill="hold">
                            <p:stCondLst>
                              <p:cond delay="4500"/>
                            </p:stCondLst>
                            <p:childTnLst>
                              <p:par>
                                <p:cTn id="70" presetID="2" presetClass="entr" presetSubtype="4"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ppt_x"/>
                                          </p:val>
                                        </p:tav>
                                        <p:tav tm="100000">
                                          <p:val>
                                            <p:strVal val="#ppt_x"/>
                                          </p:val>
                                        </p:tav>
                                      </p:tavLst>
                                    </p:anim>
                                    <p:anim calcmode="lin" valueType="num">
                                      <p:cBhvr additive="base">
                                        <p:cTn id="7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2" grpId="0"/>
      <p:bldP spid="24" grpId="0" animBg="1"/>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3182D5"/>
            </a:gs>
            <a:gs pos="39000">
              <a:schemeClr val="tx1"/>
            </a:gs>
            <a:gs pos="83000">
              <a:srgbClr val="7440FF"/>
            </a:gs>
            <a:gs pos="100000">
              <a:srgbClr val="7440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D12-9143-49A3-974C-218F6AD548E2}"/>
              </a:ext>
            </a:extLst>
          </p:cNvPr>
          <p:cNvSpPr>
            <a:spLocks noGrp="1"/>
          </p:cNvSpPr>
          <p:nvPr>
            <p:ph type="ctrTitle"/>
          </p:nvPr>
        </p:nvSpPr>
        <p:spPr>
          <a:xfrm>
            <a:off x="360944" y="1169389"/>
            <a:ext cx="11313692" cy="1022503"/>
          </a:xfrm>
        </p:spPr>
        <p:txBody>
          <a:bodyPr>
            <a:noAutofit/>
          </a:bodyPr>
          <a:lstStyle/>
          <a:p>
            <a:r>
              <a:rPr lang="en-US" sz="4600" dirty="0">
                <a:solidFill>
                  <a:schemeClr val="bg1"/>
                </a:solidFill>
                <a:latin typeface="Segoe UI" panose="020B0502040204020203" pitchFamily="34" charset="0"/>
                <a:cs typeface="Segoe UI" panose="020B0502040204020203" pitchFamily="34" charset="0"/>
              </a:rPr>
              <a:t>Read </a:t>
            </a:r>
            <a:r>
              <a:rPr lang="en-US" sz="4600" dirty="0" err="1">
                <a:solidFill>
                  <a:schemeClr val="bg1"/>
                </a:solidFill>
                <a:latin typeface="Segoe UI" panose="020B0502040204020203" pitchFamily="34" charset="0"/>
                <a:cs typeface="Segoe UI" panose="020B0502040204020203" pitchFamily="34" charset="0"/>
              </a:rPr>
              <a:t>Swaap’s</a:t>
            </a:r>
            <a:r>
              <a:rPr lang="en-US" sz="4600" dirty="0">
                <a:solidFill>
                  <a:schemeClr val="bg1"/>
                </a:solidFill>
                <a:latin typeface="Segoe UI" panose="020B0502040204020203" pitchFamily="34" charset="0"/>
                <a:cs typeface="Segoe UI" panose="020B0502040204020203" pitchFamily="34" charset="0"/>
              </a:rPr>
              <a:t> full Release Canvas L22.1 at:</a:t>
            </a:r>
          </a:p>
        </p:txBody>
      </p:sp>
      <p:pic>
        <p:nvPicPr>
          <p:cNvPr id="4" name="Picture 3">
            <a:extLst>
              <a:ext uri="{FF2B5EF4-FFF2-40B4-BE49-F238E27FC236}">
                <a16:creationId xmlns:a16="http://schemas.microsoft.com/office/drawing/2014/main" id="{E259F227-8DEE-454D-917E-E67BC493B92D}"/>
              </a:ext>
            </a:extLst>
          </p:cNvPr>
          <p:cNvPicPr>
            <a:picLocks noChangeAspect="1"/>
          </p:cNvPicPr>
          <p:nvPr/>
        </p:nvPicPr>
        <p:blipFill>
          <a:blip r:embed="rId3"/>
          <a:stretch>
            <a:fillRect/>
          </a:stretch>
        </p:blipFill>
        <p:spPr>
          <a:xfrm>
            <a:off x="8239555" y="5231773"/>
            <a:ext cx="2999946" cy="1509176"/>
          </a:xfrm>
          <a:prstGeom prst="rect">
            <a:avLst/>
          </a:prstGeom>
        </p:spPr>
      </p:pic>
      <p:cxnSp>
        <p:nvCxnSpPr>
          <p:cNvPr id="5" name="Straight Connector 4">
            <a:extLst>
              <a:ext uri="{FF2B5EF4-FFF2-40B4-BE49-F238E27FC236}">
                <a16:creationId xmlns:a16="http://schemas.microsoft.com/office/drawing/2014/main" id="{3FC908BC-FA11-408D-8A80-5276FE26693A}"/>
              </a:ext>
            </a:extLst>
          </p:cNvPr>
          <p:cNvCxnSpPr>
            <a:cxnSpLocks/>
          </p:cNvCxnSpPr>
          <p:nvPr/>
        </p:nvCxnSpPr>
        <p:spPr>
          <a:xfrm>
            <a:off x="360944" y="2538663"/>
            <a:ext cx="1131369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ubtitle 7">
            <a:extLst>
              <a:ext uri="{FF2B5EF4-FFF2-40B4-BE49-F238E27FC236}">
                <a16:creationId xmlns:a16="http://schemas.microsoft.com/office/drawing/2014/main" id="{159A37B8-12E5-4828-A5E9-519D64C5F444}"/>
              </a:ext>
            </a:extLst>
          </p:cNvPr>
          <p:cNvSpPr>
            <a:spLocks noGrp="1"/>
          </p:cNvSpPr>
          <p:nvPr>
            <p:ph type="subTitle" idx="1"/>
          </p:nvPr>
        </p:nvSpPr>
        <p:spPr>
          <a:xfrm>
            <a:off x="242207" y="3058477"/>
            <a:ext cx="11707586" cy="717290"/>
          </a:xfrm>
        </p:spPr>
        <p:txBody>
          <a:bodyPr>
            <a:normAutofit fontScale="92500" lnSpcReduction="20000"/>
          </a:bodyPr>
          <a:lstStyle/>
          <a:p>
            <a:r>
              <a:rPr lang="en-US" sz="2800" dirty="0">
                <a:solidFill>
                  <a:schemeClr val="bg1"/>
                </a:solidFill>
                <a:latin typeface="Segoe UI" panose="020B0502040204020203" pitchFamily="34" charset="0"/>
                <a:cs typeface="Segoe UI" panose="020B0502040204020203" pitchFamily="34" charset="0"/>
              </a:rPr>
              <a:t>https://www.notion.so/Release-L22-1-Update-Functionality-d1fda2ccaec04612916f77642ea1f155</a:t>
            </a:r>
          </a:p>
        </p:txBody>
      </p:sp>
    </p:spTree>
    <p:extLst>
      <p:ext uri="{BB962C8B-B14F-4D97-AF65-F5344CB8AC3E}">
        <p14:creationId xmlns:p14="http://schemas.microsoft.com/office/powerpoint/2010/main" val="3884080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000" fill="hold"/>
                                        <p:tgtEl>
                                          <p:spTgt spid="4"/>
                                        </p:tgtEl>
                                        <p:attrNameLst>
                                          <p:attrName>ppt_x</p:attrName>
                                        </p:attrNameLst>
                                      </p:cBhvr>
                                      <p:tavLst>
                                        <p:tav tm="0">
                                          <p:val>
                                            <p:strVal val="#ppt_x"/>
                                          </p:val>
                                        </p:tav>
                                        <p:tav tm="100000">
                                          <p:val>
                                            <p:strVal val="#ppt_x"/>
                                          </p:val>
                                        </p:tav>
                                      </p:tavLst>
                                    </p:anim>
                                    <p:anim calcmode="lin" valueType="num">
                                      <p:cBhvr additive="base">
                                        <p:cTn id="23"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B3C8668-BE04-41E1-BCBA-5EBDAAD08BB5}"/>
              </a:ext>
            </a:extLst>
          </p:cNvPr>
          <p:cNvSpPr/>
          <p:nvPr/>
        </p:nvSpPr>
        <p:spPr>
          <a:xfrm>
            <a:off x="236481" y="378370"/>
            <a:ext cx="11682248" cy="1954925"/>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CCE41-1A78-415C-8055-7377F86C05E8}"/>
              </a:ext>
            </a:extLst>
          </p:cNvPr>
          <p:cNvSpPr>
            <a:spLocks noGrp="1"/>
          </p:cNvSpPr>
          <p:nvPr>
            <p:ph type="title"/>
          </p:nvPr>
        </p:nvSpPr>
        <p:spPr>
          <a:xfrm>
            <a:off x="273271" y="365125"/>
            <a:ext cx="11509655" cy="1954925"/>
          </a:xfrm>
        </p:spPr>
        <p:txBody>
          <a:bodyPr/>
          <a:lstStyle/>
          <a:p>
            <a:pPr algn="ctr"/>
            <a:r>
              <a:rPr lang="en-US" dirty="0">
                <a:solidFill>
                  <a:schemeClr val="bg1"/>
                </a:solidFill>
                <a:latin typeface="Segoe UI" panose="020B0502040204020203" pitchFamily="34" charset="0"/>
                <a:cs typeface="Segoe UI" panose="020B0502040204020203" pitchFamily="34" charset="0"/>
              </a:rPr>
              <a:t>Problems Addressed</a:t>
            </a:r>
          </a:p>
        </p:txBody>
      </p:sp>
      <p:sp>
        <p:nvSpPr>
          <p:cNvPr id="3" name="Content Placeholder 2">
            <a:extLst>
              <a:ext uri="{FF2B5EF4-FFF2-40B4-BE49-F238E27FC236}">
                <a16:creationId xmlns:a16="http://schemas.microsoft.com/office/drawing/2014/main" id="{8133A73B-A2B9-40F0-BDCD-CC6EDBE68A5B}"/>
              </a:ext>
            </a:extLst>
          </p:cNvPr>
          <p:cNvSpPr>
            <a:spLocks noGrp="1"/>
          </p:cNvSpPr>
          <p:nvPr>
            <p:ph idx="1"/>
          </p:nvPr>
        </p:nvSpPr>
        <p:spPr>
          <a:xfrm>
            <a:off x="585542" y="2491640"/>
            <a:ext cx="10915896" cy="2994760"/>
          </a:xfrm>
        </p:spPr>
        <p:txBody>
          <a:bodyPr numCol="2">
            <a:normAutofit fontScale="92500" lnSpcReduction="20000"/>
          </a:bodyPr>
          <a:lstStyle/>
          <a:p>
            <a:r>
              <a:rPr lang="en-US" dirty="0"/>
              <a:t>Inconsistent user experience</a:t>
            </a:r>
          </a:p>
          <a:p>
            <a:pPr lvl="1"/>
            <a:r>
              <a:rPr lang="en-US" dirty="0"/>
              <a:t>Link updating/creation may be confusing for the user, refactor to enhance ease of use (WEB)</a:t>
            </a:r>
          </a:p>
          <a:p>
            <a:pPr lvl="1"/>
            <a:r>
              <a:rPr lang="en-US" dirty="0"/>
              <a:t>Preferred contact shows as “@@</a:t>
            </a:r>
            <a:r>
              <a:rPr lang="en-US" dirty="0" err="1"/>
              <a:t>swaapApp</a:t>
            </a:r>
            <a:r>
              <a:rPr lang="en-US" dirty="0"/>
              <a:t>” if user hasn’t selected one</a:t>
            </a:r>
          </a:p>
          <a:p>
            <a:pPr lvl="1"/>
            <a:r>
              <a:rPr lang="en-US" dirty="0"/>
              <a:t>User isn't warned before they delete a contact (just deletes on click) (iOS &amp; WEB)</a:t>
            </a:r>
          </a:p>
          <a:p>
            <a:pPr lvl="1"/>
            <a:r>
              <a:rPr lang="en-US" dirty="0"/>
              <a:t>Token expiration needs to be fixed (WEB)</a:t>
            </a:r>
          </a:p>
          <a:p>
            <a:pPr lvl="1"/>
            <a:r>
              <a:rPr lang="en-US" dirty="0"/>
              <a:t>Profile picture alignment is off (WEB)</a:t>
            </a:r>
          </a:p>
          <a:p>
            <a:pPr lvl="1"/>
            <a:r>
              <a:rPr lang="en-US" dirty="0"/>
              <a:t>Mobile app and web portal aren't displaying the same information (iOS &amp; WEB) </a:t>
            </a:r>
          </a:p>
          <a:p>
            <a:pPr lvl="2"/>
            <a:r>
              <a:rPr lang="en-US" dirty="0"/>
              <a:t>Changing birthdate on app won't update birthdate on the web portal.</a:t>
            </a:r>
          </a:p>
          <a:p>
            <a:pPr lvl="2"/>
            <a:r>
              <a:rPr lang="en-US" dirty="0"/>
              <a:t>Job title, location, tagline, bio section is not included on the Web Portal</a:t>
            </a:r>
          </a:p>
          <a:p>
            <a:pPr lvl="2"/>
            <a:r>
              <a:rPr lang="en-US" dirty="0"/>
              <a:t>Profile information on Mobile app is left out unless you're editing</a:t>
            </a:r>
          </a:p>
        </p:txBody>
      </p:sp>
      <p:pic>
        <p:nvPicPr>
          <p:cNvPr id="7" name="Picture 6">
            <a:extLst>
              <a:ext uri="{FF2B5EF4-FFF2-40B4-BE49-F238E27FC236}">
                <a16:creationId xmlns:a16="http://schemas.microsoft.com/office/drawing/2014/main" id="{730580BC-D0A2-47CA-8C04-822B982A03E2}"/>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9" name="Rectangle 8">
            <a:extLst>
              <a:ext uri="{FF2B5EF4-FFF2-40B4-BE49-F238E27FC236}">
                <a16:creationId xmlns:a16="http://schemas.microsoft.com/office/drawing/2014/main" id="{16D02F32-DEEE-4E0C-88F6-0BC5C176B7C5}"/>
              </a:ext>
            </a:extLst>
          </p:cNvPr>
          <p:cNvSpPr/>
          <p:nvPr/>
        </p:nvSpPr>
        <p:spPr>
          <a:xfrm>
            <a:off x="585542" y="6242121"/>
            <a:ext cx="5510458" cy="369332"/>
          </a:xfrm>
          <a:prstGeom prst="rect">
            <a:avLst/>
          </a:prstGeom>
        </p:spPr>
        <p:txBody>
          <a:bodyPr wrap="square">
            <a:spAutoFit/>
          </a:bodyPr>
          <a:lstStyle/>
          <a:p>
            <a:r>
              <a:rPr lang="en-US" dirty="0">
                <a:hlinkClick r:id="rId4">
                  <a:extLst>
                    <a:ext uri="{A12FA001-AC4F-418D-AE19-62706E023703}">
                      <ahyp:hlinkClr xmlns:ahyp="http://schemas.microsoft.com/office/drawing/2018/hyperlinkcolor" val="tx"/>
                    </a:ext>
                  </a:extLst>
                </a:hlinkClick>
              </a:rPr>
              <a:t>Click Here to View </a:t>
            </a:r>
            <a:r>
              <a:rPr lang="en-US" dirty="0" err="1">
                <a:hlinkClick r:id="rId4">
                  <a:extLst>
                    <a:ext uri="{A12FA001-AC4F-418D-AE19-62706E023703}">
                      <ahyp:hlinkClr xmlns:ahyp="http://schemas.microsoft.com/office/drawing/2018/hyperlinkcolor" val="tx"/>
                    </a:ext>
                  </a:extLst>
                </a:hlinkClick>
              </a:rPr>
              <a:t>Swaap’s</a:t>
            </a:r>
            <a:r>
              <a:rPr lang="en-US" dirty="0">
                <a:hlinkClick r:id="rId4">
                  <a:extLst>
                    <a:ext uri="{A12FA001-AC4F-418D-AE19-62706E023703}">
                      <ahyp:hlinkClr xmlns:ahyp="http://schemas.microsoft.com/office/drawing/2018/hyperlinkcolor" val="tx"/>
                    </a:ext>
                  </a:extLst>
                </a:hlinkClick>
              </a:rPr>
              <a:t> Product Release Canvas L22.1</a:t>
            </a:r>
            <a:endParaRPr lang="en-US" dirty="0"/>
          </a:p>
        </p:txBody>
      </p:sp>
      <p:sp>
        <p:nvSpPr>
          <p:cNvPr id="11" name="Rectangle 10">
            <a:extLst>
              <a:ext uri="{FF2B5EF4-FFF2-40B4-BE49-F238E27FC236}">
                <a16:creationId xmlns:a16="http://schemas.microsoft.com/office/drawing/2014/main" id="{F35C8915-5C91-40BD-BCFB-B4215FDB8254}"/>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5996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42" presetClass="entr" presetSubtype="0" fill="hold" nodeType="after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7" fill="hold">
                            <p:stCondLst>
                              <p:cond delay="6000"/>
                            </p:stCondLst>
                            <p:childTnLst>
                              <p:par>
                                <p:cTn id="48" presetID="42" presetClass="entr" presetSubtype="0" fill="hold" nodeType="after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1000"/>
                                        <p:tgtEl>
                                          <p:spTgt spid="3">
                                            <p:txEl>
                                              <p:pRg st="5" end="5"/>
                                            </p:txEl>
                                          </p:spTgt>
                                        </p:tgtEl>
                                      </p:cBhvr>
                                    </p:animEffect>
                                    <p:anim calcmode="lin" valueType="num">
                                      <p:cBhvr>
                                        <p:cTn id="5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42" presetClass="entr" presetSubtype="0" fill="hold" nodeType="after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fade">
                                      <p:cBhvr>
                                        <p:cTn id="66" dur="1000"/>
                                        <p:tgtEl>
                                          <p:spTgt spid="3">
                                            <p:txEl>
                                              <p:pRg st="8" end="8"/>
                                            </p:txEl>
                                          </p:spTgt>
                                        </p:tgtEl>
                                      </p:cBhvr>
                                    </p:animEffect>
                                    <p:anim calcmode="lin" valueType="num">
                                      <p:cBhvr>
                                        <p:cTn id="6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animEffect transition="in" filter="fade">
                                      <p:cBhvr>
                                        <p:cTn id="71" dur="1000"/>
                                        <p:tgtEl>
                                          <p:spTgt spid="3">
                                            <p:txEl>
                                              <p:pRg st="9" end="9"/>
                                            </p:txEl>
                                          </p:spTgt>
                                        </p:tgtEl>
                                      </p:cBhvr>
                                    </p:animEffect>
                                    <p:anim calcmode="lin" valueType="num">
                                      <p:cBhvr>
                                        <p:cTn id="7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74" fill="hold">
                            <p:stCondLst>
                              <p:cond delay="8000"/>
                            </p:stCondLst>
                            <p:childTnLst>
                              <p:par>
                                <p:cTn id="75" presetID="42" presetClass="entr" presetSubtype="0" fill="hold"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1000"/>
                                        <p:tgtEl>
                                          <p:spTgt spid="7"/>
                                        </p:tgtEl>
                                      </p:cBhvr>
                                    </p:animEffect>
                                    <p:anim calcmode="lin" valueType="num">
                                      <p:cBhvr>
                                        <p:cTn id="78" dur="1000" fill="hold"/>
                                        <p:tgtEl>
                                          <p:spTgt spid="7"/>
                                        </p:tgtEl>
                                        <p:attrNameLst>
                                          <p:attrName>ppt_x</p:attrName>
                                        </p:attrNameLst>
                                      </p:cBhvr>
                                      <p:tavLst>
                                        <p:tav tm="0">
                                          <p:val>
                                            <p:strVal val="#ppt_x"/>
                                          </p:val>
                                        </p:tav>
                                        <p:tav tm="100000">
                                          <p:val>
                                            <p:strVal val="#ppt_x"/>
                                          </p:val>
                                        </p:tav>
                                      </p:tavLst>
                                    </p:anim>
                                    <p:anim calcmode="lin" valueType="num">
                                      <p:cBhvr>
                                        <p:cTn id="79" dur="1000" fill="hold"/>
                                        <p:tgtEl>
                                          <p:spTgt spid="7"/>
                                        </p:tgtEl>
                                        <p:attrNameLst>
                                          <p:attrName>ppt_y</p:attrName>
                                        </p:attrNameLst>
                                      </p:cBhvr>
                                      <p:tavLst>
                                        <p:tav tm="0">
                                          <p:val>
                                            <p:strVal val="#ppt_y+.1"/>
                                          </p:val>
                                        </p:tav>
                                        <p:tav tm="100000">
                                          <p:val>
                                            <p:strVal val="#ppt_y"/>
                                          </p:val>
                                        </p:tav>
                                      </p:tavLst>
                                    </p:anim>
                                  </p:childTnLst>
                                </p:cTn>
                              </p:par>
                            </p:childTnLst>
                          </p:cTn>
                        </p:par>
                        <p:par>
                          <p:cTn id="80" fill="hold">
                            <p:stCondLst>
                              <p:cond delay="9000"/>
                            </p:stCondLst>
                            <p:childTnLst>
                              <p:par>
                                <p:cTn id="81" presetID="2" presetClass="entr" presetSubtype="4" fill="hold" grpId="0" nodeType="after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9"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110353" y="15765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409074" y="3820758"/>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sp>
        <p:nvSpPr>
          <p:cNvPr id="3" name="Text Placeholder 2">
            <a:extLst>
              <a:ext uri="{FF2B5EF4-FFF2-40B4-BE49-F238E27FC236}">
                <a16:creationId xmlns:a16="http://schemas.microsoft.com/office/drawing/2014/main" id="{AF082FCA-9D80-49C7-94E5-6E7F74E96A10}"/>
              </a:ext>
            </a:extLst>
          </p:cNvPr>
          <p:cNvSpPr>
            <a:spLocks noGrp="1"/>
          </p:cNvSpPr>
          <p:nvPr>
            <p:ph type="body" idx="1"/>
          </p:nvPr>
        </p:nvSpPr>
        <p:spPr>
          <a:xfrm>
            <a:off x="6761900" y="365469"/>
            <a:ext cx="5256002" cy="396531"/>
          </a:xfrm>
          <a:solidFill>
            <a:srgbClr val="FFFFFF"/>
          </a:solidFill>
        </p:spPr>
        <p:txBody>
          <a:bodyPr>
            <a:noAutofit/>
          </a:bodyPr>
          <a:lstStyle/>
          <a:p>
            <a:pPr algn="ctr"/>
            <a:r>
              <a:rPr lang="en-US" sz="2800" dirty="0">
                <a:solidFill>
                  <a:schemeClr val="tx1"/>
                </a:solidFill>
                <a:latin typeface="Segoe UI" panose="020B0502040204020203" pitchFamily="34" charset="0"/>
                <a:cs typeface="Segoe UI" panose="020B0502040204020203" pitchFamily="34" charset="0"/>
              </a:rPr>
              <a:t>Web:</a:t>
            </a:r>
            <a:endParaRPr lang="en-US" sz="2800" cap="none" dirty="0">
              <a:solidFill>
                <a:srgbClr val="7440FF"/>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9528362" y="5659310"/>
            <a:ext cx="2254564" cy="1134198"/>
          </a:xfrm>
          <a:prstGeom prst="rect">
            <a:avLst/>
          </a:prstGeom>
        </p:spPr>
      </p:pic>
      <p:cxnSp>
        <p:nvCxnSpPr>
          <p:cNvPr id="8" name="Straight Connector 7">
            <a:extLst>
              <a:ext uri="{FF2B5EF4-FFF2-40B4-BE49-F238E27FC236}">
                <a16:creationId xmlns:a16="http://schemas.microsoft.com/office/drawing/2014/main" id="{EBDB82E4-AEA4-4BF0-BBDE-9E2DDFACA3CC}"/>
              </a:ext>
            </a:extLst>
          </p:cNvPr>
          <p:cNvCxnSpPr>
            <a:cxnSpLocks/>
          </p:cNvCxnSpPr>
          <p:nvPr/>
        </p:nvCxnSpPr>
        <p:spPr>
          <a:xfrm>
            <a:off x="7038473" y="2982750"/>
            <a:ext cx="4744453" cy="0"/>
          </a:xfrm>
          <a:prstGeom prst="line">
            <a:avLst/>
          </a:prstGeom>
          <a:ln w="76200">
            <a:solidFill>
              <a:srgbClr val="7440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7F275DF-EBDB-4454-A46B-0503243B8D16}"/>
              </a:ext>
            </a:extLst>
          </p:cNvPr>
          <p:cNvSpPr/>
          <p:nvPr/>
        </p:nvSpPr>
        <p:spPr>
          <a:xfrm>
            <a:off x="610400" y="6169740"/>
            <a:ext cx="5498300"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L22.1</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BE752AE8-A7A4-4B1F-9142-1236B114F122}"/>
              </a:ext>
            </a:extLst>
          </p:cNvPr>
          <p:cNvPicPr>
            <a:picLocks noChangeAspect="1"/>
          </p:cNvPicPr>
          <p:nvPr/>
        </p:nvPicPr>
        <p:blipFill rotWithShape="1">
          <a:blip r:embed="rId5"/>
          <a:srcRect l="22903" t="36925" r="23171" b="33812"/>
          <a:stretch/>
        </p:blipFill>
        <p:spPr>
          <a:xfrm>
            <a:off x="6698155" y="876959"/>
            <a:ext cx="5383492" cy="17907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9CF9B6E3-3999-43D6-A125-E7ABEC1CD8C9}"/>
              </a:ext>
            </a:extLst>
          </p:cNvPr>
          <p:cNvPicPr>
            <a:picLocks noChangeAspect="1"/>
          </p:cNvPicPr>
          <p:nvPr/>
        </p:nvPicPr>
        <p:blipFill rotWithShape="1">
          <a:blip r:embed="rId6"/>
          <a:srcRect l="3540" t="37778" r="2531" b="37408"/>
          <a:stretch/>
        </p:blipFill>
        <p:spPr>
          <a:xfrm>
            <a:off x="8017647" y="3838468"/>
            <a:ext cx="2974926" cy="1701800"/>
          </a:xfrm>
          <a:prstGeom prst="rect">
            <a:avLst/>
          </a:prstGeom>
        </p:spPr>
      </p:pic>
      <p:sp>
        <p:nvSpPr>
          <p:cNvPr id="13" name="Text Placeholder 2">
            <a:extLst>
              <a:ext uri="{FF2B5EF4-FFF2-40B4-BE49-F238E27FC236}">
                <a16:creationId xmlns:a16="http://schemas.microsoft.com/office/drawing/2014/main" id="{9BC49421-03A1-4E6C-BC3E-3522C215CA18}"/>
              </a:ext>
            </a:extLst>
          </p:cNvPr>
          <p:cNvSpPr txBox="1">
            <a:spLocks/>
          </p:cNvSpPr>
          <p:nvPr/>
        </p:nvSpPr>
        <p:spPr>
          <a:xfrm>
            <a:off x="6698155" y="3177993"/>
            <a:ext cx="5319747" cy="396531"/>
          </a:xfrm>
          <a:prstGeom prst="rect">
            <a:avLst/>
          </a:prstGeom>
          <a:solidFill>
            <a:srgbClr val="FFFFFF"/>
          </a:solidFill>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800" dirty="0">
                <a:solidFill>
                  <a:schemeClr val="tx1"/>
                </a:solidFill>
                <a:latin typeface="Segoe UI" panose="020B0502040204020203" pitchFamily="34" charset="0"/>
                <a:cs typeface="Segoe UI" panose="020B0502040204020203" pitchFamily="34" charset="0"/>
              </a:rPr>
              <a:t>iOS:</a:t>
            </a:r>
            <a:endParaRPr lang="en-US" sz="2800" dirty="0">
              <a:solidFill>
                <a:srgbClr val="7440FF"/>
              </a:solidFill>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EC33E6B8-B8B3-4F11-A989-3CB631A86F5E}"/>
              </a:ext>
            </a:extLst>
          </p:cNvPr>
          <p:cNvSpPr/>
          <p:nvPr/>
        </p:nvSpPr>
        <p:spPr>
          <a:xfrm>
            <a:off x="1578818" y="4972549"/>
            <a:ext cx="4742553" cy="430887"/>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Add Prompt before Deleting Contact</a:t>
            </a:r>
            <a:endParaRPr lang="en-US" sz="2200" dirty="0"/>
          </a:p>
        </p:txBody>
      </p:sp>
      <p:sp>
        <p:nvSpPr>
          <p:cNvPr id="15" name="Title 1">
            <a:extLst>
              <a:ext uri="{FF2B5EF4-FFF2-40B4-BE49-F238E27FC236}">
                <a16:creationId xmlns:a16="http://schemas.microsoft.com/office/drawing/2014/main" id="{C53F60DC-4254-4772-9B9E-0C3569E47858}"/>
              </a:ext>
            </a:extLst>
          </p:cNvPr>
          <p:cNvSpPr txBox="1">
            <a:spLocks/>
          </p:cNvSpPr>
          <p:nvPr/>
        </p:nvSpPr>
        <p:spPr>
          <a:xfrm>
            <a:off x="409074" y="814228"/>
            <a:ext cx="2486526" cy="8027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solidFill>
                  <a:schemeClr val="bg1"/>
                </a:solidFill>
                <a:latin typeface="Segoe UI" panose="020B0502040204020203" pitchFamily="34" charset="0"/>
                <a:cs typeface="Segoe UI" panose="020B0502040204020203" pitchFamily="34" charset="0"/>
              </a:rPr>
              <a:t>Problem:</a:t>
            </a:r>
          </a:p>
        </p:txBody>
      </p:sp>
      <p:sp>
        <p:nvSpPr>
          <p:cNvPr id="17" name="Rectangle 16">
            <a:extLst>
              <a:ext uri="{FF2B5EF4-FFF2-40B4-BE49-F238E27FC236}">
                <a16:creationId xmlns:a16="http://schemas.microsoft.com/office/drawing/2014/main" id="{8E93F486-1EC5-441D-98AE-901CEF96B41E}"/>
              </a:ext>
            </a:extLst>
          </p:cNvPr>
          <p:cNvSpPr/>
          <p:nvPr/>
        </p:nvSpPr>
        <p:spPr>
          <a:xfrm>
            <a:off x="1288153" y="1882888"/>
            <a:ext cx="5041900"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Inconsistent User Experience:  User isn't warned before they delete a contact</a:t>
            </a:r>
            <a:endParaRPr lang="en-US" sz="2200" dirty="0"/>
          </a:p>
        </p:txBody>
      </p:sp>
    </p:spTree>
    <p:extLst>
      <p:ext uri="{BB962C8B-B14F-4D97-AF65-F5344CB8AC3E}">
        <p14:creationId xmlns:p14="http://schemas.microsoft.com/office/powerpoint/2010/main" val="9625175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heel(1)">
                                      <p:cBhvr>
                                        <p:cTn id="23" dur="2000"/>
                                        <p:tgtEl>
                                          <p:spTgt spid="15"/>
                                        </p:tgtEl>
                                      </p:cBhvr>
                                    </p:animEffect>
                                  </p:childTnLst>
                                </p:cTn>
                              </p:par>
                            </p:childTnLst>
                          </p:cTn>
                        </p:par>
                        <p:par>
                          <p:cTn id="24" fill="hold">
                            <p:stCondLst>
                              <p:cond delay="2500"/>
                            </p:stCondLst>
                            <p:childTnLst>
                              <p:par>
                                <p:cTn id="25" presetID="21"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1)">
                                      <p:cBhvr>
                                        <p:cTn id="27" dur="2000"/>
                                        <p:tgtEl>
                                          <p:spTgt spid="17"/>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heel(1)">
                                      <p:cBhvr>
                                        <p:cTn id="30" dur="2000"/>
                                        <p:tgtEl>
                                          <p:spTgt spid="14"/>
                                        </p:tgtEl>
                                      </p:cBhvr>
                                    </p:animEffect>
                                  </p:childTnLst>
                                </p:cTn>
                              </p:par>
                            </p:childTnLst>
                          </p:cTn>
                        </p:par>
                        <p:par>
                          <p:cTn id="31" fill="hold">
                            <p:stCondLst>
                              <p:cond delay="4500"/>
                            </p:stCondLst>
                            <p:childTnLst>
                              <p:par>
                                <p:cTn id="32" presetID="21"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heel(1)">
                                      <p:cBhvr>
                                        <p:cTn id="34" dur="2000"/>
                                        <p:tgtEl>
                                          <p:spTgt spid="7"/>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wheel(1)">
                                      <p:cBhvr>
                                        <p:cTn id="37" dur="2000"/>
                                        <p:tgtEl>
                                          <p:spTgt spid="3">
                                            <p:txEl>
                                              <p:pRg st="0" end="0"/>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heel(1)">
                                      <p:cBhvr>
                                        <p:cTn id="40" dur="2000"/>
                                        <p:tgtEl>
                                          <p:spTgt spid="12"/>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heel(1)">
                                      <p:cBhvr>
                                        <p:cTn id="43" dur="2000"/>
                                        <p:tgtEl>
                                          <p:spTgt spid="13"/>
                                        </p:tgtEl>
                                      </p:cBhvr>
                                    </p:animEffect>
                                  </p:childTnLst>
                                </p:cTn>
                              </p:par>
                            </p:childTnLst>
                          </p:cTn>
                        </p:par>
                        <p:par>
                          <p:cTn id="44" fill="hold">
                            <p:stCondLst>
                              <p:cond delay="65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7000"/>
                            </p:stCondLst>
                            <p:childTnLst>
                              <p:par>
                                <p:cTn id="49" presetID="2" presetClass="entr" presetSubtype="4"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uiExpand="1" build="p"/>
      <p:bldP spid="10" grpId="0"/>
      <p:bldP spid="11" grpId="0" animBg="1"/>
      <p:bldP spid="13" grpId="0" animBg="1"/>
      <p:bldP spid="14"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110353" y="15765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409074" y="3820758"/>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10" name="Rectangle 9">
            <a:extLst>
              <a:ext uri="{FF2B5EF4-FFF2-40B4-BE49-F238E27FC236}">
                <a16:creationId xmlns:a16="http://schemas.microsoft.com/office/drawing/2014/main" id="{77F275DF-EBDB-4454-A46B-0503243B8D16}"/>
              </a:ext>
            </a:extLst>
          </p:cNvPr>
          <p:cNvSpPr/>
          <p:nvPr/>
        </p:nvSpPr>
        <p:spPr>
          <a:xfrm>
            <a:off x="610400" y="6169740"/>
            <a:ext cx="5498300"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L22.1</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33E6B8-B8B3-4F11-A989-3CB631A86F5E}"/>
              </a:ext>
            </a:extLst>
          </p:cNvPr>
          <p:cNvSpPr/>
          <p:nvPr/>
        </p:nvSpPr>
        <p:spPr>
          <a:xfrm>
            <a:off x="1288154" y="4972549"/>
            <a:ext cx="5033218"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Edit user profile to render all of user’s information and ensure consistency</a:t>
            </a:r>
            <a:endParaRPr lang="en-US" sz="2200" dirty="0"/>
          </a:p>
        </p:txBody>
      </p:sp>
      <p:sp>
        <p:nvSpPr>
          <p:cNvPr id="15" name="Title 1">
            <a:extLst>
              <a:ext uri="{FF2B5EF4-FFF2-40B4-BE49-F238E27FC236}">
                <a16:creationId xmlns:a16="http://schemas.microsoft.com/office/drawing/2014/main" id="{C53F60DC-4254-4772-9B9E-0C3569E47858}"/>
              </a:ext>
            </a:extLst>
          </p:cNvPr>
          <p:cNvSpPr txBox="1">
            <a:spLocks/>
          </p:cNvSpPr>
          <p:nvPr/>
        </p:nvSpPr>
        <p:spPr>
          <a:xfrm>
            <a:off x="409074" y="814228"/>
            <a:ext cx="2486526" cy="8027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solidFill>
                  <a:schemeClr val="bg1"/>
                </a:solidFill>
                <a:latin typeface="Segoe UI" panose="020B0502040204020203" pitchFamily="34" charset="0"/>
                <a:cs typeface="Segoe UI" panose="020B0502040204020203" pitchFamily="34" charset="0"/>
              </a:rPr>
              <a:t>Problem:</a:t>
            </a:r>
          </a:p>
        </p:txBody>
      </p:sp>
      <p:sp>
        <p:nvSpPr>
          <p:cNvPr id="17" name="Rectangle 16">
            <a:extLst>
              <a:ext uri="{FF2B5EF4-FFF2-40B4-BE49-F238E27FC236}">
                <a16:creationId xmlns:a16="http://schemas.microsoft.com/office/drawing/2014/main" id="{8E93F486-1EC5-441D-98AE-901CEF96B41E}"/>
              </a:ext>
            </a:extLst>
          </p:cNvPr>
          <p:cNvSpPr/>
          <p:nvPr/>
        </p:nvSpPr>
        <p:spPr>
          <a:xfrm>
            <a:off x="1288153" y="1882888"/>
            <a:ext cx="5041900" cy="1107996"/>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Inconsistent User Experience:  Mobile app and web portal aren't displaying the same information</a:t>
            </a:r>
            <a:endParaRPr lang="en-US" sz="2200" dirty="0"/>
          </a:p>
        </p:txBody>
      </p:sp>
      <p:pic>
        <p:nvPicPr>
          <p:cNvPr id="20" name="Picture 19">
            <a:extLst>
              <a:ext uri="{FF2B5EF4-FFF2-40B4-BE49-F238E27FC236}">
                <a16:creationId xmlns:a16="http://schemas.microsoft.com/office/drawing/2014/main" id="{2A94CC35-4246-4C7E-A659-F6F2C9B684D4}"/>
              </a:ext>
            </a:extLst>
          </p:cNvPr>
          <p:cNvPicPr>
            <a:picLocks noChangeAspect="1"/>
          </p:cNvPicPr>
          <p:nvPr/>
        </p:nvPicPr>
        <p:blipFill rotWithShape="1">
          <a:blip r:embed="rId5"/>
          <a:srcRect l="2351" t="33152" r="66068" b="17766"/>
          <a:stretch/>
        </p:blipFill>
        <p:spPr>
          <a:xfrm>
            <a:off x="6808594" y="565515"/>
            <a:ext cx="2394555" cy="3366014"/>
          </a:xfrm>
          <a:prstGeom prst="rect">
            <a:avLst/>
          </a:prstGeom>
        </p:spPr>
      </p:pic>
      <p:cxnSp>
        <p:nvCxnSpPr>
          <p:cNvPr id="21" name="Straight Arrow Connector 20">
            <a:extLst>
              <a:ext uri="{FF2B5EF4-FFF2-40B4-BE49-F238E27FC236}">
                <a16:creationId xmlns:a16="http://schemas.microsoft.com/office/drawing/2014/main" id="{0598EDD5-EB0B-405E-AD37-7197D6742F64}"/>
              </a:ext>
            </a:extLst>
          </p:cNvPr>
          <p:cNvCxnSpPr>
            <a:cxnSpLocks/>
          </p:cNvCxnSpPr>
          <p:nvPr/>
        </p:nvCxnSpPr>
        <p:spPr>
          <a:xfrm flipH="1" flipV="1">
            <a:off x="7639119" y="3512639"/>
            <a:ext cx="863359" cy="590994"/>
          </a:xfrm>
          <a:prstGeom prst="straightConnector1">
            <a:avLst/>
          </a:prstGeom>
          <a:ln w="1111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 name="Picture 3">
            <a:extLst>
              <a:ext uri="{FF2B5EF4-FFF2-40B4-BE49-F238E27FC236}">
                <a16:creationId xmlns:a16="http://schemas.microsoft.com/office/drawing/2014/main" id="{02FF6E9B-A528-4C96-84EB-A53A803C395D}"/>
              </a:ext>
            </a:extLst>
          </p:cNvPr>
          <p:cNvPicPr>
            <a:picLocks noChangeAspect="1"/>
          </p:cNvPicPr>
          <p:nvPr/>
        </p:nvPicPr>
        <p:blipFill rotWithShape="1">
          <a:blip r:embed="rId6"/>
          <a:srcRect l="1527" t="19167" r="70713" b="2299"/>
          <a:stretch/>
        </p:blipFill>
        <p:spPr>
          <a:xfrm>
            <a:off x="8966402" y="356095"/>
            <a:ext cx="2693276" cy="5385895"/>
          </a:xfrm>
          <a:prstGeom prst="rect">
            <a:avLst/>
          </a:prstGeom>
        </p:spPr>
      </p:pic>
      <p:cxnSp>
        <p:nvCxnSpPr>
          <p:cNvPr id="22" name="Straight Arrow Connector 21">
            <a:extLst>
              <a:ext uri="{FF2B5EF4-FFF2-40B4-BE49-F238E27FC236}">
                <a16:creationId xmlns:a16="http://schemas.microsoft.com/office/drawing/2014/main" id="{D6E75C26-EE52-42F9-920A-01165293CD5E}"/>
              </a:ext>
            </a:extLst>
          </p:cNvPr>
          <p:cNvCxnSpPr>
            <a:cxnSpLocks/>
          </p:cNvCxnSpPr>
          <p:nvPr/>
        </p:nvCxnSpPr>
        <p:spPr>
          <a:xfrm flipH="1" flipV="1">
            <a:off x="10486862" y="2990884"/>
            <a:ext cx="822960" cy="590994"/>
          </a:xfrm>
          <a:prstGeom prst="straightConnector1">
            <a:avLst/>
          </a:prstGeom>
          <a:ln w="1111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 Placeholder 2">
            <a:extLst>
              <a:ext uri="{FF2B5EF4-FFF2-40B4-BE49-F238E27FC236}">
                <a16:creationId xmlns:a16="http://schemas.microsoft.com/office/drawing/2014/main" id="{E8242C9C-FD1B-47C1-8B9C-BAE4317B86F8}"/>
              </a:ext>
            </a:extLst>
          </p:cNvPr>
          <p:cNvSpPr txBox="1">
            <a:spLocks/>
          </p:cNvSpPr>
          <p:nvPr/>
        </p:nvSpPr>
        <p:spPr>
          <a:xfrm>
            <a:off x="6582867" y="616680"/>
            <a:ext cx="1378837" cy="386459"/>
          </a:xfrm>
          <a:prstGeom prst="rect">
            <a:avLst/>
          </a:prstGeom>
          <a:solidFill>
            <a:srgbClr val="FFFFFF"/>
          </a:solidFill>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800" dirty="0">
                <a:solidFill>
                  <a:schemeClr val="tx1"/>
                </a:solidFill>
                <a:latin typeface="Segoe UI" panose="020B0502040204020203" pitchFamily="34" charset="0"/>
                <a:cs typeface="Segoe UI" panose="020B0502040204020203" pitchFamily="34" charset="0"/>
              </a:rPr>
              <a:t>Before</a:t>
            </a:r>
            <a:endParaRPr lang="en-US" sz="2800" dirty="0">
              <a:solidFill>
                <a:srgbClr val="7440FF"/>
              </a:solidFill>
              <a:latin typeface="Segoe UI" panose="020B0502040204020203" pitchFamily="34" charset="0"/>
              <a:cs typeface="Segoe UI" panose="020B0502040204020203" pitchFamily="34" charset="0"/>
            </a:endParaRPr>
          </a:p>
        </p:txBody>
      </p:sp>
      <p:sp>
        <p:nvSpPr>
          <p:cNvPr id="19" name="Text Placeholder 2">
            <a:extLst>
              <a:ext uri="{FF2B5EF4-FFF2-40B4-BE49-F238E27FC236}">
                <a16:creationId xmlns:a16="http://schemas.microsoft.com/office/drawing/2014/main" id="{3EF1C6C2-AD1A-4C28-9EEA-69D1E9F315FC}"/>
              </a:ext>
            </a:extLst>
          </p:cNvPr>
          <p:cNvSpPr txBox="1">
            <a:spLocks/>
          </p:cNvSpPr>
          <p:nvPr/>
        </p:nvSpPr>
        <p:spPr>
          <a:xfrm>
            <a:off x="9551704" y="4960738"/>
            <a:ext cx="2693276" cy="396531"/>
          </a:xfrm>
          <a:prstGeom prst="rect">
            <a:avLst/>
          </a:prstGeom>
          <a:solidFill>
            <a:srgbClr val="FFFFFF"/>
          </a:solidFill>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800" dirty="0">
                <a:solidFill>
                  <a:schemeClr val="tx1"/>
                </a:solidFill>
                <a:latin typeface="Segoe UI" panose="020B0502040204020203" pitchFamily="34" charset="0"/>
                <a:cs typeface="Segoe UI" panose="020B0502040204020203" pitchFamily="34" charset="0"/>
              </a:rPr>
              <a:t>After</a:t>
            </a:r>
            <a:endParaRPr lang="en-US" sz="2800" dirty="0">
              <a:solidFill>
                <a:srgbClr val="7440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48342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par>
                          <p:cTn id="27" fill="hold">
                            <p:stCondLst>
                              <p:cond delay="1500"/>
                            </p:stCondLst>
                            <p:childTnLst>
                              <p:par>
                                <p:cTn id="28" presetID="16" presetClass="entr" presetSubtype="2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inVertical)">
                                      <p:cBhvr>
                                        <p:cTn id="30" dur="500"/>
                                        <p:tgtEl>
                                          <p:spTgt spid="16"/>
                                        </p:tgtEl>
                                      </p:cBhvr>
                                    </p:animEffect>
                                  </p:childTnLst>
                                </p:cTn>
                              </p:par>
                              <p:par>
                                <p:cTn id="31" presetID="16" presetClass="entr" presetSubtype="21"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arn(inVertical)">
                                      <p:cBhvr>
                                        <p:cTn id="33" dur="500"/>
                                        <p:tgtEl>
                                          <p:spTgt spid="20"/>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inVertical)">
                                      <p:cBhvr>
                                        <p:cTn id="36" dur="500"/>
                                        <p:tgtEl>
                                          <p:spTgt spid="19"/>
                                        </p:tgtEl>
                                      </p:cBhvr>
                                    </p:animEffect>
                                  </p:childTnLst>
                                </p:cTn>
                              </p:par>
                              <p:par>
                                <p:cTn id="37" presetID="16" presetClass="entr" presetSubtype="21"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arn(inVertical)">
                                      <p:cBhvr>
                                        <p:cTn id="39" dur="500"/>
                                        <p:tgtEl>
                                          <p:spTgt spid="4"/>
                                        </p:tgtEl>
                                      </p:cBhvr>
                                    </p:animEffect>
                                  </p:childTnLst>
                                </p:cTn>
                              </p:par>
                            </p:childTnLst>
                          </p:cTn>
                        </p:par>
                        <p:par>
                          <p:cTn id="40" fill="hold">
                            <p:stCondLst>
                              <p:cond delay="2000"/>
                            </p:stCondLst>
                            <p:childTnLst>
                              <p:par>
                                <p:cTn id="41" presetID="2" presetClass="entr" presetSubtype="6"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1+#ppt_w/2"/>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6"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1+#ppt_w/2"/>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par>
                          <p:cTn id="53" fill="hold">
                            <p:stCondLst>
                              <p:cond delay="3000"/>
                            </p:stCondLst>
                            <p:childTnLst>
                              <p:par>
                                <p:cTn id="54" presetID="2" presetClass="entr" presetSubtype="4"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1" grpId="0" animBg="1"/>
      <p:bldP spid="14" grpId="0"/>
      <p:bldP spid="15" grpId="0"/>
      <p:bldP spid="17" grpId="0"/>
      <p:bldP spid="16"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5548926" y="13400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6048973" y="3414131"/>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sp>
        <p:nvSpPr>
          <p:cNvPr id="3" name="Text Placeholder 2">
            <a:extLst>
              <a:ext uri="{FF2B5EF4-FFF2-40B4-BE49-F238E27FC236}">
                <a16:creationId xmlns:a16="http://schemas.microsoft.com/office/drawing/2014/main" id="{AF082FCA-9D80-49C7-94E5-6E7F74E96A10}"/>
              </a:ext>
            </a:extLst>
          </p:cNvPr>
          <p:cNvSpPr>
            <a:spLocks noGrp="1"/>
          </p:cNvSpPr>
          <p:nvPr>
            <p:ph type="body" idx="1"/>
          </p:nvPr>
        </p:nvSpPr>
        <p:spPr>
          <a:xfrm>
            <a:off x="201103" y="242414"/>
            <a:ext cx="5256002" cy="396531"/>
          </a:xfrm>
          <a:solidFill>
            <a:srgbClr val="FFFFFF"/>
          </a:solidFill>
        </p:spPr>
        <p:txBody>
          <a:bodyPr>
            <a:noAutofit/>
          </a:bodyPr>
          <a:lstStyle/>
          <a:p>
            <a:pPr algn="ctr"/>
            <a:r>
              <a:rPr lang="en-US" sz="2800" dirty="0">
                <a:solidFill>
                  <a:schemeClr val="tx1"/>
                </a:solidFill>
                <a:latin typeface="Segoe UI" panose="020B0502040204020203" pitchFamily="34" charset="0"/>
                <a:cs typeface="Segoe UI" panose="020B0502040204020203" pitchFamily="34" charset="0"/>
              </a:rPr>
              <a:t>Before:</a:t>
            </a:r>
            <a:endParaRPr lang="en-US" sz="2800" cap="none" dirty="0">
              <a:solidFill>
                <a:srgbClr val="7440FF"/>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137358" y="5612528"/>
            <a:ext cx="2254564" cy="1134198"/>
          </a:xfrm>
          <a:prstGeom prst="rect">
            <a:avLst/>
          </a:prstGeom>
        </p:spPr>
      </p:pic>
      <p:cxnSp>
        <p:nvCxnSpPr>
          <p:cNvPr id="8" name="Straight Connector 7">
            <a:extLst>
              <a:ext uri="{FF2B5EF4-FFF2-40B4-BE49-F238E27FC236}">
                <a16:creationId xmlns:a16="http://schemas.microsoft.com/office/drawing/2014/main" id="{EBDB82E4-AEA4-4BF0-BBDE-9E2DDFACA3CC}"/>
              </a:ext>
            </a:extLst>
          </p:cNvPr>
          <p:cNvCxnSpPr>
            <a:cxnSpLocks/>
          </p:cNvCxnSpPr>
          <p:nvPr/>
        </p:nvCxnSpPr>
        <p:spPr>
          <a:xfrm>
            <a:off x="477676" y="2961295"/>
            <a:ext cx="4744453" cy="0"/>
          </a:xfrm>
          <a:prstGeom prst="line">
            <a:avLst/>
          </a:prstGeom>
          <a:ln w="76200">
            <a:solidFill>
              <a:srgbClr val="7440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7F275DF-EBDB-4454-A46B-0503243B8D16}"/>
              </a:ext>
            </a:extLst>
          </p:cNvPr>
          <p:cNvSpPr/>
          <p:nvPr/>
        </p:nvSpPr>
        <p:spPr>
          <a:xfrm>
            <a:off x="6048973" y="6146090"/>
            <a:ext cx="5498300"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L22.1</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2907778" y="5718340"/>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2">
            <a:extLst>
              <a:ext uri="{FF2B5EF4-FFF2-40B4-BE49-F238E27FC236}">
                <a16:creationId xmlns:a16="http://schemas.microsoft.com/office/drawing/2014/main" id="{9BC49421-03A1-4E6C-BC3E-3522C215CA18}"/>
              </a:ext>
            </a:extLst>
          </p:cNvPr>
          <p:cNvSpPr txBox="1">
            <a:spLocks/>
          </p:cNvSpPr>
          <p:nvPr/>
        </p:nvSpPr>
        <p:spPr>
          <a:xfrm>
            <a:off x="137358" y="3067638"/>
            <a:ext cx="5319747" cy="396531"/>
          </a:xfrm>
          <a:prstGeom prst="rect">
            <a:avLst/>
          </a:prstGeom>
          <a:solidFill>
            <a:srgbClr val="FFFFFF"/>
          </a:solidFill>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800" dirty="0">
                <a:solidFill>
                  <a:schemeClr val="tx1"/>
                </a:solidFill>
                <a:latin typeface="Segoe UI" panose="020B0502040204020203" pitchFamily="34" charset="0"/>
                <a:cs typeface="Segoe UI" panose="020B0502040204020203" pitchFamily="34" charset="0"/>
              </a:rPr>
              <a:t>After:</a:t>
            </a:r>
            <a:endParaRPr lang="en-US" sz="2800" dirty="0">
              <a:solidFill>
                <a:srgbClr val="7440FF"/>
              </a:solidFill>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EC33E6B8-B8B3-4F11-A989-3CB631A86F5E}"/>
              </a:ext>
            </a:extLst>
          </p:cNvPr>
          <p:cNvSpPr/>
          <p:nvPr/>
        </p:nvSpPr>
        <p:spPr>
          <a:xfrm>
            <a:off x="7017391" y="4948899"/>
            <a:ext cx="4742553"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Refactor CSS so home &amp; profile pages match alignment</a:t>
            </a:r>
            <a:endParaRPr lang="en-US" sz="2200" dirty="0"/>
          </a:p>
        </p:txBody>
      </p:sp>
      <p:sp>
        <p:nvSpPr>
          <p:cNvPr id="15" name="Title 1">
            <a:extLst>
              <a:ext uri="{FF2B5EF4-FFF2-40B4-BE49-F238E27FC236}">
                <a16:creationId xmlns:a16="http://schemas.microsoft.com/office/drawing/2014/main" id="{C53F60DC-4254-4772-9B9E-0C3569E47858}"/>
              </a:ext>
            </a:extLst>
          </p:cNvPr>
          <p:cNvSpPr txBox="1">
            <a:spLocks/>
          </p:cNvSpPr>
          <p:nvPr/>
        </p:nvSpPr>
        <p:spPr>
          <a:xfrm>
            <a:off x="6096000" y="653146"/>
            <a:ext cx="2486526" cy="8027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solidFill>
                  <a:schemeClr val="bg1"/>
                </a:solidFill>
                <a:latin typeface="Segoe UI" panose="020B0502040204020203" pitchFamily="34" charset="0"/>
                <a:cs typeface="Segoe UI" panose="020B0502040204020203" pitchFamily="34" charset="0"/>
              </a:rPr>
              <a:t>Problem:</a:t>
            </a:r>
          </a:p>
        </p:txBody>
      </p:sp>
      <p:sp>
        <p:nvSpPr>
          <p:cNvPr id="17" name="Rectangle 16">
            <a:extLst>
              <a:ext uri="{FF2B5EF4-FFF2-40B4-BE49-F238E27FC236}">
                <a16:creationId xmlns:a16="http://schemas.microsoft.com/office/drawing/2014/main" id="{8E93F486-1EC5-441D-98AE-901CEF96B41E}"/>
              </a:ext>
            </a:extLst>
          </p:cNvPr>
          <p:cNvSpPr/>
          <p:nvPr/>
        </p:nvSpPr>
        <p:spPr>
          <a:xfrm>
            <a:off x="6726726" y="1859238"/>
            <a:ext cx="5041900"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Inconsistent User Experience:  Profile picture alignment is off</a:t>
            </a:r>
            <a:endParaRPr lang="en-US" sz="2200" dirty="0"/>
          </a:p>
        </p:txBody>
      </p:sp>
      <p:pic>
        <p:nvPicPr>
          <p:cNvPr id="21" name="Picture 20">
            <a:extLst>
              <a:ext uri="{FF2B5EF4-FFF2-40B4-BE49-F238E27FC236}">
                <a16:creationId xmlns:a16="http://schemas.microsoft.com/office/drawing/2014/main" id="{201A7E82-7A9D-4CD4-8F8B-0BBD59C6AE5C}"/>
              </a:ext>
            </a:extLst>
          </p:cNvPr>
          <p:cNvPicPr>
            <a:picLocks noChangeAspect="1"/>
          </p:cNvPicPr>
          <p:nvPr/>
        </p:nvPicPr>
        <p:blipFill rotWithShape="1">
          <a:blip r:embed="rId5"/>
          <a:srcRect l="727" t="11111" r="1683" b="49377"/>
          <a:stretch/>
        </p:blipFill>
        <p:spPr>
          <a:xfrm>
            <a:off x="171396" y="3467841"/>
            <a:ext cx="5248802" cy="192214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46CB5CCA-01C7-4A92-A63C-F56D3CFF17A9}"/>
              </a:ext>
            </a:extLst>
          </p:cNvPr>
          <p:cNvPicPr>
            <a:picLocks noChangeAspect="1"/>
          </p:cNvPicPr>
          <p:nvPr/>
        </p:nvPicPr>
        <p:blipFill rotWithShape="1">
          <a:blip r:embed="rId6"/>
          <a:srcRect l="1083" r="1802" b="52245"/>
          <a:stretch/>
        </p:blipFill>
        <p:spPr>
          <a:xfrm>
            <a:off x="238010" y="745287"/>
            <a:ext cx="5114045" cy="1948047"/>
          </a:xfrm>
          <a:prstGeom prst="rect">
            <a:avLst/>
          </a:prstGeom>
        </p:spPr>
      </p:pic>
      <p:cxnSp>
        <p:nvCxnSpPr>
          <p:cNvPr id="35" name="Straight Arrow Connector 34">
            <a:extLst>
              <a:ext uri="{FF2B5EF4-FFF2-40B4-BE49-F238E27FC236}">
                <a16:creationId xmlns:a16="http://schemas.microsoft.com/office/drawing/2014/main" id="{BDEE1F5E-9585-484B-AE0F-15101CB064E8}"/>
              </a:ext>
            </a:extLst>
          </p:cNvPr>
          <p:cNvCxnSpPr>
            <a:cxnSpLocks/>
          </p:cNvCxnSpPr>
          <p:nvPr/>
        </p:nvCxnSpPr>
        <p:spPr>
          <a:xfrm flipV="1">
            <a:off x="4089400" y="2488360"/>
            <a:ext cx="1024060" cy="472935"/>
          </a:xfrm>
          <a:prstGeom prst="straightConnector1">
            <a:avLst/>
          </a:prstGeom>
          <a:ln w="1111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314D3EAA-7A30-45DB-BE53-C0A3128C7C6B}"/>
              </a:ext>
            </a:extLst>
          </p:cNvPr>
          <p:cNvCxnSpPr>
            <a:cxnSpLocks/>
          </p:cNvCxnSpPr>
          <p:nvPr/>
        </p:nvCxnSpPr>
        <p:spPr>
          <a:xfrm flipV="1">
            <a:off x="4432300" y="5191989"/>
            <a:ext cx="815660" cy="420539"/>
          </a:xfrm>
          <a:prstGeom prst="straightConnector1">
            <a:avLst/>
          </a:prstGeom>
          <a:ln w="1111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55701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heel(1)">
                                      <p:cBhvr>
                                        <p:cTn id="23" dur="2000"/>
                                        <p:tgtEl>
                                          <p:spTgt spid="15"/>
                                        </p:tgtEl>
                                      </p:cBhvr>
                                    </p:animEffect>
                                  </p:childTnLst>
                                </p:cTn>
                              </p:par>
                            </p:childTnLst>
                          </p:cTn>
                        </p:par>
                        <p:par>
                          <p:cTn id="24" fill="hold">
                            <p:stCondLst>
                              <p:cond delay="2500"/>
                            </p:stCondLst>
                            <p:childTnLst>
                              <p:par>
                                <p:cTn id="25" presetID="21"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1)">
                                      <p:cBhvr>
                                        <p:cTn id="27" dur="2000"/>
                                        <p:tgtEl>
                                          <p:spTgt spid="17"/>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heel(1)">
                                      <p:cBhvr>
                                        <p:cTn id="30" dur="2000"/>
                                        <p:tgtEl>
                                          <p:spTgt spid="14"/>
                                        </p:tgtEl>
                                      </p:cBhvr>
                                    </p:animEffect>
                                  </p:childTnLst>
                                </p:cTn>
                              </p:par>
                            </p:childTnLst>
                          </p:cTn>
                        </p:par>
                        <p:par>
                          <p:cTn id="31" fill="hold">
                            <p:stCondLst>
                              <p:cond delay="4500"/>
                            </p:stCondLst>
                            <p:childTnLst>
                              <p:par>
                                <p:cTn id="32" presetID="21" presetClass="entr" presetSubtype="1" fill="hold" grpId="0" nodeType="after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wheel(1)">
                                      <p:cBhvr>
                                        <p:cTn id="34" dur="2000"/>
                                        <p:tgtEl>
                                          <p:spTgt spid="3">
                                            <p:txEl>
                                              <p:pRg st="0" end="0"/>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heel(1)">
                                      <p:cBhvr>
                                        <p:cTn id="37" dur="2000"/>
                                        <p:tgtEl>
                                          <p:spTgt spid="23"/>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heel(1)">
                                      <p:cBhvr>
                                        <p:cTn id="40" dur="2000"/>
                                        <p:tgtEl>
                                          <p:spTgt spid="13"/>
                                        </p:tgtEl>
                                      </p:cBhvr>
                                    </p:animEffect>
                                  </p:childTnLst>
                                </p:cTn>
                              </p:par>
                              <p:par>
                                <p:cTn id="41" presetID="21" presetClass="entr" presetSubtype="1"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heel(1)">
                                      <p:cBhvr>
                                        <p:cTn id="43" dur="2000"/>
                                        <p:tgtEl>
                                          <p:spTgt spid="21"/>
                                        </p:tgtEl>
                                      </p:cBhvr>
                                    </p:animEffect>
                                  </p:childTnLst>
                                </p:cTn>
                              </p:par>
                            </p:childTnLst>
                          </p:cTn>
                        </p:par>
                        <p:par>
                          <p:cTn id="44" fill="hold">
                            <p:stCondLst>
                              <p:cond delay="6500"/>
                            </p:stCondLst>
                            <p:childTnLst>
                              <p:par>
                                <p:cTn id="45" presetID="2" presetClass="entr" presetSubtype="12"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0-#ppt_w/2"/>
                                          </p:val>
                                        </p:tav>
                                        <p:tav tm="100000">
                                          <p:val>
                                            <p:strVal val="#ppt_x"/>
                                          </p:val>
                                        </p:tav>
                                      </p:tavLst>
                                    </p:anim>
                                    <p:anim calcmode="lin" valueType="num">
                                      <p:cBhvr additive="base">
                                        <p:cTn id="48" dur="500" fill="hold"/>
                                        <p:tgtEl>
                                          <p:spTgt spid="35"/>
                                        </p:tgtEl>
                                        <p:attrNameLst>
                                          <p:attrName>ppt_y</p:attrName>
                                        </p:attrNameLst>
                                      </p:cBhvr>
                                      <p:tavLst>
                                        <p:tav tm="0">
                                          <p:val>
                                            <p:strVal val="1+#ppt_h/2"/>
                                          </p:val>
                                        </p:tav>
                                        <p:tav tm="100000">
                                          <p:val>
                                            <p:strVal val="#ppt_y"/>
                                          </p:val>
                                        </p:tav>
                                      </p:tavLst>
                                    </p:anim>
                                  </p:childTnLst>
                                </p:cTn>
                              </p:par>
                              <p:par>
                                <p:cTn id="49" presetID="2" presetClass="entr" presetSubtype="12"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0-#ppt_w/2"/>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childTnLst>
                          </p:cTn>
                        </p:par>
                        <p:par>
                          <p:cTn id="53" fill="hold">
                            <p:stCondLst>
                              <p:cond delay="7000"/>
                            </p:stCondLst>
                            <p:childTnLst>
                              <p:par>
                                <p:cTn id="54" presetID="10" presetClass="entr" presetSubtype="0"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7500"/>
                            </p:stCondLst>
                            <p:childTnLst>
                              <p:par>
                                <p:cTn id="58" presetID="2" presetClass="entr" presetSubtype="4"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uiExpand="1" build="p"/>
      <p:bldP spid="10" grpId="0"/>
      <p:bldP spid="11" grpId="0" animBg="1"/>
      <p:bldP spid="13" grpId="0" animBg="1"/>
      <p:bldP spid="14" grpId="0"/>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5548926" y="13400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6048973" y="916549"/>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137358" y="5612528"/>
            <a:ext cx="2254564" cy="1134198"/>
          </a:xfrm>
          <a:prstGeom prst="rect">
            <a:avLst/>
          </a:prstGeom>
        </p:spPr>
      </p:pic>
      <p:sp>
        <p:nvSpPr>
          <p:cNvPr id="10" name="Rectangle 9">
            <a:extLst>
              <a:ext uri="{FF2B5EF4-FFF2-40B4-BE49-F238E27FC236}">
                <a16:creationId xmlns:a16="http://schemas.microsoft.com/office/drawing/2014/main" id="{77F275DF-EBDB-4454-A46B-0503243B8D16}"/>
              </a:ext>
            </a:extLst>
          </p:cNvPr>
          <p:cNvSpPr/>
          <p:nvPr/>
        </p:nvSpPr>
        <p:spPr>
          <a:xfrm>
            <a:off x="6048973" y="6146090"/>
            <a:ext cx="5498300"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L22.1</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2907778" y="5718340"/>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33E6B8-B8B3-4F11-A989-3CB631A86F5E}"/>
              </a:ext>
            </a:extLst>
          </p:cNvPr>
          <p:cNvSpPr/>
          <p:nvPr/>
        </p:nvSpPr>
        <p:spPr>
          <a:xfrm>
            <a:off x="6804720" y="3659474"/>
            <a:ext cx="4742553" cy="430887"/>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Change QR code foreground color</a:t>
            </a:r>
            <a:endParaRPr lang="en-US" sz="2200" dirty="0"/>
          </a:p>
        </p:txBody>
      </p:sp>
      <p:pic>
        <p:nvPicPr>
          <p:cNvPr id="9" name="Picture 8">
            <a:extLst>
              <a:ext uri="{FF2B5EF4-FFF2-40B4-BE49-F238E27FC236}">
                <a16:creationId xmlns:a16="http://schemas.microsoft.com/office/drawing/2014/main" id="{4216EACE-C5F0-4A9F-90A1-98D480E26A49}"/>
              </a:ext>
            </a:extLst>
          </p:cNvPr>
          <p:cNvPicPr>
            <a:picLocks noChangeAspect="1"/>
          </p:cNvPicPr>
          <p:nvPr/>
        </p:nvPicPr>
        <p:blipFill rotWithShape="1">
          <a:blip r:embed="rId5"/>
          <a:srcRect l="40962" t="53006" r="42868" b="30042"/>
          <a:stretch/>
        </p:blipFill>
        <p:spPr>
          <a:xfrm>
            <a:off x="974717" y="1719310"/>
            <a:ext cx="3216155" cy="3049910"/>
          </a:xfrm>
          <a:prstGeom prst="rect">
            <a:avLst/>
          </a:prstGeom>
        </p:spPr>
      </p:pic>
    </p:spTree>
    <p:extLst>
      <p:ext uri="{BB962C8B-B14F-4D97-AF65-F5344CB8AC3E}">
        <p14:creationId xmlns:p14="http://schemas.microsoft.com/office/powerpoint/2010/main" val="41726440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1"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110353" y="15765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409074" y="3820758"/>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10" name="Rectangle 9">
            <a:extLst>
              <a:ext uri="{FF2B5EF4-FFF2-40B4-BE49-F238E27FC236}">
                <a16:creationId xmlns:a16="http://schemas.microsoft.com/office/drawing/2014/main" id="{77F275DF-EBDB-4454-A46B-0503243B8D16}"/>
              </a:ext>
            </a:extLst>
          </p:cNvPr>
          <p:cNvSpPr/>
          <p:nvPr/>
        </p:nvSpPr>
        <p:spPr>
          <a:xfrm>
            <a:off x="610400" y="6169740"/>
            <a:ext cx="5498300"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L22.1</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33E6B8-B8B3-4F11-A989-3CB631A86F5E}"/>
              </a:ext>
            </a:extLst>
          </p:cNvPr>
          <p:cNvSpPr/>
          <p:nvPr/>
        </p:nvSpPr>
        <p:spPr>
          <a:xfrm>
            <a:off x="1288154" y="4972549"/>
            <a:ext cx="5033218"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Remove “@@</a:t>
            </a:r>
            <a:r>
              <a:rPr lang="en-US" sz="2200" dirty="0" err="1">
                <a:solidFill>
                  <a:schemeClr val="bg1"/>
                </a:solidFill>
                <a:latin typeface="Segoe UI" panose="020B0502040204020203" pitchFamily="34" charset="0"/>
                <a:cs typeface="Segoe UI" panose="020B0502040204020203" pitchFamily="34" charset="0"/>
              </a:rPr>
              <a:t>swaapApp</a:t>
            </a:r>
            <a:r>
              <a:rPr lang="en-US" sz="2200" dirty="0">
                <a:solidFill>
                  <a:schemeClr val="bg1"/>
                </a:solidFill>
                <a:latin typeface="Segoe UI" panose="020B0502040204020203" pitchFamily="34" charset="0"/>
                <a:cs typeface="Segoe UI" panose="020B0502040204020203" pitchFamily="34" charset="0"/>
              </a:rPr>
              <a:t>” from preferred contact</a:t>
            </a:r>
            <a:endParaRPr lang="en-US" sz="2200" dirty="0"/>
          </a:p>
        </p:txBody>
      </p:sp>
      <p:sp>
        <p:nvSpPr>
          <p:cNvPr id="15" name="Title 1">
            <a:extLst>
              <a:ext uri="{FF2B5EF4-FFF2-40B4-BE49-F238E27FC236}">
                <a16:creationId xmlns:a16="http://schemas.microsoft.com/office/drawing/2014/main" id="{C53F60DC-4254-4772-9B9E-0C3569E47858}"/>
              </a:ext>
            </a:extLst>
          </p:cNvPr>
          <p:cNvSpPr txBox="1">
            <a:spLocks/>
          </p:cNvSpPr>
          <p:nvPr/>
        </p:nvSpPr>
        <p:spPr>
          <a:xfrm>
            <a:off x="409074" y="814228"/>
            <a:ext cx="2486526" cy="8027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solidFill>
                  <a:schemeClr val="bg1"/>
                </a:solidFill>
                <a:latin typeface="Segoe UI" panose="020B0502040204020203" pitchFamily="34" charset="0"/>
                <a:cs typeface="Segoe UI" panose="020B0502040204020203" pitchFamily="34" charset="0"/>
              </a:rPr>
              <a:t>Problem:</a:t>
            </a:r>
          </a:p>
        </p:txBody>
      </p:sp>
      <p:sp>
        <p:nvSpPr>
          <p:cNvPr id="17" name="Rectangle 16">
            <a:extLst>
              <a:ext uri="{FF2B5EF4-FFF2-40B4-BE49-F238E27FC236}">
                <a16:creationId xmlns:a16="http://schemas.microsoft.com/office/drawing/2014/main" id="{8E93F486-1EC5-441D-98AE-901CEF96B41E}"/>
              </a:ext>
            </a:extLst>
          </p:cNvPr>
          <p:cNvSpPr/>
          <p:nvPr/>
        </p:nvSpPr>
        <p:spPr>
          <a:xfrm>
            <a:off x="1288153" y="1882888"/>
            <a:ext cx="5041900" cy="1107996"/>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Inconsistent User Experience:  Preferred contact lists “@@</a:t>
            </a:r>
            <a:r>
              <a:rPr lang="en-US" sz="2200" dirty="0" err="1">
                <a:solidFill>
                  <a:schemeClr val="bg1"/>
                </a:solidFill>
                <a:latin typeface="Segoe UI" panose="020B0502040204020203" pitchFamily="34" charset="0"/>
                <a:cs typeface="Segoe UI" panose="020B0502040204020203" pitchFamily="34" charset="0"/>
              </a:rPr>
              <a:t>swaapApp</a:t>
            </a:r>
            <a:r>
              <a:rPr lang="en-US" sz="2200" dirty="0">
                <a:solidFill>
                  <a:schemeClr val="bg1"/>
                </a:solidFill>
                <a:latin typeface="Segoe UI" panose="020B0502040204020203" pitchFamily="34" charset="0"/>
                <a:cs typeface="Segoe UI" panose="020B0502040204020203" pitchFamily="34" charset="0"/>
              </a:rPr>
              <a:t>” if user has not set preferred contact</a:t>
            </a:r>
            <a:endParaRPr lang="en-US" sz="2200" dirty="0"/>
          </a:p>
        </p:txBody>
      </p:sp>
      <p:pic>
        <p:nvPicPr>
          <p:cNvPr id="2050" name="Picture 2">
            <a:extLst>
              <a:ext uri="{FF2B5EF4-FFF2-40B4-BE49-F238E27FC236}">
                <a16:creationId xmlns:a16="http://schemas.microsoft.com/office/drawing/2014/main" id="{0244D83F-1C05-4A4D-AA06-5A28909D3B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6019" y="799010"/>
            <a:ext cx="2020026" cy="437419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D6E75C26-EE52-42F9-920A-01165293CD5E}"/>
              </a:ext>
            </a:extLst>
          </p:cNvPr>
          <p:cNvCxnSpPr>
            <a:cxnSpLocks/>
          </p:cNvCxnSpPr>
          <p:nvPr/>
        </p:nvCxnSpPr>
        <p:spPr>
          <a:xfrm rot="6600000" flipH="1" flipV="1">
            <a:off x="8009826" y="4370993"/>
            <a:ext cx="863359" cy="590994"/>
          </a:xfrm>
          <a:prstGeom prst="straightConnector1">
            <a:avLst/>
          </a:prstGeom>
          <a:ln w="1111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298848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ppt_y"/>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50"/>
                                        </p:tgtEl>
                                        <p:attrNameLst>
                                          <p:attrName>style.visibility</p:attrName>
                                        </p:attrNameLst>
                                      </p:cBhvr>
                                      <p:to>
                                        <p:strVal val="visible"/>
                                      </p:to>
                                    </p:set>
                                    <p:anim calcmode="lin" valueType="num">
                                      <p:cBhvr additive="base">
                                        <p:cTn id="33" dur="500" fill="hold"/>
                                        <p:tgtEl>
                                          <p:spTgt spid="2050"/>
                                        </p:tgtEl>
                                        <p:attrNameLst>
                                          <p:attrName>ppt_x</p:attrName>
                                        </p:attrNameLst>
                                      </p:cBhvr>
                                      <p:tavLst>
                                        <p:tav tm="0">
                                          <p:val>
                                            <p:strVal val="#ppt_x"/>
                                          </p:val>
                                        </p:tav>
                                        <p:tav tm="100000">
                                          <p:val>
                                            <p:strVal val="#ppt_x"/>
                                          </p:val>
                                        </p:tav>
                                      </p:tavLst>
                                    </p:anim>
                                    <p:anim calcmode="lin" valueType="num">
                                      <p:cBhvr additive="base">
                                        <p:cTn id="34" dur="500" fill="hold"/>
                                        <p:tgtEl>
                                          <p:spTgt spid="2050"/>
                                        </p:tgtEl>
                                        <p:attrNameLst>
                                          <p:attrName>ppt_y</p:attrName>
                                        </p:attrNameLst>
                                      </p:cBhvr>
                                      <p:tavLst>
                                        <p:tav tm="0">
                                          <p:val>
                                            <p:strVal val="1+#ppt_h/2"/>
                                          </p:val>
                                        </p:tav>
                                        <p:tav tm="100000">
                                          <p:val>
                                            <p:strVal val="#ppt_y"/>
                                          </p:val>
                                        </p:tav>
                                      </p:tavLst>
                                    </p:anim>
                                  </p:childTnLst>
                                </p:cTn>
                              </p:par>
                              <p:par>
                                <p:cTn id="35" presetID="2" presetClass="entr" presetSubtype="12"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1" grpId="0" animBg="1"/>
      <p:bldP spid="14"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110353" y="157655"/>
            <a:ext cx="11672573" cy="2979245"/>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5728959" y="747947"/>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9528362" y="5659310"/>
            <a:ext cx="2254564" cy="1134198"/>
          </a:xfrm>
          <a:prstGeom prst="rect">
            <a:avLst/>
          </a:prstGeom>
        </p:spPr>
      </p:pic>
      <p:sp>
        <p:nvSpPr>
          <p:cNvPr id="10" name="Rectangle 9">
            <a:extLst>
              <a:ext uri="{FF2B5EF4-FFF2-40B4-BE49-F238E27FC236}">
                <a16:creationId xmlns:a16="http://schemas.microsoft.com/office/drawing/2014/main" id="{77F275DF-EBDB-4454-A46B-0503243B8D16}"/>
              </a:ext>
            </a:extLst>
          </p:cNvPr>
          <p:cNvSpPr/>
          <p:nvPr/>
        </p:nvSpPr>
        <p:spPr>
          <a:xfrm>
            <a:off x="610400" y="6169740"/>
            <a:ext cx="5498300" cy="369332"/>
          </a:xfrm>
          <a:prstGeom prst="rect">
            <a:avLst/>
          </a:prstGeom>
        </p:spPr>
        <p:txBody>
          <a:bodyPr wrap="square">
            <a:spAutoFit/>
          </a:bodyPr>
          <a:lstStyle/>
          <a:p>
            <a:r>
              <a:rPr lang="en-US" dirty="0">
                <a:hlinkClick r:id="rId4">
                  <a:extLst>
                    <a:ext uri="{A12FA001-AC4F-418D-AE19-62706E023703}">
                      <ahyp:hlinkClr xmlns:ahyp="http://schemas.microsoft.com/office/drawing/2018/hyperlinkcolor" val="tx"/>
                    </a:ext>
                  </a:extLst>
                </a:hlinkClick>
              </a:rPr>
              <a:t>Click Here to View </a:t>
            </a:r>
            <a:r>
              <a:rPr lang="en-US" dirty="0" err="1">
                <a:hlinkClick r:id="rId4">
                  <a:extLst>
                    <a:ext uri="{A12FA001-AC4F-418D-AE19-62706E023703}">
                      <ahyp:hlinkClr xmlns:ahyp="http://schemas.microsoft.com/office/drawing/2018/hyperlinkcolor" val="tx"/>
                    </a:ext>
                  </a:extLst>
                </a:hlinkClick>
              </a:rPr>
              <a:t>Swaap’s</a:t>
            </a:r>
            <a:r>
              <a:rPr lang="en-US" dirty="0">
                <a:hlinkClick r:id="rId4">
                  <a:extLst>
                    <a:ext uri="{A12FA001-AC4F-418D-AE19-62706E023703}">
                      <ahyp:hlinkClr xmlns:ahyp="http://schemas.microsoft.com/office/drawing/2018/hyperlinkcolor" val="tx"/>
                    </a:ext>
                  </a:extLst>
                </a:hlinkClick>
              </a:rPr>
              <a:t> Product Release Canvas L22.1</a:t>
            </a:r>
            <a:endParaRPr lang="en-US" dirty="0"/>
          </a:p>
        </p:txBody>
      </p:sp>
      <p:sp>
        <p:nvSpPr>
          <p:cNvPr id="11" name="Rectangle 10">
            <a:extLst>
              <a:ext uri="{FF2B5EF4-FFF2-40B4-BE49-F238E27FC236}">
                <a16:creationId xmlns:a16="http://schemas.microsoft.com/office/drawing/2014/main" id="{7998EFC8-B58E-4721-AFEA-8D78E21C3833}"/>
              </a:ext>
            </a:extLst>
          </p:cNvPr>
          <p:cNvSpPr/>
          <p:nvPr/>
        </p:nvSpPr>
        <p:spPr>
          <a:xfrm>
            <a:off x="8017647"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33E6B8-B8B3-4F11-A989-3CB631A86F5E}"/>
              </a:ext>
            </a:extLst>
          </p:cNvPr>
          <p:cNvSpPr/>
          <p:nvPr/>
        </p:nvSpPr>
        <p:spPr>
          <a:xfrm>
            <a:off x="6775452" y="1888841"/>
            <a:ext cx="4797371"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Add a button to prompt saving of user links</a:t>
            </a:r>
            <a:endParaRPr lang="en-US" sz="2200" dirty="0"/>
          </a:p>
        </p:txBody>
      </p:sp>
      <p:sp>
        <p:nvSpPr>
          <p:cNvPr id="15" name="Title 1">
            <a:extLst>
              <a:ext uri="{FF2B5EF4-FFF2-40B4-BE49-F238E27FC236}">
                <a16:creationId xmlns:a16="http://schemas.microsoft.com/office/drawing/2014/main" id="{C53F60DC-4254-4772-9B9E-0C3569E47858}"/>
              </a:ext>
            </a:extLst>
          </p:cNvPr>
          <p:cNvSpPr txBox="1">
            <a:spLocks/>
          </p:cNvSpPr>
          <p:nvPr/>
        </p:nvSpPr>
        <p:spPr>
          <a:xfrm>
            <a:off x="409074" y="814228"/>
            <a:ext cx="2486526" cy="8027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solidFill>
                  <a:schemeClr val="bg1"/>
                </a:solidFill>
                <a:latin typeface="Segoe UI" panose="020B0502040204020203" pitchFamily="34" charset="0"/>
                <a:cs typeface="Segoe UI" panose="020B0502040204020203" pitchFamily="34" charset="0"/>
              </a:rPr>
              <a:t>Problem:</a:t>
            </a:r>
          </a:p>
        </p:txBody>
      </p:sp>
      <p:sp>
        <p:nvSpPr>
          <p:cNvPr id="17" name="Rectangle 16">
            <a:extLst>
              <a:ext uri="{FF2B5EF4-FFF2-40B4-BE49-F238E27FC236}">
                <a16:creationId xmlns:a16="http://schemas.microsoft.com/office/drawing/2014/main" id="{8E93F486-1EC5-441D-98AE-901CEF96B41E}"/>
              </a:ext>
            </a:extLst>
          </p:cNvPr>
          <p:cNvSpPr/>
          <p:nvPr/>
        </p:nvSpPr>
        <p:spPr>
          <a:xfrm>
            <a:off x="374650" y="1888841"/>
            <a:ext cx="5041900"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Inconsistent User Experience:  Link updating and creation not user friendly</a:t>
            </a:r>
            <a:endParaRPr lang="en-US" sz="2200" dirty="0"/>
          </a:p>
        </p:txBody>
      </p:sp>
      <p:pic>
        <p:nvPicPr>
          <p:cNvPr id="28" name="Picture 27">
            <a:extLst>
              <a:ext uri="{FF2B5EF4-FFF2-40B4-BE49-F238E27FC236}">
                <a16:creationId xmlns:a16="http://schemas.microsoft.com/office/drawing/2014/main" id="{C3EC06AC-4783-4261-AD68-925A50728A18}"/>
              </a:ext>
            </a:extLst>
          </p:cNvPr>
          <p:cNvPicPr>
            <a:picLocks noChangeAspect="1"/>
          </p:cNvPicPr>
          <p:nvPr/>
        </p:nvPicPr>
        <p:blipFill rotWithShape="1">
          <a:blip r:embed="rId5"/>
          <a:srcRect l="1106" t="84455" r="26512" b="11163"/>
          <a:stretch/>
        </p:blipFill>
        <p:spPr>
          <a:xfrm>
            <a:off x="260350" y="4073118"/>
            <a:ext cx="11684000" cy="576711"/>
          </a:xfrm>
          <a:prstGeom prst="rect">
            <a:avLst/>
          </a:prstGeom>
        </p:spPr>
      </p:pic>
    </p:spTree>
    <p:extLst>
      <p:ext uri="{BB962C8B-B14F-4D97-AF65-F5344CB8AC3E}">
        <p14:creationId xmlns:p14="http://schemas.microsoft.com/office/powerpoint/2010/main" val="32047395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2500"/>
                            </p:stCondLst>
                            <p:childTnLst>
                              <p:par>
                                <p:cTn id="36" presetID="2" presetClass="entr" presetSubtype="4"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1" grpId="0" animBg="1"/>
      <p:bldP spid="14"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2D2803-D44B-44BE-A178-A1C8AADE853B}"/>
              </a:ext>
            </a:extLst>
          </p:cNvPr>
          <p:cNvSpPr/>
          <p:nvPr/>
        </p:nvSpPr>
        <p:spPr>
          <a:xfrm>
            <a:off x="5566106" y="13400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l="50000" t="50000" r="50000" b="50000"/>
            </a:path>
            <a:tileRect/>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E6F087-86CC-44CF-9785-8169BBA9A326}"/>
              </a:ext>
            </a:extLst>
          </p:cNvPr>
          <p:cNvSpPr>
            <a:spLocks noGrp="1"/>
          </p:cNvSpPr>
          <p:nvPr>
            <p:ph type="title"/>
          </p:nvPr>
        </p:nvSpPr>
        <p:spPr>
          <a:xfrm>
            <a:off x="5864827" y="3797108"/>
            <a:ext cx="2288688" cy="802761"/>
          </a:xfrm>
        </p:spPr>
        <p:txBody>
          <a:bodyPr>
            <a:noAutofit/>
          </a:bodyPr>
          <a:lstStyle/>
          <a:p>
            <a:r>
              <a:rPr lang="en-US" sz="4500" dirty="0">
                <a:solidFill>
                  <a:schemeClr val="bg1"/>
                </a:solidFill>
                <a:latin typeface="Segoe UI" panose="020B0502040204020203" pitchFamily="34" charset="0"/>
                <a:cs typeface="Segoe UI" panose="020B0502040204020203" pitchFamily="34" charset="0"/>
              </a:rPr>
              <a:t>Feature:</a:t>
            </a:r>
          </a:p>
        </p:txBody>
      </p:sp>
      <p:pic>
        <p:nvPicPr>
          <p:cNvPr id="6" name="Picture 5">
            <a:extLst>
              <a:ext uri="{FF2B5EF4-FFF2-40B4-BE49-F238E27FC236}">
                <a16:creationId xmlns:a16="http://schemas.microsoft.com/office/drawing/2014/main" id="{7840D12C-12C8-457D-AB1B-1963AA10E0D7}"/>
              </a:ext>
            </a:extLst>
          </p:cNvPr>
          <p:cNvPicPr>
            <a:picLocks noChangeAspect="1"/>
          </p:cNvPicPr>
          <p:nvPr/>
        </p:nvPicPr>
        <p:blipFill>
          <a:blip r:embed="rId3"/>
          <a:stretch>
            <a:fillRect/>
          </a:stretch>
        </p:blipFill>
        <p:spPr>
          <a:xfrm>
            <a:off x="209323" y="5578991"/>
            <a:ext cx="2254564" cy="1134198"/>
          </a:xfrm>
          <a:prstGeom prst="rect">
            <a:avLst/>
          </a:prstGeom>
        </p:spPr>
      </p:pic>
      <p:sp>
        <p:nvSpPr>
          <p:cNvPr id="10" name="Rectangle 9">
            <a:extLst>
              <a:ext uri="{FF2B5EF4-FFF2-40B4-BE49-F238E27FC236}">
                <a16:creationId xmlns:a16="http://schemas.microsoft.com/office/drawing/2014/main" id="{77F275DF-EBDB-4454-A46B-0503243B8D16}"/>
              </a:ext>
            </a:extLst>
          </p:cNvPr>
          <p:cNvSpPr/>
          <p:nvPr/>
        </p:nvSpPr>
        <p:spPr>
          <a:xfrm>
            <a:off x="6066153" y="6146090"/>
            <a:ext cx="5498300"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Release Canvas L22.1</a:t>
            </a:r>
            <a:endParaRPr lang="en-US" dirty="0">
              <a:solidFill>
                <a:schemeClr val="bg1"/>
              </a:solidFill>
            </a:endParaRPr>
          </a:p>
        </p:txBody>
      </p:sp>
      <p:sp>
        <p:nvSpPr>
          <p:cNvPr id="11" name="Rectangle 10">
            <a:extLst>
              <a:ext uri="{FF2B5EF4-FFF2-40B4-BE49-F238E27FC236}">
                <a16:creationId xmlns:a16="http://schemas.microsoft.com/office/drawing/2014/main" id="{7998EFC8-B58E-4721-AFEA-8D78E21C3833}"/>
              </a:ext>
            </a:extLst>
          </p:cNvPr>
          <p:cNvSpPr/>
          <p:nvPr/>
        </p:nvSpPr>
        <p:spPr>
          <a:xfrm>
            <a:off x="2790794" y="5718340"/>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33E6B8-B8B3-4F11-A989-3CB631A86F5E}"/>
              </a:ext>
            </a:extLst>
          </p:cNvPr>
          <p:cNvSpPr/>
          <p:nvPr/>
        </p:nvSpPr>
        <p:spPr>
          <a:xfrm>
            <a:off x="6928953" y="4948899"/>
            <a:ext cx="4848171"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Update token expiration time to be longer</a:t>
            </a:r>
            <a:endParaRPr lang="en-US" sz="2200" dirty="0"/>
          </a:p>
        </p:txBody>
      </p:sp>
      <p:sp>
        <p:nvSpPr>
          <p:cNvPr id="15" name="Title 1">
            <a:extLst>
              <a:ext uri="{FF2B5EF4-FFF2-40B4-BE49-F238E27FC236}">
                <a16:creationId xmlns:a16="http://schemas.microsoft.com/office/drawing/2014/main" id="{C53F60DC-4254-4772-9B9E-0C3569E47858}"/>
              </a:ext>
            </a:extLst>
          </p:cNvPr>
          <p:cNvSpPr txBox="1">
            <a:spLocks/>
          </p:cNvSpPr>
          <p:nvPr/>
        </p:nvSpPr>
        <p:spPr>
          <a:xfrm>
            <a:off x="5864827" y="790578"/>
            <a:ext cx="2486526" cy="8027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dirty="0">
                <a:solidFill>
                  <a:schemeClr val="bg1"/>
                </a:solidFill>
                <a:latin typeface="Segoe UI" panose="020B0502040204020203" pitchFamily="34" charset="0"/>
                <a:cs typeface="Segoe UI" panose="020B0502040204020203" pitchFamily="34" charset="0"/>
              </a:rPr>
              <a:t>Problem:</a:t>
            </a:r>
          </a:p>
        </p:txBody>
      </p:sp>
      <p:sp>
        <p:nvSpPr>
          <p:cNvPr id="17" name="Rectangle 16">
            <a:extLst>
              <a:ext uri="{FF2B5EF4-FFF2-40B4-BE49-F238E27FC236}">
                <a16:creationId xmlns:a16="http://schemas.microsoft.com/office/drawing/2014/main" id="{8E93F486-1EC5-441D-98AE-901CEF96B41E}"/>
              </a:ext>
            </a:extLst>
          </p:cNvPr>
          <p:cNvSpPr/>
          <p:nvPr/>
        </p:nvSpPr>
        <p:spPr>
          <a:xfrm>
            <a:off x="6743906" y="1859238"/>
            <a:ext cx="5041900" cy="769441"/>
          </a:xfrm>
          <a:prstGeom prst="rect">
            <a:avLst/>
          </a:prstGeom>
        </p:spPr>
        <p:txBody>
          <a:bodyPr wrap="square">
            <a:spAutoFit/>
          </a:bodyPr>
          <a:lstStyle/>
          <a:p>
            <a:pPr algn="r"/>
            <a:r>
              <a:rPr lang="en-US" sz="2200" dirty="0">
                <a:solidFill>
                  <a:schemeClr val="bg1"/>
                </a:solidFill>
                <a:latin typeface="Segoe UI" panose="020B0502040204020203" pitchFamily="34" charset="0"/>
                <a:cs typeface="Segoe UI" panose="020B0502040204020203" pitchFamily="34" charset="0"/>
              </a:rPr>
              <a:t>Inconsistent User Experience:  Token expiration too short</a:t>
            </a:r>
            <a:endParaRPr lang="en-US" sz="2200" dirty="0"/>
          </a:p>
        </p:txBody>
      </p:sp>
      <p:pic>
        <p:nvPicPr>
          <p:cNvPr id="1026" name="Picture 2" descr="auth0 dashboard option">
            <a:extLst>
              <a:ext uri="{FF2B5EF4-FFF2-40B4-BE49-F238E27FC236}">
                <a16:creationId xmlns:a16="http://schemas.microsoft.com/office/drawing/2014/main" id="{B2476A16-42C5-4810-87E5-50DDA3CA92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39" r="22177" b="-1139"/>
          <a:stretch/>
        </p:blipFill>
        <p:spPr bwMode="auto">
          <a:xfrm>
            <a:off x="209323" y="1859238"/>
            <a:ext cx="5162942" cy="221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24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2000"/>
                                        <p:tgtEl>
                                          <p:spTgt spid="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par>
                          <p:cTn id="20" fill="hold">
                            <p:stCondLst>
                              <p:cond delay="2500"/>
                            </p:stCondLst>
                            <p:childTnLst>
                              <p:par>
                                <p:cTn id="21" presetID="21"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1)">
                                      <p:cBhvr>
                                        <p:cTn id="23" dur="2000"/>
                                        <p:tgtEl>
                                          <p:spTgt spid="17"/>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1)">
                                      <p:cBhvr>
                                        <p:cTn id="26" dur="2000"/>
                                        <p:tgtEl>
                                          <p:spTgt spid="14"/>
                                        </p:tgtEl>
                                      </p:cBhvr>
                                    </p:animEffect>
                                  </p:childTnLst>
                                </p:cTn>
                              </p:par>
                            </p:childTnLst>
                          </p:cTn>
                        </p:par>
                        <p:par>
                          <p:cTn id="27" fill="hold">
                            <p:stCondLst>
                              <p:cond delay="4500"/>
                            </p:stCondLst>
                            <p:childTnLst>
                              <p:par>
                                <p:cTn id="28" presetID="21" presetClass="entr" presetSubtype="1"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wheel(1)">
                                      <p:cBhvr>
                                        <p:cTn id="30" dur="2000"/>
                                        <p:tgtEl>
                                          <p:spTgt spid="1026"/>
                                        </p:tgtEl>
                                      </p:cBhvr>
                                    </p:animEffect>
                                  </p:childTnLst>
                                </p:cTn>
                              </p:par>
                            </p:childTnLst>
                          </p:cTn>
                        </p:par>
                        <p:par>
                          <p:cTn id="31" fill="hold">
                            <p:stCondLst>
                              <p:cond delay="6500"/>
                            </p:stCondLst>
                            <p:childTnLst>
                              <p:par>
                                <p:cTn id="32" presetID="10"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7000"/>
                            </p:stCondLst>
                            <p:childTnLst>
                              <p:par>
                                <p:cTn id="36" presetID="2" presetClass="entr" presetSubtype="4"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1" grpId="0" animBg="1"/>
      <p:bldP spid="14" grpId="0"/>
      <p:bldP spid="15" grpId="0"/>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DCC749382DAD45826A317FD3E1410A" ma:contentTypeVersion="7" ma:contentTypeDescription="Create a new document." ma:contentTypeScope="" ma:versionID="d6d8aec080a9aa8018114efa2715ba39">
  <xsd:schema xmlns:xsd="http://www.w3.org/2001/XMLSchema" xmlns:xs="http://www.w3.org/2001/XMLSchema" xmlns:p="http://schemas.microsoft.com/office/2006/metadata/properties" xmlns:ns3="ccc1ed69-896a-4afd-91f5-889ddb2e1f50" xmlns:ns4="ed9cb6eb-6c27-4de8-b756-017721c84720" targetNamespace="http://schemas.microsoft.com/office/2006/metadata/properties" ma:root="true" ma:fieldsID="02f5124f0cf31271d59b8d632fcba622" ns3:_="" ns4:_="">
    <xsd:import namespace="ccc1ed69-896a-4afd-91f5-889ddb2e1f50"/>
    <xsd:import namespace="ed9cb6eb-6c27-4de8-b756-017721c8472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c1ed69-896a-4afd-91f5-889ddb2e1f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d9cb6eb-6c27-4de8-b756-017721c8472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B2DEC8-88B0-4126-9765-D4ACA77555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c1ed69-896a-4afd-91f5-889ddb2e1f50"/>
    <ds:schemaRef ds:uri="ed9cb6eb-6c27-4de8-b756-017721c84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9ACA81-8A46-443F-8EB1-41C52E6E6859}">
  <ds:schemaRefs>
    <ds:schemaRef ds:uri="http://schemas.microsoft.com/sharepoint/v3/contenttype/forms"/>
  </ds:schemaRefs>
</ds:datastoreItem>
</file>

<file path=customXml/itemProps3.xml><?xml version="1.0" encoding="utf-8"?>
<ds:datastoreItem xmlns:ds="http://schemas.openxmlformats.org/officeDocument/2006/customXml" ds:itemID="{9CDF7B83-A2F3-4537-97B2-B4C6F2F8015D}">
  <ds:schemaRefs>
    <ds:schemaRef ds:uri="http://schemas.microsoft.com/office/2006/metadata/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ed9cb6eb-6c27-4de8-b756-017721c84720"/>
    <ds:schemaRef ds:uri="ccc1ed69-896a-4afd-91f5-889ddb2e1f5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2133</TotalTime>
  <Words>1464</Words>
  <Application>Microsoft Office PowerPoint</Application>
  <PresentationFormat>Widescreen</PresentationFormat>
  <Paragraphs>99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Segoe UI</vt:lpstr>
      <vt:lpstr>Wingdings</vt:lpstr>
      <vt:lpstr>Office Theme</vt:lpstr>
      <vt:lpstr>Swaap:  Labs 22</vt:lpstr>
      <vt:lpstr>Problems Addressed</vt:lpstr>
      <vt:lpstr>Feature:</vt:lpstr>
      <vt:lpstr>Feature:</vt:lpstr>
      <vt:lpstr>Feature:</vt:lpstr>
      <vt:lpstr>Feature:</vt:lpstr>
      <vt:lpstr>Feature:</vt:lpstr>
      <vt:lpstr>Feature:</vt:lpstr>
      <vt:lpstr>Feature:</vt:lpstr>
      <vt:lpstr>Objectives Supported</vt:lpstr>
      <vt:lpstr>Key Results</vt:lpstr>
      <vt:lpstr>Read Swaap’s full Release Canvas L22.1 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Ingram</dc:creator>
  <cp:lastModifiedBy>Erica Ingram</cp:lastModifiedBy>
  <cp:revision>370</cp:revision>
  <dcterms:created xsi:type="dcterms:W3CDTF">2020-03-11T21:17:01Z</dcterms:created>
  <dcterms:modified xsi:type="dcterms:W3CDTF">2020-03-27T20:44:50Z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0x01010087DCC749382DAD45826A317FD3E1410A</vt:lpwstr>
  </property>
</Properties>
</file>