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4"/>
  </p:sldMasterIdLst>
  <p:notesMasterIdLst>
    <p:notesMasterId r:id="rId14"/>
  </p:notesMasterIdLst>
  <p:sldIdLst>
    <p:sldId id="256" r:id="rId5"/>
    <p:sldId id="267" r:id="rId6"/>
    <p:sldId id="261" r:id="rId7"/>
    <p:sldId id="264" r:id="rId8"/>
    <p:sldId id="268" r:id="rId9"/>
    <p:sldId id="272" r:id="rId10"/>
    <p:sldId id="273" r:id="rId11"/>
    <p:sldId id="270"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440FF"/>
    <a:srgbClr val="B31166"/>
    <a:srgbClr val="318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78" autoAdjust="0"/>
    <p:restoredTop sz="71662" autoAdjust="0"/>
  </p:normalViewPr>
  <p:slideViewPr>
    <p:cSldViewPr snapToGrid="0">
      <p:cViewPr>
        <p:scale>
          <a:sx n="50" d="100"/>
          <a:sy n="50" d="100"/>
        </p:scale>
        <p:origin x="522" y="372"/>
      </p:cViewPr>
      <p:guideLst/>
    </p:cSldViewPr>
  </p:slideViewPr>
  <p:notesTextViewPr>
    <p:cViewPr>
      <p:scale>
        <a:sx n="1" d="1"/>
        <a:sy n="1" d="1"/>
      </p:scale>
      <p:origin x="0" y="0"/>
    </p:cViewPr>
  </p:notesTextViewPr>
  <p:notesViewPr>
    <p:cSldViewPr snapToGrid="0">
      <p:cViewPr varScale="1">
        <p:scale>
          <a:sx n="69" d="100"/>
          <a:sy n="69" d="100"/>
        </p:scale>
        <p:origin x="331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E893-15F6-4C99-BA28-5ADA8D07ED71}" type="datetimeFigureOut">
              <a:rPr lang="en-US" smtClean="0"/>
              <a:t>4/30/2020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E8076-D5D3-411B-875B-CCB62401406B}" type="slidenum">
              <a:rPr lang="en-US" smtClean="0"/>
              <a:t>‹#›</a:t>
            </a:fld>
            <a:endParaRPr lang="en-US"/>
          </a:p>
        </p:txBody>
      </p:sp>
    </p:spTree>
    <p:extLst>
      <p:ext uri="{BB962C8B-B14F-4D97-AF65-F5344CB8AC3E}">
        <p14:creationId xmlns:p14="http://schemas.microsoft.com/office/powerpoint/2010/main" val="2295050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Hello there, I'm Erica Ingram from the </a:t>
            </a:r>
            <a:r>
              <a:rPr lang="en-US" sz="1200" kern="1200" dirty="0" err="1">
                <a:solidFill>
                  <a:schemeClr val="tx1"/>
                </a:solidFill>
                <a:effectLst/>
                <a:latin typeface="+mn-lt"/>
                <a:ea typeface="+mn-ea"/>
                <a:cs typeface="+mn-cs"/>
              </a:rPr>
              <a:t>Swaap</a:t>
            </a:r>
            <a:r>
              <a:rPr lang="en-US" sz="1200" kern="1200" dirty="0">
                <a:solidFill>
                  <a:schemeClr val="tx1"/>
                </a:solidFill>
                <a:effectLst/>
                <a:latin typeface="+mn-lt"/>
                <a:ea typeface="+mn-ea"/>
                <a:cs typeface="+mn-cs"/>
              </a:rPr>
              <a:t> team in Labs 22.  Welcome to the final delivery presentation of </a:t>
            </a:r>
            <a:r>
              <a:rPr lang="en-US" sz="1200" kern="1200" dirty="0" err="1">
                <a:solidFill>
                  <a:schemeClr val="tx1"/>
                </a:solidFill>
                <a:effectLst/>
                <a:latin typeface="+mn-lt"/>
                <a:ea typeface="+mn-ea"/>
                <a:cs typeface="+mn-cs"/>
              </a:rPr>
              <a:t>Swaap</a:t>
            </a:r>
            <a:r>
              <a:rPr lang="en-US" sz="1200" kern="1200" dirty="0">
                <a:solidFill>
                  <a:schemeClr val="tx1"/>
                </a:solidFill>
                <a:effectLst/>
                <a:latin typeface="+mn-lt"/>
                <a:ea typeface="+mn-ea"/>
                <a:cs typeface="+mn-cs"/>
              </a:rPr>
              <a:t>.  Today, we’ll go through a brief retrospective of the last eight weeks spent in Labs on a project called </a:t>
            </a:r>
            <a:r>
              <a:rPr lang="en-US" sz="1200" kern="1200" dirty="0" err="1">
                <a:solidFill>
                  <a:schemeClr val="tx1"/>
                </a:solidFill>
                <a:effectLst/>
                <a:latin typeface="+mn-lt"/>
                <a:ea typeface="+mn-ea"/>
                <a:cs typeface="+mn-cs"/>
              </a:rPr>
              <a:t>Swaap</a:t>
            </a:r>
            <a:r>
              <a:rPr lang="en-US" sz="1200" kern="1200" dirty="0">
                <a:solidFill>
                  <a:schemeClr val="tx1"/>
                </a:solidFill>
                <a:effectLst/>
                <a:latin typeface="+mn-lt"/>
                <a:ea typeface="+mn-ea"/>
                <a:cs typeface="+mn-cs"/>
              </a:rPr>
              <a:t>, a contact-trading app.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(Video of this </a:t>
            </a:r>
            <a:r>
              <a:rPr lang="en-US" sz="1200" kern="1200">
                <a:solidFill>
                  <a:schemeClr val="tx1"/>
                </a:solidFill>
                <a:effectLst/>
                <a:latin typeface="+mn-lt"/>
                <a:ea typeface="+mn-ea"/>
                <a:cs typeface="+mn-cs"/>
              </a:rPr>
              <a:t>presentation found at https://youtu.be/ucvKVrCtKtY)</a:t>
            </a:r>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1</a:t>
            </a:fld>
            <a:endParaRPr lang="en-US"/>
          </a:p>
        </p:txBody>
      </p:sp>
    </p:spTree>
    <p:extLst>
      <p:ext uri="{BB962C8B-B14F-4D97-AF65-F5344CB8AC3E}">
        <p14:creationId xmlns:p14="http://schemas.microsoft.com/office/powerpoint/2010/main" val="942669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biggest problem and the one we paid most attention to was that </a:t>
            </a:r>
            <a:r>
              <a:rPr lang="en-US" sz="1200" kern="1200" dirty="0" err="1">
                <a:solidFill>
                  <a:schemeClr val="tx1"/>
                </a:solidFill>
                <a:effectLst/>
                <a:latin typeface="+mn-lt"/>
                <a:ea typeface="+mn-ea"/>
                <a:cs typeface="+mn-cs"/>
              </a:rPr>
              <a:t>Swaap</a:t>
            </a:r>
            <a:r>
              <a:rPr lang="en-US" sz="1200" kern="1200" dirty="0">
                <a:solidFill>
                  <a:schemeClr val="tx1"/>
                </a:solidFill>
                <a:effectLst/>
                <a:latin typeface="+mn-lt"/>
                <a:ea typeface="+mn-ea"/>
                <a:cs typeface="+mn-cs"/>
              </a:rPr>
              <a:t> did not have a very consistent user experience.  Considering this wasn't a greenfield project and we found a ton of bugs and potential things to fix, we decided it would be best if, for our first release canvas, we focused on making the web and iOS user experiences more consistent and clean.  The second canvas we designated for a new feature and ended up evolving significantly from initial idea to final implementation.</a:t>
            </a:r>
          </a:p>
        </p:txBody>
      </p:sp>
      <p:sp>
        <p:nvSpPr>
          <p:cNvPr id="4" name="Slide Number Placeholder 3"/>
          <p:cNvSpPr>
            <a:spLocks noGrp="1"/>
          </p:cNvSpPr>
          <p:nvPr>
            <p:ph type="sldNum" sz="quarter" idx="5"/>
          </p:nvPr>
        </p:nvSpPr>
        <p:spPr/>
        <p:txBody>
          <a:bodyPr/>
          <a:lstStyle/>
          <a:p>
            <a:fld id="{CB1E8076-D5D3-411B-875B-CCB62401406B}" type="slidenum">
              <a:rPr lang="en-US" smtClean="0"/>
              <a:t>2</a:t>
            </a:fld>
            <a:endParaRPr lang="en-US"/>
          </a:p>
        </p:txBody>
      </p:sp>
    </p:spTree>
    <p:extLst>
      <p:ext uri="{BB962C8B-B14F-4D97-AF65-F5344CB8AC3E}">
        <p14:creationId xmlns:p14="http://schemas.microsoft.com/office/powerpoint/2010/main" val="3933032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mn-lt"/>
                <a:ea typeface="+mn-ea"/>
                <a:cs typeface="+mn-cs"/>
              </a:rPr>
              <a:t>We did several user personas and updated the competitor research, adding six plus competitors that we analyzed.  Then despite not having a UX designer, we did create a survey to ask people to try out our app and answer some questions to give us some direction for which features we should fix or develop first.  With so many possible directions to go in given a limited time, what can we do that would have the maximum best impact on our users?  We got two responses from the two people you see represented here, so it wasn't terribly informative.  We ended up presenting this issue to the stakeholder and getting feedback on direction from the stakeholder.</a:t>
            </a: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B1E8076-D5D3-411B-875B-CCB62401406B}" type="slidenum">
              <a:rPr lang="en-US" smtClean="0"/>
              <a:t>3</a:t>
            </a:fld>
            <a:endParaRPr lang="en-US"/>
          </a:p>
        </p:txBody>
      </p:sp>
    </p:spTree>
    <p:extLst>
      <p:ext uri="{BB962C8B-B14F-4D97-AF65-F5344CB8AC3E}">
        <p14:creationId xmlns:p14="http://schemas.microsoft.com/office/powerpoint/2010/main" val="13858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mn-lt"/>
                <a:ea typeface="+mn-ea"/>
                <a:cs typeface="+mn-cs"/>
              </a:rPr>
              <a:t>As I said previously, our first release canvas was mostly bug fixes and resolved the following issues under the umbrella of an inconsistent user experience.</a:t>
            </a: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B1E8076-D5D3-411B-875B-CCB62401406B}" type="slidenum">
              <a:rPr lang="en-US" smtClean="0"/>
              <a:t>4</a:t>
            </a:fld>
            <a:endParaRPr lang="en-US"/>
          </a:p>
        </p:txBody>
      </p:sp>
    </p:spTree>
    <p:extLst>
      <p:ext uri="{BB962C8B-B14F-4D97-AF65-F5344CB8AC3E}">
        <p14:creationId xmlns:p14="http://schemas.microsoft.com/office/powerpoint/2010/main" val="4233782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kern="1200" dirty="0">
                <a:solidFill>
                  <a:schemeClr val="tx1"/>
                </a:solidFill>
                <a:effectLst/>
                <a:latin typeface="+mn-lt"/>
                <a:ea typeface="+mn-ea"/>
                <a:cs typeface="+mn-cs"/>
              </a:rPr>
              <a:t>Our second release canvas implemented a new feature to the extent we could and solved the following sub-issues also stemming from an inconsistent user experience.</a:t>
            </a:r>
            <a:endParaRPr lang="en-US" sz="11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B1E8076-D5D3-411B-875B-CCB62401406B}" type="slidenum">
              <a:rPr lang="en-US" smtClean="0"/>
              <a:t>5</a:t>
            </a:fld>
            <a:endParaRPr lang="en-US"/>
          </a:p>
        </p:txBody>
      </p:sp>
    </p:spTree>
    <p:extLst>
      <p:ext uri="{BB962C8B-B14F-4D97-AF65-F5344CB8AC3E}">
        <p14:creationId xmlns:p14="http://schemas.microsoft.com/office/powerpoint/2010/main" val="227090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mn-lt"/>
                <a:ea typeface="+mn-ea"/>
                <a:cs typeface="+mn-cs"/>
              </a:rPr>
              <a:t>My favorite feature was probably a tie between the search filter and the public page for non-</a:t>
            </a:r>
            <a:r>
              <a:rPr lang="en-US" sz="1200" kern="1200" dirty="0" err="1">
                <a:solidFill>
                  <a:schemeClr val="tx1"/>
                </a:solidFill>
                <a:effectLst/>
                <a:latin typeface="+mn-lt"/>
                <a:ea typeface="+mn-ea"/>
                <a:cs typeface="+mn-cs"/>
              </a:rPr>
              <a:t>Swaap</a:t>
            </a:r>
            <a:r>
              <a:rPr lang="en-US" sz="1200" kern="1200" dirty="0">
                <a:solidFill>
                  <a:schemeClr val="tx1"/>
                </a:solidFill>
                <a:effectLst/>
                <a:latin typeface="+mn-lt"/>
                <a:ea typeface="+mn-ea"/>
                <a:cs typeface="+mn-cs"/>
              </a:rPr>
              <a:t> users.  </a:t>
            </a: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B1E8076-D5D3-411B-875B-CCB62401406B}" type="slidenum">
              <a:rPr lang="en-US" smtClean="0"/>
              <a:t>6</a:t>
            </a:fld>
            <a:endParaRPr lang="en-US"/>
          </a:p>
        </p:txBody>
      </p:sp>
    </p:spTree>
    <p:extLst>
      <p:ext uri="{BB962C8B-B14F-4D97-AF65-F5344CB8AC3E}">
        <p14:creationId xmlns:p14="http://schemas.microsoft.com/office/powerpoint/2010/main" val="4225383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mn-lt"/>
                <a:ea typeface="+mn-ea"/>
                <a:cs typeface="+mn-cs"/>
              </a:rPr>
              <a:t>My favorite feature was probably a tie between the search filter and the public page for non-</a:t>
            </a:r>
            <a:r>
              <a:rPr lang="en-US" sz="1200" kern="1200" dirty="0" err="1">
                <a:solidFill>
                  <a:schemeClr val="tx1"/>
                </a:solidFill>
                <a:effectLst/>
                <a:latin typeface="+mn-lt"/>
                <a:ea typeface="+mn-ea"/>
                <a:cs typeface="+mn-cs"/>
              </a:rPr>
              <a:t>Swaap</a:t>
            </a:r>
            <a:r>
              <a:rPr lang="en-US" sz="1200" kern="1200" dirty="0">
                <a:solidFill>
                  <a:schemeClr val="tx1"/>
                </a:solidFill>
                <a:effectLst/>
                <a:latin typeface="+mn-lt"/>
                <a:ea typeface="+mn-ea"/>
                <a:cs typeface="+mn-cs"/>
              </a:rPr>
              <a:t> users.  </a:t>
            </a: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B1E8076-D5D3-411B-875B-CCB62401406B}" type="slidenum">
              <a:rPr lang="en-US" smtClean="0"/>
              <a:t>7</a:t>
            </a:fld>
            <a:endParaRPr lang="en-US"/>
          </a:p>
        </p:txBody>
      </p:sp>
    </p:spTree>
    <p:extLst>
      <p:ext uri="{BB962C8B-B14F-4D97-AF65-F5344CB8AC3E}">
        <p14:creationId xmlns:p14="http://schemas.microsoft.com/office/powerpoint/2010/main" val="4118150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mn-lt"/>
                <a:ea typeface="+mn-ea"/>
                <a:cs typeface="+mn-cs"/>
              </a:rPr>
              <a:t>In terms of testing I wrote 110 Cypress tests, and basically started on the landing page and never made it to everything post-login due to time constraints.  There was then a refactor at the end by Rob and others, so Sierra then updated the tests to ensure they still passed.  When we tried to implement code climate for code coverage, there were some technical issues that we couldn't work out before Labs completed.  We tested both the search filter and public page by using the app with each other while on Zoom as a team.  We have at least one person on our team who likes to find ways to break things, so that works to our advantage in testing.  It means the stuff we put out is strong and covers a lot of edge cases.</a:t>
            </a: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B1E8076-D5D3-411B-875B-CCB62401406B}" type="slidenum">
              <a:rPr lang="en-US" smtClean="0"/>
              <a:t>8</a:t>
            </a:fld>
            <a:endParaRPr lang="en-US"/>
          </a:p>
        </p:txBody>
      </p:sp>
    </p:spTree>
    <p:extLst>
      <p:ext uri="{BB962C8B-B14F-4D97-AF65-F5344CB8AC3E}">
        <p14:creationId xmlns:p14="http://schemas.microsoft.com/office/powerpoint/2010/main" val="3788378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overall, both of our release canvasses greatly contributed to solving the problem of an inconsistent user experience by significantly synchronizing the web and iOS user experience and making the UI cleaner overall.  We made sure we solved that problem by initially going through the entire app as a team, both web and iOS, making a master list of everything that was different, and paring it down to what you see on the release canvasses.  We wanted to do a new feature integrating events, but with the time constraints being what they were, the next best thing was to create some search filters and make it easier and more enticing for non-</a:t>
            </a:r>
            <a:r>
              <a:rPr lang="en-US" sz="1200" kern="1200" dirty="0" err="1">
                <a:solidFill>
                  <a:schemeClr val="tx1"/>
                </a:solidFill>
                <a:effectLst/>
                <a:latin typeface="+mn-lt"/>
                <a:ea typeface="+mn-ea"/>
                <a:cs typeface="+mn-cs"/>
              </a:rPr>
              <a:t>Swaap</a:t>
            </a:r>
            <a:r>
              <a:rPr lang="en-US" sz="1200" kern="1200" dirty="0">
                <a:solidFill>
                  <a:schemeClr val="tx1"/>
                </a:solidFill>
                <a:effectLst/>
                <a:latin typeface="+mn-lt"/>
                <a:ea typeface="+mn-ea"/>
                <a:cs typeface="+mn-cs"/>
              </a:rPr>
              <a:t> users to use </a:t>
            </a:r>
            <a:r>
              <a:rPr lang="en-US" sz="1200" kern="1200" dirty="0" err="1">
                <a:solidFill>
                  <a:schemeClr val="tx1"/>
                </a:solidFill>
                <a:effectLst/>
                <a:latin typeface="+mn-lt"/>
                <a:ea typeface="+mn-ea"/>
                <a:cs typeface="+mn-cs"/>
              </a:rPr>
              <a:t>Swaap</a:t>
            </a:r>
            <a:r>
              <a:rPr lang="en-US" sz="1200" kern="1200" dirty="0">
                <a:solidFill>
                  <a:schemeClr val="tx1"/>
                </a:solidFill>
                <a:effectLst/>
                <a:latin typeface="+mn-lt"/>
                <a:ea typeface="+mn-ea"/>
                <a:cs typeface="+mn-cs"/>
              </a:rPr>
              <a:t> by creating public profiles, to focus more on the core feature of connecting people effortlessly.</a:t>
            </a:r>
          </a:p>
        </p:txBody>
      </p:sp>
      <p:sp>
        <p:nvSpPr>
          <p:cNvPr id="4" name="Slide Number Placeholder 3"/>
          <p:cNvSpPr>
            <a:spLocks noGrp="1"/>
          </p:cNvSpPr>
          <p:nvPr>
            <p:ph type="sldNum" sz="quarter" idx="5"/>
          </p:nvPr>
        </p:nvSpPr>
        <p:spPr/>
        <p:txBody>
          <a:bodyPr/>
          <a:lstStyle/>
          <a:p>
            <a:fld id="{CB1E8076-D5D3-411B-875B-CCB62401406B}" type="slidenum">
              <a:rPr lang="en-US" smtClean="0"/>
              <a:t>9</a:t>
            </a:fld>
            <a:endParaRPr lang="en-US"/>
          </a:p>
        </p:txBody>
      </p:sp>
    </p:spTree>
    <p:extLst>
      <p:ext uri="{BB962C8B-B14F-4D97-AF65-F5344CB8AC3E}">
        <p14:creationId xmlns:p14="http://schemas.microsoft.com/office/powerpoint/2010/main" val="393723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0885-AA85-4B9D-B7E2-AF16EEAFF1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CCCA82-289C-474F-9B54-0E41EF59D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E3425F-EC94-4DE0-81BE-DDB47538A8E2}"/>
              </a:ext>
            </a:extLst>
          </p:cNvPr>
          <p:cNvSpPr>
            <a:spLocks noGrp="1"/>
          </p:cNvSpPr>
          <p:nvPr>
            <p:ph type="dt" sz="half" idx="10"/>
          </p:nvPr>
        </p:nvSpPr>
        <p:spPr/>
        <p:txBody>
          <a:bodyPr/>
          <a:lstStyle/>
          <a:p>
            <a:fld id="{5923F103-BC34-4FE4-A40E-EDDEECFDA5D0}" type="datetimeFigureOut">
              <a:rPr lang="en-US" smtClean="0"/>
              <a:pPr/>
              <a:t>4/30/2020</a:t>
            </a:fld>
            <a:endParaRPr lang="en-US" dirty="0"/>
          </a:p>
        </p:txBody>
      </p:sp>
      <p:sp>
        <p:nvSpPr>
          <p:cNvPr id="5" name="Footer Placeholder 4">
            <a:extLst>
              <a:ext uri="{FF2B5EF4-FFF2-40B4-BE49-F238E27FC236}">
                <a16:creationId xmlns:a16="http://schemas.microsoft.com/office/drawing/2014/main" id="{A3333C86-BB22-4A63-929C-06A430C24F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C85481-FBE4-4BDD-8C49-E2C3617178F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1185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177C-B29C-4CBF-A88C-1139C5B7E1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E71867-0044-42F4-85DC-620BC89CD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78AA8-C47E-47BB-A839-458A17E6A759}"/>
              </a:ext>
            </a:extLst>
          </p:cNvPr>
          <p:cNvSpPr>
            <a:spLocks noGrp="1"/>
          </p:cNvSpPr>
          <p:nvPr>
            <p:ph type="dt" sz="half" idx="10"/>
          </p:nvPr>
        </p:nvSpPr>
        <p:spPr/>
        <p:txBody>
          <a:bodyPr/>
          <a:lstStyle/>
          <a:p>
            <a:fld id="{53086D93-FCAC-47E0-A2EE-787E62CA814C}" type="datetimeFigureOut">
              <a:rPr lang="en-US" smtClean="0"/>
              <a:t>4/30/2020</a:t>
            </a:fld>
            <a:endParaRPr lang="en-US" dirty="0"/>
          </a:p>
        </p:txBody>
      </p:sp>
      <p:sp>
        <p:nvSpPr>
          <p:cNvPr id="5" name="Footer Placeholder 4">
            <a:extLst>
              <a:ext uri="{FF2B5EF4-FFF2-40B4-BE49-F238E27FC236}">
                <a16:creationId xmlns:a16="http://schemas.microsoft.com/office/drawing/2014/main" id="{8072A040-0814-423C-BB40-9EC4F8527A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A4B62D-7A96-4ACF-AE4E-B53DD519171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1008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31001-0171-49FF-8F53-B90D3CA74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FB25B2-D529-43DF-9470-A978F74319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56B84-92E5-4391-A895-FBE79110D7DA}"/>
              </a:ext>
            </a:extLst>
          </p:cNvPr>
          <p:cNvSpPr>
            <a:spLocks noGrp="1"/>
          </p:cNvSpPr>
          <p:nvPr>
            <p:ph type="dt" sz="half" idx="10"/>
          </p:nvPr>
        </p:nvSpPr>
        <p:spPr/>
        <p:txBody>
          <a:bodyPr/>
          <a:lstStyle/>
          <a:p>
            <a:fld id="{CDA879A6-0FD0-4734-A311-86BFCA472E6E}" type="datetimeFigureOut">
              <a:rPr lang="en-US" smtClean="0"/>
              <a:t>4/30/2020</a:t>
            </a:fld>
            <a:endParaRPr lang="en-US" dirty="0"/>
          </a:p>
        </p:txBody>
      </p:sp>
      <p:sp>
        <p:nvSpPr>
          <p:cNvPr id="5" name="Footer Placeholder 4">
            <a:extLst>
              <a:ext uri="{FF2B5EF4-FFF2-40B4-BE49-F238E27FC236}">
                <a16:creationId xmlns:a16="http://schemas.microsoft.com/office/drawing/2014/main" id="{58311435-B7E2-4507-AC6D-D3B59281C9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ED15FD-6434-42DE-AB17-D55A4749720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00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A1BC-A070-432D-B935-46DA790C5C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05D0D3-780D-4600-B481-3E51CAFE4D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13B95-AC23-41DB-96AD-E331051931D1}"/>
              </a:ext>
            </a:extLst>
          </p:cNvPr>
          <p:cNvSpPr>
            <a:spLocks noGrp="1"/>
          </p:cNvSpPr>
          <p:nvPr>
            <p:ph type="dt" sz="half" idx="10"/>
          </p:nvPr>
        </p:nvSpPr>
        <p:spPr/>
        <p:txBody>
          <a:bodyPr/>
          <a:lstStyle/>
          <a:p>
            <a:fld id="{19C9CA7B-DFD4-44B5-8C60-D14B8CD1FB59}" type="datetimeFigureOut">
              <a:rPr lang="en-US" smtClean="0"/>
              <a:t>4/30/2020</a:t>
            </a:fld>
            <a:endParaRPr lang="en-US" dirty="0"/>
          </a:p>
        </p:txBody>
      </p:sp>
      <p:sp>
        <p:nvSpPr>
          <p:cNvPr id="5" name="Footer Placeholder 4">
            <a:extLst>
              <a:ext uri="{FF2B5EF4-FFF2-40B4-BE49-F238E27FC236}">
                <a16:creationId xmlns:a16="http://schemas.microsoft.com/office/drawing/2014/main" id="{41E4B3C9-23EF-4676-96D9-CFE5B654F7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634B00-BD06-4F5B-BD56-1F3627894D3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887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6AD2-32D9-4C77-A64A-FC3923FAC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5831B0-D33E-4684-B20B-572DFDB3C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45DC0A-EEEF-422A-8C51-903C603C7FBD}"/>
              </a:ext>
            </a:extLst>
          </p:cNvPr>
          <p:cNvSpPr>
            <a:spLocks noGrp="1"/>
          </p:cNvSpPr>
          <p:nvPr>
            <p:ph type="dt" sz="half" idx="10"/>
          </p:nvPr>
        </p:nvSpPr>
        <p:spPr/>
        <p:txBody>
          <a:bodyPr/>
          <a:lstStyle/>
          <a:p>
            <a:fld id="{F34E6425-0181-43F2-84FC-787E803FD2F8}" type="datetimeFigureOut">
              <a:rPr lang="en-US" smtClean="0"/>
              <a:t>4/30/2020</a:t>
            </a:fld>
            <a:endParaRPr lang="en-US" dirty="0"/>
          </a:p>
        </p:txBody>
      </p:sp>
      <p:sp>
        <p:nvSpPr>
          <p:cNvPr id="5" name="Footer Placeholder 4">
            <a:extLst>
              <a:ext uri="{FF2B5EF4-FFF2-40B4-BE49-F238E27FC236}">
                <a16:creationId xmlns:a16="http://schemas.microsoft.com/office/drawing/2014/main" id="{29603C1F-E628-4177-A542-B3114BBF4D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CE9F80-4CD0-4194-B1F9-144BA09A97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640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A652-FBCE-47E7-B584-EFFF2A0964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5F639-0E5F-43C6-8202-048C0622AE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DEA88F-2475-47CD-A74B-65BCFCCC36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F17DDF-F6BF-41A3-9F80-7FCB674B43DD}"/>
              </a:ext>
            </a:extLst>
          </p:cNvPr>
          <p:cNvSpPr>
            <a:spLocks noGrp="1"/>
          </p:cNvSpPr>
          <p:nvPr>
            <p:ph type="dt" sz="half" idx="10"/>
          </p:nvPr>
        </p:nvSpPr>
        <p:spPr/>
        <p:txBody>
          <a:bodyPr/>
          <a:lstStyle/>
          <a:p>
            <a:fld id="{3BDB8791-F1B0-41E7-B7FD-A781E65C4266}" type="datetimeFigureOut">
              <a:rPr lang="en-US" smtClean="0"/>
              <a:t>4/30/2020</a:t>
            </a:fld>
            <a:endParaRPr lang="en-US" dirty="0"/>
          </a:p>
        </p:txBody>
      </p:sp>
      <p:sp>
        <p:nvSpPr>
          <p:cNvPr id="6" name="Footer Placeholder 5">
            <a:extLst>
              <a:ext uri="{FF2B5EF4-FFF2-40B4-BE49-F238E27FC236}">
                <a16:creationId xmlns:a16="http://schemas.microsoft.com/office/drawing/2014/main" id="{B9B69CCE-059B-45B2-BC75-1926AF20F8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B4A644-4BD5-491A-9DB3-A80ED5D98E9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674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7D60-D47A-4F9C-A4D9-D16D6DFAD4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1483A7-B1E5-4079-874D-F5B4C369EB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9DF21-7F0A-47EF-A3FA-EEE17E8F25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3A424-F15B-4168-BC4E-B3539A1917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8732C8-E8BF-47E0-BB35-3F217DB21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EAC6E6-CEBC-4B2A-A68F-5B98EF25BFC5}"/>
              </a:ext>
            </a:extLst>
          </p:cNvPr>
          <p:cNvSpPr>
            <a:spLocks noGrp="1"/>
          </p:cNvSpPr>
          <p:nvPr>
            <p:ph type="dt" sz="half" idx="10"/>
          </p:nvPr>
        </p:nvSpPr>
        <p:spPr/>
        <p:txBody>
          <a:bodyPr/>
          <a:lstStyle/>
          <a:p>
            <a:fld id="{5FDD63B2-E120-4ED8-B27B-C685F510A5FE}" type="datetimeFigureOut">
              <a:rPr lang="en-US" smtClean="0"/>
              <a:t>4/30/2020</a:t>
            </a:fld>
            <a:endParaRPr lang="en-US" dirty="0"/>
          </a:p>
        </p:txBody>
      </p:sp>
      <p:sp>
        <p:nvSpPr>
          <p:cNvPr id="8" name="Footer Placeholder 7">
            <a:extLst>
              <a:ext uri="{FF2B5EF4-FFF2-40B4-BE49-F238E27FC236}">
                <a16:creationId xmlns:a16="http://schemas.microsoft.com/office/drawing/2014/main" id="{A1D2CE23-1F1E-492E-8199-4DDB1196AE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80EE609-B197-4426-867C-89648B817BC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74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1D96-CBDE-485C-BDE0-1ED3C3D966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4D78EC-8294-45EB-9DCE-DB1C819CE581}"/>
              </a:ext>
            </a:extLst>
          </p:cNvPr>
          <p:cNvSpPr>
            <a:spLocks noGrp="1"/>
          </p:cNvSpPr>
          <p:nvPr>
            <p:ph type="dt" sz="half" idx="10"/>
          </p:nvPr>
        </p:nvSpPr>
        <p:spPr/>
        <p:txBody>
          <a:bodyPr/>
          <a:lstStyle/>
          <a:p>
            <a:fld id="{7AA18ACC-A947-437B-A130-35BD54FDF1E9}" type="datetimeFigureOut">
              <a:rPr lang="en-US" smtClean="0"/>
              <a:t>4/30/2020</a:t>
            </a:fld>
            <a:endParaRPr lang="en-US" dirty="0"/>
          </a:p>
        </p:txBody>
      </p:sp>
      <p:sp>
        <p:nvSpPr>
          <p:cNvPr id="4" name="Footer Placeholder 3">
            <a:extLst>
              <a:ext uri="{FF2B5EF4-FFF2-40B4-BE49-F238E27FC236}">
                <a16:creationId xmlns:a16="http://schemas.microsoft.com/office/drawing/2014/main" id="{70584CDF-CE20-4F89-B67E-24F29B4AEF1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08EA24-8670-425E-80F0-36E1E67414B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15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12A431-DFB2-4B0B-B966-EF37C54777E0}"/>
              </a:ext>
            </a:extLst>
          </p:cNvPr>
          <p:cNvSpPr>
            <a:spLocks noGrp="1"/>
          </p:cNvSpPr>
          <p:nvPr>
            <p:ph type="dt" sz="half" idx="10"/>
          </p:nvPr>
        </p:nvSpPr>
        <p:spPr/>
        <p:txBody>
          <a:bodyPr/>
          <a:lstStyle/>
          <a:p>
            <a:fld id="{7C8D7E02-BCB8-4D50-A234-369438C08659}" type="datetimeFigureOut">
              <a:rPr lang="en-US" smtClean="0"/>
              <a:t>4/30/2020</a:t>
            </a:fld>
            <a:endParaRPr lang="en-US" dirty="0"/>
          </a:p>
        </p:txBody>
      </p:sp>
      <p:sp>
        <p:nvSpPr>
          <p:cNvPr id="3" name="Footer Placeholder 2">
            <a:extLst>
              <a:ext uri="{FF2B5EF4-FFF2-40B4-BE49-F238E27FC236}">
                <a16:creationId xmlns:a16="http://schemas.microsoft.com/office/drawing/2014/main" id="{C01CF1D2-9957-4A7C-B122-56829B031AA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FF4938E-07D2-4D90-AFBA-EAA7B065276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884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D7D1-CC77-429D-BE6B-E9C18E53E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ABE18A-0970-4AF0-BD75-051CFC75DF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29AF33-59C8-40E6-BC3D-140583229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71CD9-2A41-40CC-933B-7DAF93970F16}"/>
              </a:ext>
            </a:extLst>
          </p:cNvPr>
          <p:cNvSpPr>
            <a:spLocks noGrp="1"/>
          </p:cNvSpPr>
          <p:nvPr>
            <p:ph type="dt" sz="half" idx="10"/>
          </p:nvPr>
        </p:nvSpPr>
        <p:spPr/>
        <p:txBody>
          <a:bodyPr/>
          <a:lstStyle/>
          <a:p>
            <a:fld id="{76E86A4C-8E40-4F87-A4F0-01A0687C5742}" type="datetimeFigureOut">
              <a:rPr lang="en-US" smtClean="0"/>
              <a:t>4/30/2020</a:t>
            </a:fld>
            <a:endParaRPr lang="en-US" dirty="0"/>
          </a:p>
        </p:txBody>
      </p:sp>
      <p:sp>
        <p:nvSpPr>
          <p:cNvPr id="6" name="Footer Placeholder 5">
            <a:extLst>
              <a:ext uri="{FF2B5EF4-FFF2-40B4-BE49-F238E27FC236}">
                <a16:creationId xmlns:a16="http://schemas.microsoft.com/office/drawing/2014/main" id="{332735EF-DE90-453D-9C3D-997B3B18C6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CADF88-8B61-4623-A47C-B0D721AC3A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015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30A2-EBDA-4788-84B6-8722A8E22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B0F6BA-8D70-4F7E-9C23-C16EAAFC2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460A3-A1AD-4CF1-9538-D387A3808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1DD3A-D3DC-4204-943F-2DF576714560}"/>
              </a:ext>
            </a:extLst>
          </p:cNvPr>
          <p:cNvSpPr>
            <a:spLocks noGrp="1"/>
          </p:cNvSpPr>
          <p:nvPr>
            <p:ph type="dt" sz="half" idx="10"/>
          </p:nvPr>
        </p:nvSpPr>
        <p:spPr/>
        <p:txBody>
          <a:bodyPr/>
          <a:lstStyle/>
          <a:p>
            <a:fld id="{35E72C73-2D91-4E12-BA25-F0AA0C03599B}" type="datetimeFigureOut">
              <a:rPr lang="en-US" smtClean="0"/>
              <a:t>4/30/2020</a:t>
            </a:fld>
            <a:endParaRPr lang="en-US" dirty="0"/>
          </a:p>
        </p:txBody>
      </p:sp>
      <p:sp>
        <p:nvSpPr>
          <p:cNvPr id="6" name="Footer Placeholder 5">
            <a:extLst>
              <a:ext uri="{FF2B5EF4-FFF2-40B4-BE49-F238E27FC236}">
                <a16:creationId xmlns:a16="http://schemas.microsoft.com/office/drawing/2014/main" id="{67FF97E3-5EC7-460F-B3AE-DF9D244C5E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324FDF-D99A-4AD2-BB40-D1F17E3FA6A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64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169F7-E07D-4E06-B896-AF2DE9C40A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AB7F67-653E-42AC-A226-3927CD80B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D9FE5-27EA-4CAA-B72D-4F25EF228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4/30/2020</a:t>
            </a:fld>
            <a:endParaRPr lang="en-US" dirty="0"/>
          </a:p>
        </p:txBody>
      </p:sp>
      <p:sp>
        <p:nvSpPr>
          <p:cNvPr id="5" name="Footer Placeholder 4">
            <a:extLst>
              <a:ext uri="{FF2B5EF4-FFF2-40B4-BE49-F238E27FC236}">
                <a16:creationId xmlns:a16="http://schemas.microsoft.com/office/drawing/2014/main" id="{B58EF589-ADA8-42CE-8ACA-D8BD295DF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635334-C5C2-45A2-B6CF-E05A950130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877458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otion.so/f9c9ef38f5fc4181ad663184ad6f9537?v=079ca92fec8846a7b7d4c9feff567ee4&amp;p=d1fda2ccaec04612916f77642ea1f15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notion.so/f9c9ef38f5fc4181ad663184ad6f9537?v=079ca92fec8846a7b7d4c9feff567ee4&amp;p=d1fda2ccaec04612916f77642ea1f155"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3182D5"/>
            </a:gs>
            <a:gs pos="39000">
              <a:schemeClr val="tx1"/>
            </a:gs>
            <a:gs pos="83000">
              <a:srgbClr val="7440FF"/>
            </a:gs>
            <a:gs pos="100000">
              <a:srgbClr val="7440F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D12-9143-49A3-974C-218F6AD548E2}"/>
              </a:ext>
            </a:extLst>
          </p:cNvPr>
          <p:cNvSpPr>
            <a:spLocks noGrp="1"/>
          </p:cNvSpPr>
          <p:nvPr>
            <p:ph type="ctrTitle"/>
          </p:nvPr>
        </p:nvSpPr>
        <p:spPr>
          <a:xfrm>
            <a:off x="6236357" y="486382"/>
            <a:ext cx="5129113" cy="1022503"/>
          </a:xfrm>
        </p:spPr>
        <p:txBody>
          <a:bodyPr>
            <a:normAutofit fontScale="90000"/>
          </a:bodyPr>
          <a:lstStyle/>
          <a:p>
            <a:r>
              <a:rPr lang="en-US" dirty="0">
                <a:solidFill>
                  <a:schemeClr val="bg1"/>
                </a:solidFill>
                <a:latin typeface="Segoe UI" panose="020B0502040204020203" pitchFamily="34" charset="0"/>
                <a:cs typeface="Segoe UI" panose="020B0502040204020203" pitchFamily="34" charset="0"/>
              </a:rPr>
              <a:t>Swaap:  Labs 22</a:t>
            </a:r>
          </a:p>
        </p:txBody>
      </p:sp>
      <p:sp>
        <p:nvSpPr>
          <p:cNvPr id="3" name="Subtitle 2">
            <a:extLst>
              <a:ext uri="{FF2B5EF4-FFF2-40B4-BE49-F238E27FC236}">
                <a16:creationId xmlns:a16="http://schemas.microsoft.com/office/drawing/2014/main" id="{ED303AF6-3C51-46CD-BED2-467B7727DEAF}"/>
              </a:ext>
            </a:extLst>
          </p:cNvPr>
          <p:cNvSpPr>
            <a:spLocks noGrp="1"/>
          </p:cNvSpPr>
          <p:nvPr>
            <p:ph type="subTitle" idx="1"/>
          </p:nvPr>
        </p:nvSpPr>
        <p:spPr>
          <a:xfrm>
            <a:off x="789834" y="2787185"/>
            <a:ext cx="4107019" cy="3433142"/>
          </a:xfrm>
        </p:spPr>
        <p:txBody>
          <a:bodyPr>
            <a:normAutofit/>
          </a:bodyPr>
          <a:lstStyle/>
          <a:p>
            <a:pPr algn="l"/>
            <a:r>
              <a:rPr lang="en-US" sz="2600" cap="none" dirty="0">
                <a:solidFill>
                  <a:schemeClr val="bg1"/>
                </a:solidFill>
                <a:latin typeface="Segoe UI" panose="020B0502040204020203" pitchFamily="34" charset="0"/>
                <a:cs typeface="Segoe UI" panose="020B0502040204020203" pitchFamily="34" charset="0"/>
              </a:rPr>
              <a:t>Bobby Hall, Team Lead</a:t>
            </a:r>
          </a:p>
          <a:p>
            <a:pPr algn="l"/>
            <a:r>
              <a:rPr lang="en-US" sz="2600" cap="none" dirty="0">
                <a:solidFill>
                  <a:schemeClr val="bg1"/>
                </a:solidFill>
                <a:latin typeface="Segoe UI" panose="020B0502040204020203" pitchFamily="34" charset="0"/>
                <a:cs typeface="Segoe UI" panose="020B0502040204020203" pitchFamily="34" charset="0"/>
              </a:rPr>
              <a:t>Chad Rutherford, iOS</a:t>
            </a:r>
          </a:p>
          <a:p>
            <a:pPr algn="l"/>
            <a:r>
              <a:rPr lang="en-US" sz="2600" cap="none" dirty="0">
                <a:solidFill>
                  <a:schemeClr val="bg1"/>
                </a:solidFill>
                <a:latin typeface="Segoe UI" panose="020B0502040204020203" pitchFamily="34" charset="0"/>
                <a:cs typeface="Segoe UI" panose="020B0502040204020203" pitchFamily="34" charset="0"/>
              </a:rPr>
              <a:t>Roberto </a:t>
            </a:r>
            <a:r>
              <a:rPr lang="en-US" sz="2600" cap="none" dirty="0" err="1">
                <a:solidFill>
                  <a:schemeClr val="bg1"/>
                </a:solidFill>
                <a:latin typeface="Segoe UI" panose="020B0502040204020203" pitchFamily="34" charset="0"/>
                <a:cs typeface="Segoe UI" panose="020B0502040204020203" pitchFamily="34" charset="0"/>
              </a:rPr>
              <a:t>Banbanaste</a:t>
            </a:r>
            <a:r>
              <a:rPr lang="en-US" sz="2600" cap="none" dirty="0">
                <a:solidFill>
                  <a:schemeClr val="bg1"/>
                </a:solidFill>
                <a:latin typeface="Segoe UI" panose="020B0502040204020203" pitchFamily="34" charset="0"/>
                <a:cs typeface="Segoe UI" panose="020B0502040204020203" pitchFamily="34" charset="0"/>
              </a:rPr>
              <a:t>, Web</a:t>
            </a:r>
          </a:p>
          <a:p>
            <a:pPr algn="l"/>
            <a:r>
              <a:rPr lang="en-US" sz="2600" cap="none" dirty="0">
                <a:solidFill>
                  <a:schemeClr val="bg1"/>
                </a:solidFill>
                <a:latin typeface="Segoe UI" panose="020B0502040204020203" pitchFamily="34" charset="0"/>
                <a:cs typeface="Segoe UI" panose="020B0502040204020203" pitchFamily="34" charset="0"/>
              </a:rPr>
              <a:t>Sierra Curtis, Web</a:t>
            </a:r>
          </a:p>
          <a:p>
            <a:pPr algn="l"/>
            <a:r>
              <a:rPr lang="en-US" sz="2600" cap="none" dirty="0">
                <a:solidFill>
                  <a:schemeClr val="bg1"/>
                </a:solidFill>
                <a:latin typeface="Segoe UI" panose="020B0502040204020203" pitchFamily="34" charset="0"/>
                <a:cs typeface="Segoe UI" panose="020B0502040204020203" pitchFamily="34" charset="0"/>
              </a:rPr>
              <a:t>Tristan Depew, Web</a:t>
            </a:r>
          </a:p>
          <a:p>
            <a:pPr algn="l"/>
            <a:r>
              <a:rPr lang="en-US" sz="2600" cap="none" dirty="0">
                <a:solidFill>
                  <a:schemeClr val="bg1"/>
                </a:solidFill>
                <a:latin typeface="Segoe UI" panose="020B0502040204020203" pitchFamily="34" charset="0"/>
                <a:cs typeface="Segoe UI" panose="020B0502040204020203" pitchFamily="34" charset="0"/>
              </a:rPr>
              <a:t>Corey Gumbs, Web</a:t>
            </a:r>
          </a:p>
          <a:p>
            <a:pPr algn="l"/>
            <a:r>
              <a:rPr lang="en-US" sz="2600" cap="none" dirty="0">
                <a:solidFill>
                  <a:schemeClr val="bg1"/>
                </a:solidFill>
                <a:latin typeface="Segoe UI" panose="020B0502040204020203" pitchFamily="34" charset="0"/>
                <a:cs typeface="Segoe UI" panose="020B0502040204020203" pitchFamily="34" charset="0"/>
              </a:rPr>
              <a:t>Erica Ingram, Web</a:t>
            </a:r>
          </a:p>
        </p:txBody>
      </p:sp>
      <p:pic>
        <p:nvPicPr>
          <p:cNvPr id="4" name="Picture 3">
            <a:extLst>
              <a:ext uri="{FF2B5EF4-FFF2-40B4-BE49-F238E27FC236}">
                <a16:creationId xmlns:a16="http://schemas.microsoft.com/office/drawing/2014/main" id="{E259F227-8DEE-454D-917E-E67BC493B92D}"/>
              </a:ext>
            </a:extLst>
          </p:cNvPr>
          <p:cNvPicPr>
            <a:picLocks noChangeAspect="1"/>
          </p:cNvPicPr>
          <p:nvPr/>
        </p:nvPicPr>
        <p:blipFill>
          <a:blip r:embed="rId3"/>
          <a:stretch>
            <a:fillRect/>
          </a:stretch>
        </p:blipFill>
        <p:spPr>
          <a:xfrm>
            <a:off x="6643269" y="3420471"/>
            <a:ext cx="4107019" cy="2066108"/>
          </a:xfrm>
          <a:prstGeom prst="rect">
            <a:avLst/>
          </a:prstGeom>
        </p:spPr>
      </p:pic>
      <p:cxnSp>
        <p:nvCxnSpPr>
          <p:cNvPr id="5" name="Straight Connector 4">
            <a:extLst>
              <a:ext uri="{FF2B5EF4-FFF2-40B4-BE49-F238E27FC236}">
                <a16:creationId xmlns:a16="http://schemas.microsoft.com/office/drawing/2014/main" id="{3FC908BC-FA11-408D-8A80-5276FE26693A}"/>
              </a:ext>
            </a:extLst>
          </p:cNvPr>
          <p:cNvCxnSpPr>
            <a:cxnSpLocks/>
          </p:cNvCxnSpPr>
          <p:nvPr/>
        </p:nvCxnSpPr>
        <p:spPr>
          <a:xfrm>
            <a:off x="360944" y="2538663"/>
            <a:ext cx="1131369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4AD31F2-2917-474D-AD93-73045CC52FD9}"/>
              </a:ext>
            </a:extLst>
          </p:cNvPr>
          <p:cNvSpPr/>
          <p:nvPr/>
        </p:nvSpPr>
        <p:spPr>
          <a:xfrm>
            <a:off x="3338227" y="6371618"/>
            <a:ext cx="5133474"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Vision Document</a:t>
            </a:r>
            <a:endParaRPr lang="en-US" dirty="0">
              <a:solidFill>
                <a:schemeClr val="bg1"/>
              </a:solidFill>
            </a:endParaRPr>
          </a:p>
        </p:txBody>
      </p:sp>
    </p:spTree>
    <p:extLst>
      <p:ext uri="{BB962C8B-B14F-4D97-AF65-F5344CB8AC3E}">
        <p14:creationId xmlns:p14="http://schemas.microsoft.com/office/powerpoint/2010/main" val="12008884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 presetClass="entr" presetSubtype="1"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3500"/>
                            </p:stCondLst>
                            <p:childTnLst>
                              <p:par>
                                <p:cTn id="28" presetID="2" presetClass="entr" presetSubtype="4"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4500"/>
                            </p:stCondLst>
                            <p:childTnLst>
                              <p:par>
                                <p:cTn id="33" presetID="2" presetClass="entr" presetSubtype="4"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500"/>
                            </p:stCondLst>
                            <p:childTnLst>
                              <p:par>
                                <p:cTn id="38" presetID="2" presetClass="entr" presetSubtype="4" fill="hold" grpId="0" nodeType="after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42" fill="hold">
                            <p:stCondLst>
                              <p:cond delay="6500"/>
                            </p:stCondLst>
                            <p:childTnLst>
                              <p:par>
                                <p:cTn id="43" presetID="2" presetClass="entr" presetSubtype="4" fill="hold" grpId="0" nodeType="after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7" fill="hold">
                            <p:stCondLst>
                              <p:cond delay="7500"/>
                            </p:stCondLst>
                            <p:childTnLst>
                              <p:par>
                                <p:cTn id="48" presetID="2" presetClass="entr" presetSubtype="4"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1000" fill="hold"/>
                                        <p:tgtEl>
                                          <p:spTgt spid="4"/>
                                        </p:tgtEl>
                                        <p:attrNameLst>
                                          <p:attrName>ppt_x</p:attrName>
                                        </p:attrNameLst>
                                      </p:cBhvr>
                                      <p:tavLst>
                                        <p:tav tm="0">
                                          <p:val>
                                            <p:strVal val="#ppt_x"/>
                                          </p:val>
                                        </p:tav>
                                        <p:tav tm="100000">
                                          <p:val>
                                            <p:strVal val="#ppt_x"/>
                                          </p:val>
                                        </p:tav>
                                      </p:tavLst>
                                    </p:anim>
                                    <p:anim calcmode="lin" valueType="num">
                                      <p:cBhvr additive="base">
                                        <p:cTn id="51" dur="1000" fill="hold"/>
                                        <p:tgtEl>
                                          <p:spTgt spid="4"/>
                                        </p:tgtEl>
                                        <p:attrNameLst>
                                          <p:attrName>ppt_y</p:attrName>
                                        </p:attrNameLst>
                                      </p:cBhvr>
                                      <p:tavLst>
                                        <p:tav tm="0">
                                          <p:val>
                                            <p:strVal val="1+#ppt_h/2"/>
                                          </p:val>
                                        </p:tav>
                                        <p:tav tm="100000">
                                          <p:val>
                                            <p:strVal val="#ppt_y"/>
                                          </p:val>
                                        </p:tav>
                                      </p:tavLst>
                                    </p:anim>
                                  </p:childTnLst>
                                </p:cTn>
                              </p:par>
                            </p:childTnLst>
                          </p:cTn>
                        </p:par>
                        <p:par>
                          <p:cTn id="52" fill="hold">
                            <p:stCondLst>
                              <p:cond delay="8500"/>
                            </p:stCondLst>
                            <p:childTnLst>
                              <p:par>
                                <p:cTn id="53" presetID="10" presetClass="entr" presetSubtype="0"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5C8915-5C91-40BD-BCFB-B4215FDB8254}"/>
              </a:ext>
            </a:extLst>
          </p:cNvPr>
          <p:cNvSpPr/>
          <p:nvPr/>
        </p:nvSpPr>
        <p:spPr>
          <a:xfrm>
            <a:off x="6331722"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B3C8668-BE04-41E1-BCBA-5EBDAAD08BB5}"/>
              </a:ext>
            </a:extLst>
          </p:cNvPr>
          <p:cNvSpPr/>
          <p:nvPr/>
        </p:nvSpPr>
        <p:spPr>
          <a:xfrm>
            <a:off x="236481" y="378370"/>
            <a:ext cx="11682248" cy="1441757"/>
          </a:xfrm>
          <a:prstGeom prst="roundRect">
            <a:avLst/>
          </a:prstGeom>
          <a:gradFill flip="none" rotWithShape="1">
            <a:gsLst>
              <a:gs pos="0">
                <a:srgbClr val="3182D5"/>
              </a:gs>
              <a:gs pos="39000">
                <a:schemeClr val="tx1"/>
              </a:gs>
              <a:gs pos="83000">
                <a:srgbClr val="7440FF"/>
              </a:gs>
              <a:gs pos="100000">
                <a:srgbClr val="7440FF"/>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CCE41-1A78-415C-8055-7377F86C05E8}"/>
              </a:ext>
            </a:extLst>
          </p:cNvPr>
          <p:cNvSpPr>
            <a:spLocks noGrp="1"/>
          </p:cNvSpPr>
          <p:nvPr>
            <p:ph type="title"/>
          </p:nvPr>
        </p:nvSpPr>
        <p:spPr>
          <a:xfrm>
            <a:off x="273271" y="365125"/>
            <a:ext cx="11509655" cy="1592263"/>
          </a:xfrm>
        </p:spPr>
        <p:txBody>
          <a:bodyPr/>
          <a:lstStyle/>
          <a:p>
            <a:pPr algn="ctr"/>
            <a:r>
              <a:rPr lang="en-US" dirty="0">
                <a:solidFill>
                  <a:schemeClr val="bg1"/>
                </a:solidFill>
                <a:latin typeface="Segoe UI" panose="020B0502040204020203" pitchFamily="34" charset="0"/>
                <a:cs typeface="Segoe UI" panose="020B0502040204020203" pitchFamily="34" charset="0"/>
              </a:rPr>
              <a:t>Problem Addressed:</a:t>
            </a:r>
            <a:br>
              <a:rPr lang="en-US" dirty="0">
                <a:solidFill>
                  <a:schemeClr val="bg1"/>
                </a:solidFill>
                <a:latin typeface="Segoe UI" panose="020B0502040204020203" pitchFamily="34" charset="0"/>
                <a:cs typeface="Segoe UI" panose="020B0502040204020203" pitchFamily="34" charset="0"/>
              </a:rPr>
            </a:br>
            <a:r>
              <a:rPr lang="en-US" dirty="0">
                <a:solidFill>
                  <a:schemeClr val="bg1"/>
                </a:solidFill>
                <a:latin typeface="Segoe UI" panose="020B0502040204020203" pitchFamily="34" charset="0"/>
                <a:cs typeface="Segoe UI" panose="020B0502040204020203" pitchFamily="34" charset="0"/>
              </a:rPr>
              <a:t>Inconsistent user experience</a:t>
            </a:r>
          </a:p>
        </p:txBody>
      </p:sp>
      <p:sp>
        <p:nvSpPr>
          <p:cNvPr id="3" name="Content Placeholder 2">
            <a:extLst>
              <a:ext uri="{FF2B5EF4-FFF2-40B4-BE49-F238E27FC236}">
                <a16:creationId xmlns:a16="http://schemas.microsoft.com/office/drawing/2014/main" id="{8133A73B-A2B9-40F0-BDCD-CC6EDBE68A5B}"/>
              </a:ext>
            </a:extLst>
          </p:cNvPr>
          <p:cNvSpPr>
            <a:spLocks noGrp="1"/>
          </p:cNvSpPr>
          <p:nvPr>
            <p:ph idx="1"/>
          </p:nvPr>
        </p:nvSpPr>
        <p:spPr>
          <a:xfrm>
            <a:off x="0" y="1957389"/>
            <a:ext cx="12192000" cy="4836120"/>
          </a:xfrm>
        </p:spPr>
        <p:txBody>
          <a:bodyPr numCol="2">
            <a:noAutofit/>
          </a:bodyPr>
          <a:lstStyle/>
          <a:p>
            <a:pPr marL="457200" lvl="1" indent="0">
              <a:buNone/>
            </a:pPr>
            <a:r>
              <a:rPr lang="en-US" sz="1700" b="1" dirty="0"/>
              <a:t>Release Canvas I:</a:t>
            </a:r>
          </a:p>
          <a:p>
            <a:pPr lvl="1"/>
            <a:r>
              <a:rPr lang="en-US" sz="1700" dirty="0"/>
              <a:t>Link updating/creation may be confusing for the user, refactor to enhance ease of use (WEB)</a:t>
            </a:r>
          </a:p>
          <a:p>
            <a:pPr lvl="1"/>
            <a:r>
              <a:rPr lang="en-US" sz="1700" dirty="0"/>
              <a:t>Preferred contact shows as “@@</a:t>
            </a:r>
            <a:r>
              <a:rPr lang="en-US" sz="1700" dirty="0" err="1"/>
              <a:t>swaapApp</a:t>
            </a:r>
            <a:r>
              <a:rPr lang="en-US" sz="1700" dirty="0"/>
              <a:t>” if user hasn’t selected one</a:t>
            </a:r>
          </a:p>
          <a:p>
            <a:pPr lvl="1"/>
            <a:r>
              <a:rPr lang="en-US" sz="1700" dirty="0"/>
              <a:t>User isn't warned before they delete a contact (just deletes on click) (iOS &amp; WEB)</a:t>
            </a:r>
          </a:p>
          <a:p>
            <a:pPr lvl="1"/>
            <a:r>
              <a:rPr lang="en-US" sz="1700" dirty="0"/>
              <a:t>Token expiration needs to be fixed (WEB)</a:t>
            </a:r>
          </a:p>
          <a:p>
            <a:pPr lvl="1"/>
            <a:r>
              <a:rPr lang="en-US" sz="1700" dirty="0"/>
              <a:t>Profile picture alignment is off (WEB)</a:t>
            </a:r>
          </a:p>
          <a:p>
            <a:pPr lvl="1"/>
            <a:r>
              <a:rPr lang="en-US" sz="1700" dirty="0"/>
              <a:t>Mobile app and web portal aren't displaying the same information (iOS &amp; WEB) </a:t>
            </a:r>
          </a:p>
          <a:p>
            <a:pPr lvl="2"/>
            <a:r>
              <a:rPr lang="en-US" sz="1700" dirty="0"/>
              <a:t>Changing birthdate on app won't update birthdate on the web portal.</a:t>
            </a:r>
          </a:p>
          <a:p>
            <a:pPr lvl="2"/>
            <a:r>
              <a:rPr lang="en-US" sz="1700" dirty="0"/>
              <a:t>Job title, location, tagline, bio section is not included on the Web Portal</a:t>
            </a:r>
          </a:p>
          <a:p>
            <a:pPr lvl="2"/>
            <a:r>
              <a:rPr lang="en-US" sz="1700" dirty="0"/>
              <a:t>Profile information on Mobile app is left out unless you're editing</a:t>
            </a:r>
          </a:p>
          <a:p>
            <a:pPr marL="914400" lvl="2" indent="0">
              <a:buNone/>
            </a:pPr>
            <a:r>
              <a:rPr lang="en-US" sz="1700" b="1" dirty="0"/>
              <a:t>Release Canvas II:</a:t>
            </a:r>
          </a:p>
          <a:p>
            <a:pPr lvl="2"/>
            <a:r>
              <a:rPr lang="en-US" sz="1700" dirty="0"/>
              <a:t>Unclear how to add and manage contacts</a:t>
            </a:r>
          </a:p>
          <a:p>
            <a:pPr lvl="3"/>
            <a:r>
              <a:rPr lang="en-US" sz="1700" dirty="0"/>
              <a:t>Users have no way to sort/filter their contacts for easy/quick access</a:t>
            </a:r>
          </a:p>
          <a:p>
            <a:pPr lvl="3"/>
            <a:r>
              <a:rPr lang="en-US" sz="1700" dirty="0"/>
              <a:t>Non-</a:t>
            </a:r>
            <a:r>
              <a:rPr lang="en-US" sz="1700" dirty="0" err="1"/>
              <a:t>Swaap</a:t>
            </a:r>
            <a:r>
              <a:rPr lang="en-US" sz="1700" dirty="0"/>
              <a:t> users have no access to your information</a:t>
            </a:r>
          </a:p>
          <a:p>
            <a:pPr lvl="3"/>
            <a:r>
              <a:rPr lang="en-US" sz="1700" dirty="0"/>
              <a:t>Map of where you met your connection</a:t>
            </a:r>
          </a:p>
          <a:p>
            <a:pPr lvl="3"/>
            <a:r>
              <a:rPr lang="en-US" sz="1700" dirty="0"/>
              <a:t>User onboarding</a:t>
            </a:r>
          </a:p>
        </p:txBody>
      </p:sp>
      <p:pic>
        <p:nvPicPr>
          <p:cNvPr id="7" name="Picture 6">
            <a:extLst>
              <a:ext uri="{FF2B5EF4-FFF2-40B4-BE49-F238E27FC236}">
                <a16:creationId xmlns:a16="http://schemas.microsoft.com/office/drawing/2014/main" id="{730580BC-D0A2-47CA-8C04-822B982A03E2}"/>
              </a:ext>
            </a:extLst>
          </p:cNvPr>
          <p:cNvPicPr>
            <a:picLocks noChangeAspect="1"/>
          </p:cNvPicPr>
          <p:nvPr/>
        </p:nvPicPr>
        <p:blipFill>
          <a:blip r:embed="rId3"/>
          <a:stretch>
            <a:fillRect/>
          </a:stretch>
        </p:blipFill>
        <p:spPr>
          <a:xfrm>
            <a:off x="9528362" y="5659310"/>
            <a:ext cx="2254564" cy="1134198"/>
          </a:xfrm>
          <a:prstGeom prst="rect">
            <a:avLst/>
          </a:prstGeom>
        </p:spPr>
      </p:pic>
    </p:spTree>
    <p:extLst>
      <p:ext uri="{BB962C8B-B14F-4D97-AF65-F5344CB8AC3E}">
        <p14:creationId xmlns:p14="http://schemas.microsoft.com/office/powerpoint/2010/main" val="418149261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1000"/>
                                        <p:tgtEl>
                                          <p:spTgt spid="3">
                                            <p:txEl>
                                              <p:pRg st="0" end="0"/>
                                            </p:txEl>
                                          </p:spTgt>
                                        </p:tgtEl>
                                      </p:cBhvr>
                                    </p:animEffect>
                                    <p:anim calcmode="lin" valueType="num">
                                      <p:cBhvr>
                                        <p:cTn id="2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1000"/>
                                        <p:tgtEl>
                                          <p:spTgt spid="3">
                                            <p:txEl>
                                              <p:pRg st="2" end="2"/>
                                            </p:txEl>
                                          </p:spTgt>
                                        </p:tgtEl>
                                      </p:cBhvr>
                                    </p:animEffect>
                                    <p:anim calcmode="lin" valueType="num">
                                      <p:cBhvr>
                                        <p:cTn id="3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1000"/>
                                        <p:tgtEl>
                                          <p:spTgt spid="3">
                                            <p:txEl>
                                              <p:pRg st="3" end="3"/>
                                            </p:txEl>
                                          </p:spTgt>
                                        </p:tgtEl>
                                      </p:cBhvr>
                                    </p:animEffect>
                                    <p:anim calcmode="lin" valueType="num">
                                      <p:cBhvr>
                                        <p:cTn id="3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42" presetClass="entr" presetSubtype="0" fill="hold" nodeType="after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1000"/>
                                        <p:tgtEl>
                                          <p:spTgt spid="3">
                                            <p:txEl>
                                              <p:pRg st="4" end="4"/>
                                            </p:txEl>
                                          </p:spTgt>
                                        </p:tgtEl>
                                      </p:cBhvr>
                                    </p:animEffect>
                                    <p:anim calcmode="lin" valueType="num">
                                      <p:cBhvr>
                                        <p:cTn id="4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7" fill="hold">
                            <p:stCondLst>
                              <p:cond delay="6000"/>
                            </p:stCondLst>
                            <p:childTnLst>
                              <p:par>
                                <p:cTn id="48" presetID="42" presetClass="entr" presetSubtype="0" fill="hold" nodeType="after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1000"/>
                                        <p:tgtEl>
                                          <p:spTgt spid="3">
                                            <p:txEl>
                                              <p:pRg st="5" end="5"/>
                                            </p:txEl>
                                          </p:spTgt>
                                        </p:tgtEl>
                                      </p:cBhvr>
                                    </p:animEffect>
                                    <p:anim calcmode="lin" valueType="num">
                                      <p:cBhvr>
                                        <p:cTn id="5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3" fill="hold">
                            <p:stCondLst>
                              <p:cond delay="7000"/>
                            </p:stCondLst>
                            <p:childTnLst>
                              <p:par>
                                <p:cTn id="54" presetID="42" presetClass="entr" presetSubtype="0" fill="hold" nodeType="after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59" fill="hold">
                            <p:stCondLst>
                              <p:cond delay="8000"/>
                            </p:stCondLst>
                            <p:childTnLst>
                              <p:par>
                                <p:cTn id="60" presetID="42" presetClass="entr" presetSubtype="0" fill="hold" nodeType="after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1000"/>
                                        <p:tgtEl>
                                          <p:spTgt spid="3">
                                            <p:txEl>
                                              <p:pRg st="7" end="7"/>
                                            </p:txEl>
                                          </p:spTgt>
                                        </p:tgtEl>
                                      </p:cBhvr>
                                    </p:animEffect>
                                    <p:anim calcmode="lin" valueType="num">
                                      <p:cBhvr>
                                        <p:cTn id="6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65" fill="hold">
                            <p:stCondLst>
                              <p:cond delay="9000"/>
                            </p:stCondLst>
                            <p:childTnLst>
                              <p:par>
                                <p:cTn id="66" presetID="42" presetClass="entr" presetSubtype="0" fill="hold" nodeType="after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1000"/>
                                        <p:tgtEl>
                                          <p:spTgt spid="3">
                                            <p:txEl>
                                              <p:pRg st="8" end="8"/>
                                            </p:txEl>
                                          </p:spTgt>
                                        </p:tgtEl>
                                      </p:cBhvr>
                                    </p:animEffect>
                                    <p:anim calcmode="lin" valueType="num">
                                      <p:cBhvr>
                                        <p:cTn id="6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71" fill="hold">
                            <p:stCondLst>
                              <p:cond delay="10000"/>
                            </p:stCondLst>
                            <p:childTnLst>
                              <p:par>
                                <p:cTn id="72" presetID="42" presetClass="entr" presetSubtype="0" fill="hold" nodeType="after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1000"/>
                                        <p:tgtEl>
                                          <p:spTgt spid="3">
                                            <p:txEl>
                                              <p:pRg st="9" end="9"/>
                                            </p:txEl>
                                          </p:spTgt>
                                        </p:tgtEl>
                                      </p:cBhvr>
                                    </p:animEffect>
                                    <p:anim calcmode="lin" valueType="num">
                                      <p:cBhvr>
                                        <p:cTn id="7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77" fill="hold">
                            <p:stCondLst>
                              <p:cond delay="11000"/>
                            </p:stCondLst>
                            <p:childTnLst>
                              <p:par>
                                <p:cTn id="78" presetID="42" presetClass="entr" presetSubtype="0" fill="hold" nodeType="afterEffect">
                                  <p:stCondLst>
                                    <p:cond delay="0"/>
                                  </p:stCondLst>
                                  <p:childTnLst>
                                    <p:set>
                                      <p:cBhvr>
                                        <p:cTn id="79" dur="1" fill="hold">
                                          <p:stCondLst>
                                            <p:cond delay="0"/>
                                          </p:stCondLst>
                                        </p:cTn>
                                        <p:tgtEl>
                                          <p:spTgt spid="3">
                                            <p:txEl>
                                              <p:pRg st="10" end="10"/>
                                            </p:txEl>
                                          </p:spTgt>
                                        </p:tgtEl>
                                        <p:attrNameLst>
                                          <p:attrName>style.visibility</p:attrName>
                                        </p:attrNameLst>
                                      </p:cBhvr>
                                      <p:to>
                                        <p:strVal val="visible"/>
                                      </p:to>
                                    </p:set>
                                    <p:animEffect transition="in" filter="fade">
                                      <p:cBhvr>
                                        <p:cTn id="80" dur="1000"/>
                                        <p:tgtEl>
                                          <p:spTgt spid="3">
                                            <p:txEl>
                                              <p:pRg st="10" end="10"/>
                                            </p:txEl>
                                          </p:spTgt>
                                        </p:tgtEl>
                                      </p:cBhvr>
                                    </p:animEffect>
                                    <p:anim calcmode="lin" valueType="num">
                                      <p:cBhvr>
                                        <p:cTn id="8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83" fill="hold">
                            <p:stCondLst>
                              <p:cond delay="12000"/>
                            </p:stCondLst>
                            <p:childTnLst>
                              <p:par>
                                <p:cTn id="84" presetID="42" presetClass="entr" presetSubtype="0" fill="hold" nodeType="afterEffect">
                                  <p:stCondLst>
                                    <p:cond delay="0"/>
                                  </p:stCondLst>
                                  <p:childTnLst>
                                    <p:set>
                                      <p:cBhvr>
                                        <p:cTn id="85" dur="1" fill="hold">
                                          <p:stCondLst>
                                            <p:cond delay="0"/>
                                          </p:stCondLst>
                                        </p:cTn>
                                        <p:tgtEl>
                                          <p:spTgt spid="3">
                                            <p:txEl>
                                              <p:pRg st="11" end="11"/>
                                            </p:txEl>
                                          </p:spTgt>
                                        </p:tgtEl>
                                        <p:attrNameLst>
                                          <p:attrName>style.visibility</p:attrName>
                                        </p:attrNameLst>
                                      </p:cBhvr>
                                      <p:to>
                                        <p:strVal val="visible"/>
                                      </p:to>
                                    </p:set>
                                    <p:animEffect transition="in" filter="fade">
                                      <p:cBhvr>
                                        <p:cTn id="86" dur="1000"/>
                                        <p:tgtEl>
                                          <p:spTgt spid="3">
                                            <p:txEl>
                                              <p:pRg st="11" end="11"/>
                                            </p:txEl>
                                          </p:spTgt>
                                        </p:tgtEl>
                                      </p:cBhvr>
                                    </p:animEffect>
                                    <p:anim calcmode="lin" valueType="num">
                                      <p:cBhvr>
                                        <p:cTn id="8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par>
                          <p:cTn id="89" fill="hold">
                            <p:stCondLst>
                              <p:cond delay="13000"/>
                            </p:stCondLst>
                            <p:childTnLst>
                              <p:par>
                                <p:cTn id="90" presetID="42" presetClass="entr" presetSubtype="0" fill="hold" nodeType="afterEffect">
                                  <p:stCondLst>
                                    <p:cond delay="0"/>
                                  </p:stCondLst>
                                  <p:childTnLst>
                                    <p:set>
                                      <p:cBhvr>
                                        <p:cTn id="91" dur="1" fill="hold">
                                          <p:stCondLst>
                                            <p:cond delay="0"/>
                                          </p:stCondLst>
                                        </p:cTn>
                                        <p:tgtEl>
                                          <p:spTgt spid="3">
                                            <p:txEl>
                                              <p:pRg st="12" end="12"/>
                                            </p:txEl>
                                          </p:spTgt>
                                        </p:tgtEl>
                                        <p:attrNameLst>
                                          <p:attrName>style.visibility</p:attrName>
                                        </p:attrNameLst>
                                      </p:cBhvr>
                                      <p:to>
                                        <p:strVal val="visible"/>
                                      </p:to>
                                    </p:set>
                                    <p:animEffect transition="in" filter="fade">
                                      <p:cBhvr>
                                        <p:cTn id="92" dur="1000"/>
                                        <p:tgtEl>
                                          <p:spTgt spid="3">
                                            <p:txEl>
                                              <p:pRg st="12" end="12"/>
                                            </p:txEl>
                                          </p:spTgt>
                                        </p:tgtEl>
                                      </p:cBhvr>
                                    </p:animEffect>
                                    <p:anim calcmode="lin" valueType="num">
                                      <p:cBhvr>
                                        <p:cTn id="9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par>
                          <p:cTn id="95" fill="hold">
                            <p:stCondLst>
                              <p:cond delay="14000"/>
                            </p:stCondLst>
                            <p:childTnLst>
                              <p:par>
                                <p:cTn id="96" presetID="42" presetClass="entr" presetSubtype="0" fill="hold" nodeType="afterEffect">
                                  <p:stCondLst>
                                    <p:cond delay="0"/>
                                  </p:stCondLst>
                                  <p:childTnLst>
                                    <p:set>
                                      <p:cBhvr>
                                        <p:cTn id="97" dur="1" fill="hold">
                                          <p:stCondLst>
                                            <p:cond delay="0"/>
                                          </p:stCondLst>
                                        </p:cTn>
                                        <p:tgtEl>
                                          <p:spTgt spid="3">
                                            <p:txEl>
                                              <p:pRg st="13" end="13"/>
                                            </p:txEl>
                                          </p:spTgt>
                                        </p:tgtEl>
                                        <p:attrNameLst>
                                          <p:attrName>style.visibility</p:attrName>
                                        </p:attrNameLst>
                                      </p:cBhvr>
                                      <p:to>
                                        <p:strVal val="visible"/>
                                      </p:to>
                                    </p:set>
                                    <p:animEffect transition="in" filter="fade">
                                      <p:cBhvr>
                                        <p:cTn id="98" dur="1000"/>
                                        <p:tgtEl>
                                          <p:spTgt spid="3">
                                            <p:txEl>
                                              <p:pRg st="13" end="13"/>
                                            </p:txEl>
                                          </p:spTgt>
                                        </p:tgtEl>
                                      </p:cBhvr>
                                    </p:animEffect>
                                    <p:anim calcmode="lin" valueType="num">
                                      <p:cBhvr>
                                        <p:cTn id="9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par>
                          <p:cTn id="101" fill="hold">
                            <p:stCondLst>
                              <p:cond delay="15000"/>
                            </p:stCondLst>
                            <p:childTnLst>
                              <p:par>
                                <p:cTn id="102" presetID="42" presetClass="entr" presetSubtype="0" fill="hold" nodeType="afterEffect">
                                  <p:stCondLst>
                                    <p:cond delay="0"/>
                                  </p:stCondLst>
                                  <p:childTnLst>
                                    <p:set>
                                      <p:cBhvr>
                                        <p:cTn id="103" dur="1" fill="hold">
                                          <p:stCondLst>
                                            <p:cond delay="0"/>
                                          </p:stCondLst>
                                        </p:cTn>
                                        <p:tgtEl>
                                          <p:spTgt spid="3">
                                            <p:txEl>
                                              <p:pRg st="14" end="14"/>
                                            </p:txEl>
                                          </p:spTgt>
                                        </p:tgtEl>
                                        <p:attrNameLst>
                                          <p:attrName>style.visibility</p:attrName>
                                        </p:attrNameLst>
                                      </p:cBhvr>
                                      <p:to>
                                        <p:strVal val="visible"/>
                                      </p:to>
                                    </p:set>
                                    <p:animEffect transition="in" filter="fade">
                                      <p:cBhvr>
                                        <p:cTn id="104" dur="1000"/>
                                        <p:tgtEl>
                                          <p:spTgt spid="3">
                                            <p:txEl>
                                              <p:pRg st="14" end="14"/>
                                            </p:txEl>
                                          </p:spTgt>
                                        </p:tgtEl>
                                      </p:cBhvr>
                                    </p:animEffect>
                                    <p:anim calcmode="lin" valueType="num">
                                      <p:cBhvr>
                                        <p:cTn id="105"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6"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par>
                          <p:cTn id="107" fill="hold">
                            <p:stCondLst>
                              <p:cond delay="16000"/>
                            </p:stCondLst>
                            <p:childTnLst>
                              <p:par>
                                <p:cTn id="108" presetID="42" presetClass="entr" presetSubtype="0" fill="hold" nodeType="afterEffect">
                                  <p:stCondLst>
                                    <p:cond delay="0"/>
                                  </p:stCondLst>
                                  <p:childTnLst>
                                    <p:set>
                                      <p:cBhvr>
                                        <p:cTn id="109" dur="1" fill="hold">
                                          <p:stCondLst>
                                            <p:cond delay="0"/>
                                          </p:stCondLst>
                                        </p:cTn>
                                        <p:tgtEl>
                                          <p:spTgt spid="3">
                                            <p:txEl>
                                              <p:pRg st="15" end="15"/>
                                            </p:txEl>
                                          </p:spTgt>
                                        </p:tgtEl>
                                        <p:attrNameLst>
                                          <p:attrName>style.visibility</p:attrName>
                                        </p:attrNameLst>
                                      </p:cBhvr>
                                      <p:to>
                                        <p:strVal val="visible"/>
                                      </p:to>
                                    </p:set>
                                    <p:animEffect transition="in" filter="fade">
                                      <p:cBhvr>
                                        <p:cTn id="110" dur="1000"/>
                                        <p:tgtEl>
                                          <p:spTgt spid="3">
                                            <p:txEl>
                                              <p:pRg st="15" end="15"/>
                                            </p:txEl>
                                          </p:spTgt>
                                        </p:tgtEl>
                                      </p:cBhvr>
                                    </p:animEffect>
                                    <p:anim calcmode="lin" valueType="num">
                                      <p:cBhvr>
                                        <p:cTn id="111"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12"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D6992EF-A062-4398-ACD5-84531C72CD9B}"/>
              </a:ext>
            </a:extLst>
          </p:cNvPr>
          <p:cNvSpPr/>
          <p:nvPr/>
        </p:nvSpPr>
        <p:spPr>
          <a:xfrm>
            <a:off x="6141776" y="134005"/>
            <a:ext cx="5871548" cy="6589990"/>
          </a:xfrm>
          <a:prstGeom prst="roundRect">
            <a:avLst/>
          </a:prstGeom>
          <a:gradFill>
            <a:gsLst>
              <a:gs pos="0">
                <a:srgbClr val="3182D5"/>
              </a:gs>
              <a:gs pos="39000">
                <a:schemeClr val="tx1"/>
              </a:gs>
              <a:gs pos="83000">
                <a:srgbClr val="7440FF"/>
              </a:gs>
              <a:gs pos="100000">
                <a:srgbClr val="7440FF"/>
              </a:gs>
            </a:gsLst>
            <a:path path="circle">
              <a:fillToRect l="100000" t="100000"/>
            </a:path>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739C3-5100-48B1-9A4C-B222A4AF6353}"/>
              </a:ext>
            </a:extLst>
          </p:cNvPr>
          <p:cNvSpPr>
            <a:spLocks noGrp="1"/>
          </p:cNvSpPr>
          <p:nvPr>
            <p:ph type="title"/>
          </p:nvPr>
        </p:nvSpPr>
        <p:spPr>
          <a:xfrm>
            <a:off x="9047186" y="3854668"/>
            <a:ext cx="2826389" cy="780393"/>
          </a:xfrm>
        </p:spPr>
        <p:txBody>
          <a:bodyPr/>
          <a:lstStyle/>
          <a:p>
            <a:r>
              <a:rPr lang="en-US" dirty="0">
                <a:solidFill>
                  <a:schemeClr val="bg1"/>
                </a:solidFill>
                <a:latin typeface="Segoe UI" panose="020B0502040204020203" pitchFamily="34" charset="0"/>
                <a:cs typeface="Segoe UI" panose="020B0502040204020203" pitchFamily="34" charset="0"/>
              </a:rPr>
              <a:t>User Research</a:t>
            </a:r>
          </a:p>
        </p:txBody>
      </p:sp>
      <p:pic>
        <p:nvPicPr>
          <p:cNvPr id="7" name="Picture Placeholder 6">
            <a:extLst>
              <a:ext uri="{FF2B5EF4-FFF2-40B4-BE49-F238E27FC236}">
                <a16:creationId xmlns:a16="http://schemas.microsoft.com/office/drawing/2014/main" id="{E79DC28B-F427-41E5-923E-695B2B680687}"/>
              </a:ext>
            </a:extLst>
          </p:cNvPr>
          <p:cNvPicPr>
            <a:picLocks noGrp="1" noChangeAspect="1"/>
          </p:cNvPicPr>
          <p:nvPr>
            <p:ph type="pic" idx="1"/>
          </p:nvPr>
        </p:nvPicPr>
        <p:blipFill rotWithShape="1">
          <a:blip r:embed="rId3"/>
          <a:srcRect l="3091" t="27455" r="3091" b="17662"/>
          <a:stretch/>
        </p:blipFill>
        <p:spPr>
          <a:xfrm>
            <a:off x="826008" y="291984"/>
            <a:ext cx="4083036" cy="2797616"/>
          </a:xfrm>
          <a:prstGeom prst="rect">
            <a:avLst/>
          </a:prstGeom>
        </p:spPr>
      </p:pic>
      <p:sp>
        <p:nvSpPr>
          <p:cNvPr id="5" name="Rectangle 4">
            <a:extLst>
              <a:ext uri="{FF2B5EF4-FFF2-40B4-BE49-F238E27FC236}">
                <a16:creationId xmlns:a16="http://schemas.microsoft.com/office/drawing/2014/main" id="{B51EC4C2-72CC-4AB6-850A-D4FE6D50D735}"/>
              </a:ext>
            </a:extLst>
          </p:cNvPr>
          <p:cNvSpPr/>
          <p:nvPr/>
        </p:nvSpPr>
        <p:spPr>
          <a:xfrm rot="16200000">
            <a:off x="181800" y="112323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BF17E74-24FF-4964-8D08-6164C8CCE158}"/>
              </a:ext>
            </a:extLst>
          </p:cNvPr>
          <p:cNvSpPr txBox="1"/>
          <p:nvPr/>
        </p:nvSpPr>
        <p:spPr>
          <a:xfrm>
            <a:off x="612962" y="285368"/>
            <a:ext cx="5302646"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https://bobbyleonhalljr.typeform.com/to/wVhldA</a:t>
            </a:r>
          </a:p>
        </p:txBody>
      </p:sp>
      <p:pic>
        <p:nvPicPr>
          <p:cNvPr id="13" name="Picture 12">
            <a:extLst>
              <a:ext uri="{FF2B5EF4-FFF2-40B4-BE49-F238E27FC236}">
                <a16:creationId xmlns:a16="http://schemas.microsoft.com/office/drawing/2014/main" id="{E9F3AA33-89BA-449B-824F-0F3A07BE5512}"/>
              </a:ext>
            </a:extLst>
          </p:cNvPr>
          <p:cNvPicPr>
            <a:picLocks noChangeAspect="1"/>
          </p:cNvPicPr>
          <p:nvPr/>
        </p:nvPicPr>
        <p:blipFill>
          <a:blip r:embed="rId4"/>
          <a:stretch>
            <a:fillRect/>
          </a:stretch>
        </p:blipFill>
        <p:spPr>
          <a:xfrm>
            <a:off x="612962" y="5659310"/>
            <a:ext cx="2254564" cy="1134198"/>
          </a:xfrm>
          <a:prstGeom prst="rect">
            <a:avLst/>
          </a:prstGeom>
        </p:spPr>
      </p:pic>
      <p:sp>
        <p:nvSpPr>
          <p:cNvPr id="14" name="TextBox 13">
            <a:extLst>
              <a:ext uri="{FF2B5EF4-FFF2-40B4-BE49-F238E27FC236}">
                <a16:creationId xmlns:a16="http://schemas.microsoft.com/office/drawing/2014/main" id="{AD5FDE58-D89B-4126-9335-D8B44821E81A}"/>
              </a:ext>
            </a:extLst>
          </p:cNvPr>
          <p:cNvSpPr txBox="1"/>
          <p:nvPr/>
        </p:nvSpPr>
        <p:spPr>
          <a:xfrm>
            <a:off x="224452" y="3164681"/>
            <a:ext cx="5871548" cy="3693319"/>
          </a:xfrm>
          <a:prstGeom prst="rect">
            <a:avLst/>
          </a:prstGeom>
          <a:noFill/>
        </p:spPr>
        <p:txBody>
          <a:bodyPr wrap="square" numCol="2" rtlCol="0">
            <a:spAutoFit/>
          </a:bodyPr>
          <a:lstStyle/>
          <a:p>
            <a:pPr marL="285750"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60+ years old</a:t>
            </a:r>
          </a:p>
          <a:p>
            <a:pPr marL="285750"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Retired</a:t>
            </a:r>
          </a:p>
          <a:p>
            <a:pPr marL="285750"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Suggestions:</a:t>
            </a:r>
          </a:p>
          <a:p>
            <a:pPr marL="742950" lvl="1"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No changes</a:t>
            </a: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742950" lvl="1" indent="-285750">
              <a:buClr>
                <a:srgbClr val="7440FF"/>
              </a:buClr>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marL="285750"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26-45 years old</a:t>
            </a:r>
          </a:p>
          <a:p>
            <a:pPr marL="285750"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Software Developer</a:t>
            </a:r>
          </a:p>
          <a:p>
            <a:pPr marL="285750"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Suggestions:</a:t>
            </a:r>
          </a:p>
          <a:p>
            <a:pPr marL="742950" lvl="1"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Scan QR code &amp; auto-create connection request </a:t>
            </a:r>
          </a:p>
          <a:p>
            <a:pPr marL="742950" lvl="1"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Deciding who has camera &amp; who has QR code clunky</a:t>
            </a:r>
          </a:p>
          <a:p>
            <a:pPr marL="742950" lvl="1" indent="-285750">
              <a:buClr>
                <a:srgbClr val="7440FF"/>
              </a:buClr>
              <a:buFont typeface="Wingdings" panose="05000000000000000000" pitchFamily="2" charset="2"/>
              <a:buChar char="Ø"/>
            </a:pPr>
            <a:r>
              <a:rPr lang="en-US" dirty="0">
                <a:latin typeface="Segoe UI" panose="020B0502040204020203" pitchFamily="34" charset="0"/>
                <a:cs typeface="Segoe UI" panose="020B0502040204020203" pitchFamily="34" charset="0"/>
              </a:rPr>
              <a:t>App only saves time if both parties already have app</a:t>
            </a:r>
          </a:p>
        </p:txBody>
      </p:sp>
    </p:spTree>
    <p:extLst>
      <p:ext uri="{BB962C8B-B14F-4D97-AF65-F5344CB8AC3E}">
        <p14:creationId xmlns:p14="http://schemas.microsoft.com/office/powerpoint/2010/main" val="2593783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2" presetClass="entr" presetSubtype="1"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5" grpId="0" animBg="1"/>
      <p:bldP spid="8"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6BA13CE-7490-48BD-B1D3-CA50D774EA41}"/>
              </a:ext>
            </a:extLst>
          </p:cNvPr>
          <p:cNvSpPr/>
          <p:nvPr/>
        </p:nvSpPr>
        <p:spPr>
          <a:xfrm>
            <a:off x="110353" y="15765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t="100000" r="100000"/>
            </a:path>
            <a:tileRect l="-100000" b="-100000"/>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4A038-C629-46E7-9A18-EBAA5319A1D4}"/>
              </a:ext>
            </a:extLst>
          </p:cNvPr>
          <p:cNvSpPr>
            <a:spLocks noGrp="1"/>
          </p:cNvSpPr>
          <p:nvPr>
            <p:ph type="title"/>
          </p:nvPr>
        </p:nvSpPr>
        <p:spPr>
          <a:xfrm>
            <a:off x="398210" y="4099034"/>
            <a:ext cx="4757114" cy="685800"/>
          </a:xfrm>
        </p:spPr>
        <p:txBody>
          <a:bodyPr/>
          <a:lstStyle/>
          <a:p>
            <a:r>
              <a:rPr lang="en-US" dirty="0">
                <a:solidFill>
                  <a:schemeClr val="bg1"/>
                </a:solidFill>
                <a:latin typeface="Segoe UI" panose="020B0502040204020203" pitchFamily="34" charset="0"/>
                <a:cs typeface="Segoe UI" panose="020B0502040204020203" pitchFamily="34" charset="0"/>
              </a:rPr>
              <a:t>First Release Canvas</a:t>
            </a:r>
          </a:p>
        </p:txBody>
      </p:sp>
      <p:pic>
        <p:nvPicPr>
          <p:cNvPr id="8" name="Picture Placeholder 7">
            <a:extLst>
              <a:ext uri="{FF2B5EF4-FFF2-40B4-BE49-F238E27FC236}">
                <a16:creationId xmlns:a16="http://schemas.microsoft.com/office/drawing/2014/main" id="{84ECA2FA-6693-4F13-9C6D-71E1D07B6BA2}"/>
              </a:ext>
            </a:extLst>
          </p:cNvPr>
          <p:cNvPicPr>
            <a:picLocks noGrp="1" noChangeAspect="1"/>
          </p:cNvPicPr>
          <p:nvPr>
            <p:ph type="pic" idx="1"/>
          </p:nvPr>
        </p:nvPicPr>
        <p:blipFill rotWithShape="1">
          <a:blip r:embed="rId3"/>
          <a:srcRect l="17359" t="22211" r="19254" b="20750"/>
          <a:stretch/>
        </p:blipFill>
        <p:spPr>
          <a:xfrm>
            <a:off x="7339254" y="375707"/>
            <a:ext cx="3950221" cy="3277844"/>
          </a:xfrm>
          <a:prstGeom prst="rect">
            <a:avLst/>
          </a:prstGeom>
        </p:spPr>
      </p:pic>
      <p:pic>
        <p:nvPicPr>
          <p:cNvPr id="7" name="Picture 6">
            <a:extLst>
              <a:ext uri="{FF2B5EF4-FFF2-40B4-BE49-F238E27FC236}">
                <a16:creationId xmlns:a16="http://schemas.microsoft.com/office/drawing/2014/main" id="{3E668C2E-954B-4C3C-8AA2-4BFCDB6EE3D0}"/>
              </a:ext>
            </a:extLst>
          </p:cNvPr>
          <p:cNvPicPr>
            <a:picLocks noChangeAspect="1"/>
          </p:cNvPicPr>
          <p:nvPr/>
        </p:nvPicPr>
        <p:blipFill>
          <a:blip r:embed="rId4"/>
          <a:stretch>
            <a:fillRect/>
          </a:stretch>
        </p:blipFill>
        <p:spPr>
          <a:xfrm>
            <a:off x="9528362" y="5659310"/>
            <a:ext cx="2254564" cy="1134198"/>
          </a:xfrm>
          <a:prstGeom prst="rect">
            <a:avLst/>
          </a:prstGeom>
        </p:spPr>
      </p:pic>
      <p:pic>
        <p:nvPicPr>
          <p:cNvPr id="3" name="Picture 2">
            <a:extLst>
              <a:ext uri="{FF2B5EF4-FFF2-40B4-BE49-F238E27FC236}">
                <a16:creationId xmlns:a16="http://schemas.microsoft.com/office/drawing/2014/main" id="{F8B2529E-670A-44E7-BA8C-C8E388950A4C}"/>
              </a:ext>
            </a:extLst>
          </p:cNvPr>
          <p:cNvPicPr>
            <a:picLocks noChangeAspect="1"/>
          </p:cNvPicPr>
          <p:nvPr/>
        </p:nvPicPr>
        <p:blipFill>
          <a:blip r:embed="rId5"/>
          <a:stretch>
            <a:fillRect/>
          </a:stretch>
        </p:blipFill>
        <p:spPr>
          <a:xfrm>
            <a:off x="7339253" y="1527160"/>
            <a:ext cx="3950221" cy="3841996"/>
          </a:xfrm>
          <a:prstGeom prst="rect">
            <a:avLst/>
          </a:prstGeom>
        </p:spPr>
      </p:pic>
    </p:spTree>
    <p:extLst>
      <p:ext uri="{BB962C8B-B14F-4D97-AF65-F5344CB8AC3E}">
        <p14:creationId xmlns:p14="http://schemas.microsoft.com/office/powerpoint/2010/main" val="30531053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out)">
                                      <p:cBhvr>
                                        <p:cTn id="7" dur="2000"/>
                                        <p:tgtEl>
                                          <p:spTgt spid="6"/>
                                        </p:tgtEl>
                                      </p:cBhvr>
                                    </p:animEffect>
                                  </p:childTnLst>
                                </p:cTn>
                              </p:par>
                            </p:childTnLst>
                          </p:cTn>
                        </p:par>
                        <p:par>
                          <p:cTn id="8" fill="hold">
                            <p:stCondLst>
                              <p:cond delay="20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par>
                          <p:cTn id="12" fill="hold">
                            <p:stCondLst>
                              <p:cond delay="2500"/>
                            </p:stCondLst>
                            <p:childTnLst>
                              <p:par>
                                <p:cTn id="13" presetID="8" presetClass="entr" presetSubtype="3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amond(out)">
                                      <p:cBhvr>
                                        <p:cTn id="15" dur="2000"/>
                                        <p:tgtEl>
                                          <p:spTgt spid="8"/>
                                        </p:tgtEl>
                                      </p:cBhvr>
                                    </p:animEffect>
                                  </p:childTnLst>
                                </p:cTn>
                              </p:par>
                            </p:childTnLst>
                          </p:cTn>
                        </p:par>
                        <p:par>
                          <p:cTn id="16" fill="hold">
                            <p:stCondLst>
                              <p:cond delay="4500"/>
                            </p:stCondLst>
                            <p:childTnLst>
                              <p:par>
                                <p:cTn id="17" presetID="2" presetClass="entr" presetSubtype="4"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8" presetClass="entr" presetSubtype="32"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amond(out)">
                                      <p:cBhvr>
                                        <p:cTn id="2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6BA13CE-7490-48BD-B1D3-CA50D774EA41}"/>
              </a:ext>
            </a:extLst>
          </p:cNvPr>
          <p:cNvSpPr/>
          <p:nvPr/>
        </p:nvSpPr>
        <p:spPr>
          <a:xfrm>
            <a:off x="110353" y="157655"/>
            <a:ext cx="6416571" cy="6589990"/>
          </a:xfrm>
          <a:prstGeom prst="roundRect">
            <a:avLst/>
          </a:prstGeom>
          <a:gradFill flip="none" rotWithShape="1">
            <a:gsLst>
              <a:gs pos="0">
                <a:srgbClr val="3182D5"/>
              </a:gs>
              <a:gs pos="39000">
                <a:schemeClr val="tx1"/>
              </a:gs>
              <a:gs pos="83000">
                <a:srgbClr val="7440FF"/>
              </a:gs>
              <a:gs pos="100000">
                <a:srgbClr val="7440FF"/>
              </a:gs>
            </a:gsLst>
            <a:path path="circle">
              <a:fillToRect t="100000" r="100000"/>
            </a:path>
            <a:tileRect l="-100000" b="-100000"/>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4A038-C629-46E7-9A18-EBAA5319A1D4}"/>
              </a:ext>
            </a:extLst>
          </p:cNvPr>
          <p:cNvSpPr>
            <a:spLocks noGrp="1"/>
          </p:cNvSpPr>
          <p:nvPr>
            <p:ph type="title"/>
          </p:nvPr>
        </p:nvSpPr>
        <p:spPr>
          <a:xfrm>
            <a:off x="398210" y="4099034"/>
            <a:ext cx="4757114" cy="685800"/>
          </a:xfrm>
        </p:spPr>
        <p:txBody>
          <a:bodyPr/>
          <a:lstStyle/>
          <a:p>
            <a:r>
              <a:rPr lang="en-US" dirty="0">
                <a:solidFill>
                  <a:schemeClr val="bg1"/>
                </a:solidFill>
                <a:latin typeface="Segoe UI" panose="020B0502040204020203" pitchFamily="34" charset="0"/>
                <a:cs typeface="Segoe UI" panose="020B0502040204020203" pitchFamily="34" charset="0"/>
              </a:rPr>
              <a:t>Second Release Canvas</a:t>
            </a:r>
          </a:p>
        </p:txBody>
      </p:sp>
      <p:pic>
        <p:nvPicPr>
          <p:cNvPr id="7" name="Picture 6">
            <a:extLst>
              <a:ext uri="{FF2B5EF4-FFF2-40B4-BE49-F238E27FC236}">
                <a16:creationId xmlns:a16="http://schemas.microsoft.com/office/drawing/2014/main" id="{3E668C2E-954B-4C3C-8AA2-4BFCDB6EE3D0}"/>
              </a:ext>
            </a:extLst>
          </p:cNvPr>
          <p:cNvPicPr>
            <a:picLocks noChangeAspect="1"/>
          </p:cNvPicPr>
          <p:nvPr/>
        </p:nvPicPr>
        <p:blipFill>
          <a:blip r:embed="rId3"/>
          <a:stretch>
            <a:fillRect/>
          </a:stretch>
        </p:blipFill>
        <p:spPr>
          <a:xfrm>
            <a:off x="9528362" y="5659310"/>
            <a:ext cx="2254564" cy="1134198"/>
          </a:xfrm>
          <a:prstGeom prst="rect">
            <a:avLst/>
          </a:prstGeom>
        </p:spPr>
      </p:pic>
      <p:pic>
        <p:nvPicPr>
          <p:cNvPr id="4" name="Picture 3">
            <a:extLst>
              <a:ext uri="{FF2B5EF4-FFF2-40B4-BE49-F238E27FC236}">
                <a16:creationId xmlns:a16="http://schemas.microsoft.com/office/drawing/2014/main" id="{BCEEDF5A-7708-492B-90B8-37001D1B50B0}"/>
              </a:ext>
            </a:extLst>
          </p:cNvPr>
          <p:cNvPicPr>
            <a:picLocks noChangeAspect="1"/>
          </p:cNvPicPr>
          <p:nvPr/>
        </p:nvPicPr>
        <p:blipFill rotWithShape="1">
          <a:blip r:embed="rId4"/>
          <a:srcRect b="43703"/>
          <a:stretch/>
        </p:blipFill>
        <p:spPr>
          <a:xfrm>
            <a:off x="7247516" y="367530"/>
            <a:ext cx="4168984" cy="5291780"/>
          </a:xfrm>
          <a:prstGeom prst="rect">
            <a:avLst/>
          </a:prstGeom>
        </p:spPr>
      </p:pic>
    </p:spTree>
    <p:extLst>
      <p:ext uri="{BB962C8B-B14F-4D97-AF65-F5344CB8AC3E}">
        <p14:creationId xmlns:p14="http://schemas.microsoft.com/office/powerpoint/2010/main" val="12644270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out)">
                                      <p:cBhvr>
                                        <p:cTn id="7" dur="2000"/>
                                        <p:tgtEl>
                                          <p:spTgt spid="6"/>
                                        </p:tgtEl>
                                      </p:cBhvr>
                                    </p:animEffect>
                                  </p:childTnLst>
                                </p:cTn>
                              </p:par>
                            </p:childTnLst>
                          </p:cTn>
                        </p:par>
                        <p:par>
                          <p:cTn id="8" fill="hold">
                            <p:stCondLst>
                              <p:cond delay="20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par>
                          <p:cTn id="12" fill="hold">
                            <p:stCondLst>
                              <p:cond delay="2500"/>
                            </p:stCondLst>
                            <p:childTnLst>
                              <p:par>
                                <p:cTn id="13" presetID="2" presetClass="entr" presetSubtype="4"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3000"/>
                            </p:stCondLst>
                            <p:childTnLst>
                              <p:par>
                                <p:cTn id="18" presetID="8" presetClass="entr" presetSubtype="3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amond(out)">
                                      <p:cBhvr>
                                        <p:cTn id="2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5C8915-5C91-40BD-BCFB-B4215FDB8254}"/>
              </a:ext>
            </a:extLst>
          </p:cNvPr>
          <p:cNvSpPr/>
          <p:nvPr/>
        </p:nvSpPr>
        <p:spPr>
          <a:xfrm>
            <a:off x="6331722"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B3C8668-BE04-41E1-BCBA-5EBDAAD08BB5}"/>
              </a:ext>
            </a:extLst>
          </p:cNvPr>
          <p:cNvSpPr/>
          <p:nvPr/>
        </p:nvSpPr>
        <p:spPr>
          <a:xfrm>
            <a:off x="236481" y="378370"/>
            <a:ext cx="11682248" cy="1441757"/>
          </a:xfrm>
          <a:prstGeom prst="roundRect">
            <a:avLst/>
          </a:prstGeom>
          <a:gradFill flip="none" rotWithShape="1">
            <a:gsLst>
              <a:gs pos="0">
                <a:srgbClr val="3182D5"/>
              </a:gs>
              <a:gs pos="39000">
                <a:schemeClr val="tx1"/>
              </a:gs>
              <a:gs pos="83000">
                <a:srgbClr val="7440FF"/>
              </a:gs>
              <a:gs pos="100000">
                <a:srgbClr val="7440FF"/>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CCE41-1A78-415C-8055-7377F86C05E8}"/>
              </a:ext>
            </a:extLst>
          </p:cNvPr>
          <p:cNvSpPr>
            <a:spLocks noGrp="1"/>
          </p:cNvSpPr>
          <p:nvPr>
            <p:ph type="title"/>
          </p:nvPr>
        </p:nvSpPr>
        <p:spPr>
          <a:xfrm>
            <a:off x="273271" y="365125"/>
            <a:ext cx="11509655" cy="1592263"/>
          </a:xfrm>
        </p:spPr>
        <p:txBody>
          <a:bodyPr/>
          <a:lstStyle/>
          <a:p>
            <a:pPr algn="ctr"/>
            <a:r>
              <a:rPr lang="en-US" dirty="0">
                <a:solidFill>
                  <a:schemeClr val="bg1"/>
                </a:solidFill>
                <a:latin typeface="Segoe UI" panose="020B0502040204020203" pitchFamily="34" charset="0"/>
                <a:cs typeface="Segoe UI" panose="020B0502040204020203" pitchFamily="34" charset="0"/>
              </a:rPr>
              <a:t>Favorite Feature</a:t>
            </a:r>
          </a:p>
        </p:txBody>
      </p:sp>
      <p:pic>
        <p:nvPicPr>
          <p:cNvPr id="9" name="Picture 8" descr="search filter demonstrated">
            <a:extLst>
              <a:ext uri="{FF2B5EF4-FFF2-40B4-BE49-F238E27FC236}">
                <a16:creationId xmlns:a16="http://schemas.microsoft.com/office/drawing/2014/main" id="{500421DC-3187-4F00-BCAA-EBF1932FEE4E}"/>
              </a:ext>
            </a:extLst>
          </p:cNvPr>
          <p:cNvPicPr>
            <a:picLocks noChangeAspect="1"/>
          </p:cNvPicPr>
          <p:nvPr/>
        </p:nvPicPr>
        <p:blipFill>
          <a:blip r:embed="rId3"/>
          <a:stretch>
            <a:fillRect/>
          </a:stretch>
        </p:blipFill>
        <p:spPr>
          <a:xfrm>
            <a:off x="2185439" y="2004022"/>
            <a:ext cx="8292565" cy="4488853"/>
          </a:xfrm>
          <a:prstGeom prst="rect">
            <a:avLst/>
          </a:prstGeom>
        </p:spPr>
      </p:pic>
      <p:pic>
        <p:nvPicPr>
          <p:cNvPr id="7" name="Picture 6">
            <a:extLst>
              <a:ext uri="{FF2B5EF4-FFF2-40B4-BE49-F238E27FC236}">
                <a16:creationId xmlns:a16="http://schemas.microsoft.com/office/drawing/2014/main" id="{730580BC-D0A2-47CA-8C04-822B982A03E2}"/>
              </a:ext>
            </a:extLst>
          </p:cNvPr>
          <p:cNvPicPr>
            <a:picLocks noChangeAspect="1"/>
          </p:cNvPicPr>
          <p:nvPr/>
        </p:nvPicPr>
        <p:blipFill>
          <a:blip r:embed="rId4"/>
          <a:stretch>
            <a:fillRect/>
          </a:stretch>
        </p:blipFill>
        <p:spPr>
          <a:xfrm>
            <a:off x="9664165" y="5541240"/>
            <a:ext cx="2254564" cy="1134198"/>
          </a:xfrm>
          <a:prstGeom prst="rect">
            <a:avLst/>
          </a:prstGeom>
        </p:spPr>
      </p:pic>
    </p:spTree>
    <p:extLst>
      <p:ext uri="{BB962C8B-B14F-4D97-AF65-F5344CB8AC3E}">
        <p14:creationId xmlns:p14="http://schemas.microsoft.com/office/powerpoint/2010/main" val="24283741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5C8915-5C91-40BD-BCFB-B4215FDB8254}"/>
              </a:ext>
            </a:extLst>
          </p:cNvPr>
          <p:cNvSpPr/>
          <p:nvPr/>
        </p:nvSpPr>
        <p:spPr>
          <a:xfrm>
            <a:off x="6331722" y="5722883"/>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B3C8668-BE04-41E1-BCBA-5EBDAAD08BB5}"/>
              </a:ext>
            </a:extLst>
          </p:cNvPr>
          <p:cNvSpPr/>
          <p:nvPr/>
        </p:nvSpPr>
        <p:spPr>
          <a:xfrm>
            <a:off x="236481" y="378370"/>
            <a:ext cx="11682248" cy="1441757"/>
          </a:xfrm>
          <a:prstGeom prst="roundRect">
            <a:avLst/>
          </a:prstGeom>
          <a:gradFill flip="none" rotWithShape="1">
            <a:gsLst>
              <a:gs pos="0">
                <a:srgbClr val="3182D5"/>
              </a:gs>
              <a:gs pos="39000">
                <a:schemeClr val="tx1"/>
              </a:gs>
              <a:gs pos="83000">
                <a:srgbClr val="7440FF"/>
              </a:gs>
              <a:gs pos="100000">
                <a:srgbClr val="7440FF"/>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CCE41-1A78-415C-8055-7377F86C05E8}"/>
              </a:ext>
            </a:extLst>
          </p:cNvPr>
          <p:cNvSpPr>
            <a:spLocks noGrp="1"/>
          </p:cNvSpPr>
          <p:nvPr>
            <p:ph type="title"/>
          </p:nvPr>
        </p:nvSpPr>
        <p:spPr>
          <a:xfrm>
            <a:off x="273271" y="365125"/>
            <a:ext cx="11509655" cy="1592263"/>
          </a:xfrm>
        </p:spPr>
        <p:txBody>
          <a:bodyPr/>
          <a:lstStyle/>
          <a:p>
            <a:pPr algn="ctr"/>
            <a:r>
              <a:rPr lang="en-US" dirty="0">
                <a:solidFill>
                  <a:schemeClr val="bg1"/>
                </a:solidFill>
                <a:latin typeface="Segoe UI" panose="020B0502040204020203" pitchFamily="34" charset="0"/>
                <a:cs typeface="Segoe UI" panose="020B0502040204020203" pitchFamily="34" charset="0"/>
              </a:rPr>
              <a:t>Favorite Feature</a:t>
            </a:r>
          </a:p>
        </p:txBody>
      </p:sp>
      <p:pic>
        <p:nvPicPr>
          <p:cNvPr id="7" name="Picture 6">
            <a:extLst>
              <a:ext uri="{FF2B5EF4-FFF2-40B4-BE49-F238E27FC236}">
                <a16:creationId xmlns:a16="http://schemas.microsoft.com/office/drawing/2014/main" id="{730580BC-D0A2-47CA-8C04-822B982A03E2}"/>
              </a:ext>
            </a:extLst>
          </p:cNvPr>
          <p:cNvPicPr>
            <a:picLocks noChangeAspect="1"/>
          </p:cNvPicPr>
          <p:nvPr/>
        </p:nvPicPr>
        <p:blipFill>
          <a:blip r:embed="rId3"/>
          <a:stretch>
            <a:fillRect/>
          </a:stretch>
        </p:blipFill>
        <p:spPr>
          <a:xfrm>
            <a:off x="5162022" y="5608613"/>
            <a:ext cx="2254564" cy="1134198"/>
          </a:xfrm>
          <a:prstGeom prst="rect">
            <a:avLst/>
          </a:prstGeom>
        </p:spPr>
      </p:pic>
      <p:pic>
        <p:nvPicPr>
          <p:cNvPr id="8" name="Picture 7" descr="A picture containing man, phone, cellphone, laptop&#10;&#10;Description automatically generated">
            <a:extLst>
              <a:ext uri="{FF2B5EF4-FFF2-40B4-BE49-F238E27FC236}">
                <a16:creationId xmlns:a16="http://schemas.microsoft.com/office/drawing/2014/main" id="{C498EC26-7A4B-486C-B0D3-74E2A3B908A4}"/>
              </a:ext>
            </a:extLst>
          </p:cNvPr>
          <p:cNvPicPr>
            <a:picLocks noChangeAspect="1"/>
          </p:cNvPicPr>
          <p:nvPr/>
        </p:nvPicPr>
        <p:blipFill>
          <a:blip r:embed="rId4"/>
          <a:stretch>
            <a:fillRect/>
          </a:stretch>
        </p:blipFill>
        <p:spPr>
          <a:xfrm>
            <a:off x="8586286" y="2028838"/>
            <a:ext cx="2254564" cy="4464037"/>
          </a:xfrm>
          <a:prstGeom prst="rect">
            <a:avLst/>
          </a:prstGeom>
        </p:spPr>
      </p:pic>
      <p:pic>
        <p:nvPicPr>
          <p:cNvPr id="10" name="Picture 9" descr="A close up of text on a black background&#10;&#10;Description automatically generated">
            <a:extLst>
              <a:ext uri="{FF2B5EF4-FFF2-40B4-BE49-F238E27FC236}">
                <a16:creationId xmlns:a16="http://schemas.microsoft.com/office/drawing/2014/main" id="{B8D24E5F-36D4-4CE5-AF4F-C8957B3E0A18}"/>
              </a:ext>
            </a:extLst>
          </p:cNvPr>
          <p:cNvPicPr>
            <a:picLocks noChangeAspect="1"/>
          </p:cNvPicPr>
          <p:nvPr/>
        </p:nvPicPr>
        <p:blipFill rotWithShape="1">
          <a:blip r:embed="rId5"/>
          <a:srcRect r="20638"/>
          <a:stretch/>
        </p:blipFill>
        <p:spPr>
          <a:xfrm>
            <a:off x="1301391" y="2028838"/>
            <a:ext cx="3532512" cy="4480100"/>
          </a:xfrm>
          <a:prstGeom prst="rect">
            <a:avLst/>
          </a:prstGeom>
        </p:spPr>
      </p:pic>
    </p:spTree>
    <p:extLst>
      <p:ext uri="{BB962C8B-B14F-4D97-AF65-F5344CB8AC3E}">
        <p14:creationId xmlns:p14="http://schemas.microsoft.com/office/powerpoint/2010/main" val="3457111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8FCFBA5-F736-4BC3-BF29-8C57EE212DD3}"/>
              </a:ext>
            </a:extLst>
          </p:cNvPr>
          <p:cNvSpPr/>
          <p:nvPr/>
        </p:nvSpPr>
        <p:spPr>
          <a:xfrm>
            <a:off x="110353" y="157655"/>
            <a:ext cx="2880917" cy="6589990"/>
          </a:xfrm>
          <a:prstGeom prst="roundRect">
            <a:avLst/>
          </a:prstGeom>
          <a:gradFill flip="none" rotWithShape="1">
            <a:gsLst>
              <a:gs pos="0">
                <a:srgbClr val="3182D5"/>
              </a:gs>
              <a:gs pos="39000">
                <a:schemeClr val="tx1"/>
              </a:gs>
              <a:gs pos="83000">
                <a:srgbClr val="7440FF"/>
              </a:gs>
              <a:gs pos="100000">
                <a:srgbClr val="7440FF"/>
              </a:gs>
            </a:gsLst>
            <a:path path="circle">
              <a:fillToRect r="100000" b="100000"/>
            </a:path>
            <a:tileRect l="-100000" t="-100000"/>
          </a:gra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60908-73FF-4F74-A326-88A8BC034E89}"/>
              </a:ext>
            </a:extLst>
          </p:cNvPr>
          <p:cNvSpPr>
            <a:spLocks noGrp="1"/>
          </p:cNvSpPr>
          <p:nvPr>
            <p:ph type="title"/>
          </p:nvPr>
        </p:nvSpPr>
        <p:spPr>
          <a:xfrm>
            <a:off x="564336" y="2421068"/>
            <a:ext cx="3313982" cy="1617426"/>
          </a:xfrm>
        </p:spPr>
        <p:txBody>
          <a:bodyPr>
            <a:normAutofit/>
          </a:bodyPr>
          <a:lstStyle/>
          <a:p>
            <a:r>
              <a:rPr lang="en-US" dirty="0">
                <a:solidFill>
                  <a:schemeClr val="bg1"/>
                </a:solidFill>
                <a:latin typeface="Segoe UI" panose="020B0502040204020203" pitchFamily="34" charset="0"/>
                <a:cs typeface="Segoe UI" panose="020B0502040204020203" pitchFamily="34" charset="0"/>
              </a:rPr>
              <a:t>Testing</a:t>
            </a:r>
          </a:p>
        </p:txBody>
      </p:sp>
      <p:sp>
        <p:nvSpPr>
          <p:cNvPr id="5" name="Rectangle 4">
            <a:extLst>
              <a:ext uri="{FF2B5EF4-FFF2-40B4-BE49-F238E27FC236}">
                <a16:creationId xmlns:a16="http://schemas.microsoft.com/office/drawing/2014/main" id="{08C1B9D0-2FC7-423D-80C6-4FCFB1AB83C5}"/>
              </a:ext>
            </a:extLst>
          </p:cNvPr>
          <p:cNvSpPr/>
          <p:nvPr/>
        </p:nvSpPr>
        <p:spPr>
          <a:xfrm>
            <a:off x="10373709" y="0"/>
            <a:ext cx="756745" cy="1135117"/>
          </a:xfrm>
          <a:prstGeom prst="rect">
            <a:avLst/>
          </a:prstGeom>
          <a:solidFill>
            <a:srgbClr val="7440FF"/>
          </a:solidFill>
          <a:ln>
            <a:solidFill>
              <a:srgbClr val="74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297CCE5-3B87-4C55-B204-F86B4B5CE04B}"/>
              </a:ext>
            </a:extLst>
          </p:cNvPr>
          <p:cNvSpPr txBox="1"/>
          <p:nvPr/>
        </p:nvSpPr>
        <p:spPr>
          <a:xfrm>
            <a:off x="9298210" y="2450775"/>
            <a:ext cx="1991368" cy="369332"/>
          </a:xfrm>
          <a:prstGeom prst="rect">
            <a:avLst/>
          </a:prstGeom>
          <a:noFill/>
        </p:spPr>
        <p:txBody>
          <a:bodyPr wrap="square" rtlCol="0">
            <a:spAutoFit/>
          </a:bodyPr>
          <a:lstStyle/>
          <a:p>
            <a:pPr marL="285750" indent="-285750">
              <a:buClr>
                <a:srgbClr val="3182D5"/>
              </a:buClr>
              <a:buFont typeface="Wingdings" panose="05000000000000000000" pitchFamily="2" charset="2"/>
              <a:buChar char="ü"/>
            </a:pPr>
            <a:r>
              <a:rPr lang="en-US" dirty="0"/>
              <a:t>110 tests overall</a:t>
            </a:r>
          </a:p>
        </p:txBody>
      </p:sp>
      <p:sp>
        <p:nvSpPr>
          <p:cNvPr id="8" name="Rectangle 7">
            <a:extLst>
              <a:ext uri="{FF2B5EF4-FFF2-40B4-BE49-F238E27FC236}">
                <a16:creationId xmlns:a16="http://schemas.microsoft.com/office/drawing/2014/main" id="{7EB0FEB0-E806-4787-9254-C3459C31ED17}"/>
              </a:ext>
            </a:extLst>
          </p:cNvPr>
          <p:cNvSpPr/>
          <p:nvPr/>
        </p:nvSpPr>
        <p:spPr>
          <a:xfrm>
            <a:off x="7181850" y="3005147"/>
            <a:ext cx="4107728" cy="369332"/>
          </a:xfrm>
          <a:prstGeom prst="rect">
            <a:avLst/>
          </a:prstGeom>
        </p:spPr>
        <p:txBody>
          <a:bodyPr wrap="square">
            <a:spAutoFit/>
          </a:bodyPr>
          <a:lstStyle/>
          <a:p>
            <a:pPr marL="285750" indent="-285750">
              <a:buClr>
                <a:srgbClr val="3182D5"/>
              </a:buClr>
              <a:buFont typeface="Wingdings" panose="05000000000000000000" pitchFamily="2" charset="2"/>
              <a:buChar char="ü"/>
            </a:pPr>
            <a:r>
              <a:rPr lang="en-US" dirty="0"/>
              <a:t>testing via usage within group together</a:t>
            </a:r>
          </a:p>
        </p:txBody>
      </p:sp>
      <p:pic>
        <p:nvPicPr>
          <p:cNvPr id="12" name="Picture 11">
            <a:extLst>
              <a:ext uri="{FF2B5EF4-FFF2-40B4-BE49-F238E27FC236}">
                <a16:creationId xmlns:a16="http://schemas.microsoft.com/office/drawing/2014/main" id="{C9C78BA9-826B-4E01-93AB-857770B56E5C}"/>
              </a:ext>
            </a:extLst>
          </p:cNvPr>
          <p:cNvPicPr>
            <a:picLocks noChangeAspect="1"/>
          </p:cNvPicPr>
          <p:nvPr/>
        </p:nvPicPr>
        <p:blipFill>
          <a:blip r:embed="rId3"/>
          <a:stretch>
            <a:fillRect/>
          </a:stretch>
        </p:blipFill>
        <p:spPr>
          <a:xfrm>
            <a:off x="9035014" y="5430710"/>
            <a:ext cx="2254564" cy="1134198"/>
          </a:xfrm>
          <a:prstGeom prst="rect">
            <a:avLst/>
          </a:prstGeom>
        </p:spPr>
      </p:pic>
      <p:pic>
        <p:nvPicPr>
          <p:cNvPr id="4" name="Picture 3">
            <a:extLst>
              <a:ext uri="{FF2B5EF4-FFF2-40B4-BE49-F238E27FC236}">
                <a16:creationId xmlns:a16="http://schemas.microsoft.com/office/drawing/2014/main" id="{157EB485-660C-4561-A19D-410279B78C75}"/>
              </a:ext>
            </a:extLst>
          </p:cNvPr>
          <p:cNvPicPr>
            <a:picLocks noChangeAspect="1"/>
          </p:cNvPicPr>
          <p:nvPr/>
        </p:nvPicPr>
        <p:blipFill rotWithShape="1">
          <a:blip r:embed="rId4"/>
          <a:srcRect r="391" b="83448"/>
          <a:stretch/>
        </p:blipFill>
        <p:spPr>
          <a:xfrm>
            <a:off x="3971778" y="273613"/>
            <a:ext cx="2880917" cy="6106786"/>
          </a:xfrm>
          <a:prstGeom prst="rect">
            <a:avLst/>
          </a:prstGeom>
        </p:spPr>
      </p:pic>
      <p:sp>
        <p:nvSpPr>
          <p:cNvPr id="14" name="Rectangle 13">
            <a:extLst>
              <a:ext uri="{FF2B5EF4-FFF2-40B4-BE49-F238E27FC236}">
                <a16:creationId xmlns:a16="http://schemas.microsoft.com/office/drawing/2014/main" id="{7B917F68-99D4-470A-AC78-6AB05271E3B9}"/>
              </a:ext>
            </a:extLst>
          </p:cNvPr>
          <p:cNvSpPr/>
          <p:nvPr/>
        </p:nvSpPr>
        <p:spPr>
          <a:xfrm>
            <a:off x="8039100" y="3559519"/>
            <a:ext cx="3250478" cy="369332"/>
          </a:xfrm>
          <a:prstGeom prst="rect">
            <a:avLst/>
          </a:prstGeom>
        </p:spPr>
        <p:txBody>
          <a:bodyPr wrap="square">
            <a:spAutoFit/>
          </a:bodyPr>
          <a:lstStyle/>
          <a:p>
            <a:pPr marL="285750" indent="-285750">
              <a:buClr>
                <a:srgbClr val="3182D5"/>
              </a:buClr>
              <a:buFont typeface="Wingdings" panose="05000000000000000000" pitchFamily="2" charset="2"/>
              <a:buChar char="ü"/>
            </a:pPr>
            <a:r>
              <a:rPr lang="en-US" dirty="0"/>
              <a:t>testing updated after refactor</a:t>
            </a:r>
          </a:p>
        </p:txBody>
      </p:sp>
      <p:sp>
        <p:nvSpPr>
          <p:cNvPr id="15" name="Rectangle 14">
            <a:extLst>
              <a:ext uri="{FF2B5EF4-FFF2-40B4-BE49-F238E27FC236}">
                <a16:creationId xmlns:a16="http://schemas.microsoft.com/office/drawing/2014/main" id="{21FC8E05-B7B3-4B77-B4FE-DCDE3681D6DB}"/>
              </a:ext>
            </a:extLst>
          </p:cNvPr>
          <p:cNvSpPr/>
          <p:nvPr/>
        </p:nvSpPr>
        <p:spPr>
          <a:xfrm>
            <a:off x="8553451" y="4113890"/>
            <a:ext cx="2736127" cy="369332"/>
          </a:xfrm>
          <a:prstGeom prst="rect">
            <a:avLst/>
          </a:prstGeom>
        </p:spPr>
        <p:txBody>
          <a:bodyPr wrap="square">
            <a:spAutoFit/>
          </a:bodyPr>
          <a:lstStyle/>
          <a:p>
            <a:pPr marL="285750" indent="-285750">
              <a:buClr>
                <a:srgbClr val="3182D5"/>
              </a:buClr>
              <a:buFont typeface="Wingdings" panose="05000000000000000000" pitchFamily="2" charset="2"/>
              <a:buChar char="ü"/>
            </a:pPr>
            <a:r>
              <a:rPr lang="en-US" dirty="0"/>
              <a:t>covers many edge cases</a:t>
            </a:r>
          </a:p>
        </p:txBody>
      </p:sp>
    </p:spTree>
    <p:extLst>
      <p:ext uri="{BB962C8B-B14F-4D97-AF65-F5344CB8AC3E}">
        <p14:creationId xmlns:p14="http://schemas.microsoft.com/office/powerpoint/2010/main" val="691382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1+#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1+#ppt_w/2"/>
                                          </p:val>
                                        </p:tav>
                                        <p:tav tm="100000">
                                          <p:val>
                                            <p:strVal val="#ppt_x"/>
                                          </p:val>
                                        </p:tav>
                                      </p:tavLst>
                                    </p:anim>
                                    <p:anim calcmode="lin" valueType="num">
                                      <p:cBhvr additive="base">
                                        <p:cTn id="37" dur="500" fill="hold"/>
                                        <p:tgtEl>
                                          <p:spTgt spid="15"/>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5" grpId="0" animBg="1"/>
      <p:bldP spid="7" grpId="0"/>
      <p:bldP spid="8"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3182D5"/>
            </a:gs>
            <a:gs pos="39000">
              <a:schemeClr val="tx1"/>
            </a:gs>
            <a:gs pos="83000">
              <a:srgbClr val="7440FF"/>
            </a:gs>
            <a:gs pos="100000">
              <a:srgbClr val="7440F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D12-9143-49A3-974C-218F6AD548E2}"/>
              </a:ext>
            </a:extLst>
          </p:cNvPr>
          <p:cNvSpPr>
            <a:spLocks noGrp="1"/>
          </p:cNvSpPr>
          <p:nvPr>
            <p:ph type="ctrTitle"/>
          </p:nvPr>
        </p:nvSpPr>
        <p:spPr>
          <a:xfrm>
            <a:off x="360944" y="571405"/>
            <a:ext cx="11313692" cy="1022503"/>
          </a:xfrm>
        </p:spPr>
        <p:txBody>
          <a:bodyPr>
            <a:normAutofit/>
          </a:bodyPr>
          <a:lstStyle/>
          <a:p>
            <a:r>
              <a:rPr lang="en-US" b="1" dirty="0">
                <a:solidFill>
                  <a:schemeClr val="bg1"/>
                </a:solidFill>
                <a:latin typeface="Segoe UI" panose="020B0502040204020203" pitchFamily="34" charset="0"/>
                <a:cs typeface="Segoe UI" panose="020B0502040204020203" pitchFamily="34" charset="0"/>
              </a:rPr>
              <a:t>Conclusion</a:t>
            </a:r>
          </a:p>
        </p:txBody>
      </p:sp>
      <p:pic>
        <p:nvPicPr>
          <p:cNvPr id="4" name="Picture 3">
            <a:extLst>
              <a:ext uri="{FF2B5EF4-FFF2-40B4-BE49-F238E27FC236}">
                <a16:creationId xmlns:a16="http://schemas.microsoft.com/office/drawing/2014/main" id="{E259F227-8DEE-454D-917E-E67BC493B92D}"/>
              </a:ext>
            </a:extLst>
          </p:cNvPr>
          <p:cNvPicPr>
            <a:picLocks noChangeAspect="1"/>
          </p:cNvPicPr>
          <p:nvPr/>
        </p:nvPicPr>
        <p:blipFill>
          <a:blip r:embed="rId3"/>
          <a:stretch>
            <a:fillRect/>
          </a:stretch>
        </p:blipFill>
        <p:spPr>
          <a:xfrm>
            <a:off x="8239555" y="5231773"/>
            <a:ext cx="2999946" cy="1509176"/>
          </a:xfrm>
          <a:prstGeom prst="rect">
            <a:avLst/>
          </a:prstGeom>
        </p:spPr>
      </p:pic>
      <p:cxnSp>
        <p:nvCxnSpPr>
          <p:cNvPr id="5" name="Straight Connector 4">
            <a:extLst>
              <a:ext uri="{FF2B5EF4-FFF2-40B4-BE49-F238E27FC236}">
                <a16:creationId xmlns:a16="http://schemas.microsoft.com/office/drawing/2014/main" id="{3FC908BC-FA11-408D-8A80-5276FE26693A}"/>
              </a:ext>
            </a:extLst>
          </p:cNvPr>
          <p:cNvCxnSpPr>
            <a:cxnSpLocks/>
          </p:cNvCxnSpPr>
          <p:nvPr/>
        </p:nvCxnSpPr>
        <p:spPr>
          <a:xfrm>
            <a:off x="360944" y="1719513"/>
            <a:ext cx="1131369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Subtitle 7">
            <a:extLst>
              <a:ext uri="{FF2B5EF4-FFF2-40B4-BE49-F238E27FC236}">
                <a16:creationId xmlns:a16="http://schemas.microsoft.com/office/drawing/2014/main" id="{159A37B8-12E5-4828-A5E9-519D64C5F444}"/>
              </a:ext>
            </a:extLst>
          </p:cNvPr>
          <p:cNvSpPr>
            <a:spLocks noGrp="1"/>
          </p:cNvSpPr>
          <p:nvPr>
            <p:ph type="subTitle" idx="1"/>
          </p:nvPr>
        </p:nvSpPr>
        <p:spPr>
          <a:xfrm>
            <a:off x="360945" y="2253108"/>
            <a:ext cx="5735056" cy="3519027"/>
          </a:xfrm>
        </p:spPr>
        <p:txBody>
          <a:bodyPr>
            <a:normAutofit/>
          </a:bodyPr>
          <a:lstStyle/>
          <a:p>
            <a:r>
              <a:rPr lang="en-US" sz="2800" i="1" dirty="0">
                <a:solidFill>
                  <a:schemeClr val="bg1"/>
                </a:solidFill>
                <a:latin typeface="Segoe UI" panose="020B0502040204020203" pitchFamily="34" charset="0"/>
                <a:cs typeface="Segoe UI" panose="020B0502040204020203" pitchFamily="34" charset="0"/>
              </a:rPr>
              <a:t>Problem:</a:t>
            </a:r>
          </a:p>
          <a:p>
            <a:r>
              <a:rPr lang="en-US" sz="2800" dirty="0">
                <a:solidFill>
                  <a:schemeClr val="bg1"/>
                </a:solidFill>
                <a:latin typeface="Segoe UI" panose="020B0502040204020203" pitchFamily="34" charset="0"/>
                <a:cs typeface="Segoe UI" panose="020B0502040204020203" pitchFamily="34" charset="0"/>
              </a:rPr>
              <a:t>Inconsistent User Experience</a:t>
            </a:r>
          </a:p>
          <a:p>
            <a:endParaRPr lang="en-US" sz="2800" dirty="0">
              <a:solidFill>
                <a:schemeClr val="bg1"/>
              </a:solidFill>
              <a:latin typeface="Segoe UI" panose="020B0502040204020203" pitchFamily="34" charset="0"/>
              <a:cs typeface="Segoe UI" panose="020B0502040204020203" pitchFamily="34" charset="0"/>
            </a:endParaRPr>
          </a:p>
          <a:p>
            <a:endParaRPr lang="en-US" sz="2800" dirty="0">
              <a:solidFill>
                <a:schemeClr val="bg1"/>
              </a:solidFill>
              <a:latin typeface="Segoe UI" panose="020B0502040204020203" pitchFamily="34" charset="0"/>
              <a:cs typeface="Segoe UI" panose="020B0502040204020203" pitchFamily="34" charset="0"/>
            </a:endParaRPr>
          </a:p>
          <a:p>
            <a:r>
              <a:rPr lang="en-US" sz="2800" i="1" dirty="0">
                <a:solidFill>
                  <a:schemeClr val="bg1"/>
                </a:solidFill>
                <a:latin typeface="Segoe UI" panose="020B0502040204020203" pitchFamily="34" charset="0"/>
                <a:cs typeface="Segoe UI" panose="020B0502040204020203" pitchFamily="34" charset="0"/>
              </a:rPr>
              <a:t>Solution:</a:t>
            </a:r>
          </a:p>
          <a:p>
            <a:r>
              <a:rPr lang="en-US" sz="2800" dirty="0">
                <a:solidFill>
                  <a:schemeClr val="bg1"/>
                </a:solidFill>
                <a:latin typeface="Segoe UI" panose="020B0502040204020203" pitchFamily="34" charset="0"/>
                <a:cs typeface="Segoe UI" panose="020B0502040204020203" pitchFamily="34" charset="0"/>
              </a:rPr>
              <a:t>Sync Web and iOS App Experiences</a:t>
            </a:r>
          </a:p>
        </p:txBody>
      </p:sp>
      <p:sp>
        <p:nvSpPr>
          <p:cNvPr id="6" name="Subtitle 7">
            <a:extLst>
              <a:ext uri="{FF2B5EF4-FFF2-40B4-BE49-F238E27FC236}">
                <a16:creationId xmlns:a16="http://schemas.microsoft.com/office/drawing/2014/main" id="{AA412257-2AF2-46CC-BDB0-915495658DCE}"/>
              </a:ext>
            </a:extLst>
          </p:cNvPr>
          <p:cNvSpPr txBox="1">
            <a:spLocks/>
          </p:cNvSpPr>
          <p:nvPr/>
        </p:nvSpPr>
        <p:spPr>
          <a:xfrm>
            <a:off x="7011405" y="2220218"/>
            <a:ext cx="4819650" cy="26236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a:solidFill>
                  <a:schemeClr val="bg1"/>
                </a:solidFill>
                <a:latin typeface="Segoe UI" panose="020B0502040204020203" pitchFamily="34" charset="0"/>
                <a:cs typeface="Segoe UI" panose="020B0502040204020203" pitchFamily="34" charset="0"/>
              </a:rPr>
              <a:t>Steps:</a:t>
            </a:r>
          </a:p>
          <a:p>
            <a:endParaRPr lang="en-US" sz="2200" dirty="0">
              <a:solidFill>
                <a:schemeClr val="bg1"/>
              </a:solidFill>
              <a:latin typeface="Segoe UI" panose="020B0502040204020203" pitchFamily="34" charset="0"/>
              <a:cs typeface="Segoe UI" panose="020B0502040204020203" pitchFamily="34" charset="0"/>
            </a:endParaRPr>
          </a:p>
          <a:p>
            <a:pPr marL="457200" indent="-457200" algn="l">
              <a:buFont typeface="+mj-lt"/>
              <a:buAutoNum type="arabicPeriod"/>
            </a:pPr>
            <a:r>
              <a:rPr lang="en-US" sz="2200" dirty="0">
                <a:solidFill>
                  <a:schemeClr val="bg1"/>
                </a:solidFill>
                <a:latin typeface="Segoe UI" panose="020B0502040204020203" pitchFamily="34" charset="0"/>
                <a:cs typeface="Segoe UI" panose="020B0502040204020203" pitchFamily="34" charset="0"/>
              </a:rPr>
              <a:t>Master list of differences </a:t>
            </a:r>
          </a:p>
          <a:p>
            <a:pPr marL="457200" indent="-457200" algn="l">
              <a:buFont typeface="+mj-lt"/>
              <a:buAutoNum type="arabicPeriod"/>
            </a:pPr>
            <a:r>
              <a:rPr lang="en-US" sz="2200" dirty="0">
                <a:solidFill>
                  <a:schemeClr val="bg1"/>
                </a:solidFill>
                <a:latin typeface="Segoe UI" panose="020B0502040204020203" pitchFamily="34" charset="0"/>
                <a:cs typeface="Segoe UI" panose="020B0502040204020203" pitchFamily="34" charset="0"/>
              </a:rPr>
              <a:t>Set priorities</a:t>
            </a:r>
          </a:p>
          <a:p>
            <a:pPr marL="457200" indent="-457200" algn="l">
              <a:buFont typeface="+mj-lt"/>
              <a:buAutoNum type="arabicPeriod"/>
            </a:pPr>
            <a:r>
              <a:rPr lang="en-US" sz="2200" dirty="0">
                <a:solidFill>
                  <a:schemeClr val="bg1"/>
                </a:solidFill>
                <a:latin typeface="Segoe UI" panose="020B0502040204020203" pitchFamily="34" charset="0"/>
                <a:cs typeface="Segoe UI" panose="020B0502040204020203" pitchFamily="34" charset="0"/>
              </a:rPr>
              <a:t>Rank differences by priority</a:t>
            </a:r>
          </a:p>
          <a:p>
            <a:pPr marL="457200" indent="-457200" algn="l">
              <a:buFont typeface="+mj-lt"/>
              <a:buAutoNum type="arabicPeriod"/>
            </a:pPr>
            <a:r>
              <a:rPr lang="en-US" sz="2200" dirty="0">
                <a:solidFill>
                  <a:schemeClr val="bg1"/>
                </a:solidFill>
                <a:latin typeface="Segoe UI" panose="020B0502040204020203" pitchFamily="34" charset="0"/>
                <a:cs typeface="Segoe UI" panose="020B0502040204020203" pitchFamily="34" charset="0"/>
              </a:rPr>
              <a:t>Make selection for release canvas</a:t>
            </a:r>
          </a:p>
        </p:txBody>
      </p:sp>
      <p:sp>
        <p:nvSpPr>
          <p:cNvPr id="7" name="Rectangle 6">
            <a:extLst>
              <a:ext uri="{FF2B5EF4-FFF2-40B4-BE49-F238E27FC236}">
                <a16:creationId xmlns:a16="http://schemas.microsoft.com/office/drawing/2014/main" id="{0544F8CA-961C-4CFE-ACD5-37963C7D7E53}"/>
              </a:ext>
            </a:extLst>
          </p:cNvPr>
          <p:cNvSpPr/>
          <p:nvPr/>
        </p:nvSpPr>
        <p:spPr>
          <a:xfrm>
            <a:off x="1385709" y="6101929"/>
            <a:ext cx="5133474" cy="369332"/>
          </a:xfrm>
          <a:prstGeom prst="rect">
            <a:avLst/>
          </a:prstGeom>
        </p:spPr>
        <p:txBody>
          <a:bodyPr wrap="square">
            <a:spAutoFit/>
          </a:bodyPr>
          <a:lstStyle/>
          <a:p>
            <a:r>
              <a:rPr lang="en-US" dirty="0">
                <a:solidFill>
                  <a:schemeClr val="bg1"/>
                </a:solidFill>
                <a:hlinkClick r:id="rId4">
                  <a:extLst>
                    <a:ext uri="{A12FA001-AC4F-418D-AE19-62706E023703}">
                      <ahyp:hlinkClr xmlns:ahyp="http://schemas.microsoft.com/office/drawing/2018/hyperlinkcolor" val="tx"/>
                    </a:ext>
                  </a:extLst>
                </a:hlinkClick>
              </a:rPr>
              <a:t>Click Here to View </a:t>
            </a:r>
            <a:r>
              <a:rPr lang="en-US" dirty="0" err="1">
                <a:solidFill>
                  <a:schemeClr val="bg1"/>
                </a:solidFill>
                <a:hlinkClick r:id="rId4">
                  <a:extLst>
                    <a:ext uri="{A12FA001-AC4F-418D-AE19-62706E023703}">
                      <ahyp:hlinkClr xmlns:ahyp="http://schemas.microsoft.com/office/drawing/2018/hyperlinkcolor" val="tx"/>
                    </a:ext>
                  </a:extLst>
                </a:hlinkClick>
              </a:rPr>
              <a:t>Swaap's</a:t>
            </a:r>
            <a:r>
              <a:rPr lang="en-US" dirty="0">
                <a:solidFill>
                  <a:schemeClr val="bg1"/>
                </a:solidFill>
                <a:hlinkClick r:id="rId4">
                  <a:extLst>
                    <a:ext uri="{A12FA001-AC4F-418D-AE19-62706E023703}">
                      <ahyp:hlinkClr xmlns:ahyp="http://schemas.microsoft.com/office/drawing/2018/hyperlinkcolor" val="tx"/>
                    </a:ext>
                  </a:extLst>
                </a:hlinkClick>
              </a:rPr>
              <a:t> Product Vision Document</a:t>
            </a:r>
            <a:endParaRPr lang="en-US" dirty="0">
              <a:solidFill>
                <a:schemeClr val="bg1"/>
              </a:solidFill>
            </a:endParaRPr>
          </a:p>
        </p:txBody>
      </p:sp>
    </p:spTree>
    <p:extLst>
      <p:ext uri="{BB962C8B-B14F-4D97-AF65-F5344CB8AC3E}">
        <p14:creationId xmlns:p14="http://schemas.microsoft.com/office/powerpoint/2010/main" val="3884080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 calcmode="lin" valueType="num">
                                      <p:cBhvr additive="base">
                                        <p:cTn id="21"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 calcmode="lin" valueType="num">
                                      <p:cBhvr additive="base">
                                        <p:cTn id="26"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8">
                                            <p:txEl>
                                              <p:pRg st="1" end="1"/>
                                            </p:txEl>
                                          </p:spTgt>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 calcmode="lin" valueType="num">
                                      <p:cBhvr additive="base">
                                        <p:cTn id="30" dur="500" fill="hold"/>
                                        <p:tgtEl>
                                          <p:spTgt spid="8">
                                            <p:txEl>
                                              <p:pRg st="5" end="5"/>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2" presetClass="entr" presetSubtype="4" fill="hold" grpId="0" nodeType="after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 calcmode="lin" valueType="num">
                                      <p:cBhvr additive="base">
                                        <p:cTn id="3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42" fill="hold">
                            <p:stCondLst>
                              <p:cond delay="3000"/>
                            </p:stCondLst>
                            <p:childTnLst>
                              <p:par>
                                <p:cTn id="43" presetID="2" presetClass="entr" presetSubtype="4" fill="hold" grpId="0" nodeType="after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 calcmode="lin" valueType="num">
                                      <p:cBhvr additive="base">
                                        <p:cTn id="4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47" fill="hold">
                            <p:stCondLst>
                              <p:cond delay="3500"/>
                            </p:stCondLst>
                            <p:childTnLst>
                              <p:par>
                                <p:cTn id="48" presetID="2" presetClass="entr" presetSubtype="4" fill="hold" grpId="0" nodeType="after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 calcmode="lin" valueType="num">
                                      <p:cBhvr additive="base">
                                        <p:cTn id="5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000"/>
                            </p:stCondLst>
                            <p:childTnLst>
                              <p:par>
                                <p:cTn id="53" presetID="2" presetClass="entr" presetSubtype="4" fill="hold" grpId="0" nodeType="after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 calcmode="lin" valueType="num">
                                      <p:cBhvr additive="base">
                                        <p:cTn id="5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par>
                          <p:cTn id="57" fill="hold">
                            <p:stCondLst>
                              <p:cond delay="4500"/>
                            </p:stCondLst>
                            <p:childTnLst>
                              <p:par>
                                <p:cTn id="58" presetID="10" presetClass="entr" presetSubtype="0" fill="hold" grpId="0" nodeType="after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1000"/>
                                        <p:tgtEl>
                                          <p:spTgt spid="7"/>
                                        </p:tgtEl>
                                      </p:cBhvr>
                                    </p:animEffect>
                                  </p:childTnLst>
                                </p:cTn>
                              </p:par>
                            </p:childTnLst>
                          </p:cTn>
                        </p:par>
                        <p:par>
                          <p:cTn id="61" fill="hold">
                            <p:stCondLst>
                              <p:cond delay="5500"/>
                            </p:stCondLst>
                            <p:childTnLst>
                              <p:par>
                                <p:cTn id="62" presetID="2" presetClass="entr" presetSubtype="4" fill="hold" nodeType="afterEffect">
                                  <p:stCondLst>
                                    <p:cond delay="0"/>
                                  </p:stCondLst>
                                  <p:childTnLst>
                                    <p:set>
                                      <p:cBhvr>
                                        <p:cTn id="63" dur="1" fill="hold">
                                          <p:stCondLst>
                                            <p:cond delay="0"/>
                                          </p:stCondLst>
                                        </p:cTn>
                                        <p:tgtEl>
                                          <p:spTgt spid="4"/>
                                        </p:tgtEl>
                                        <p:attrNameLst>
                                          <p:attrName>style.visibility</p:attrName>
                                        </p:attrNameLst>
                                      </p:cBhvr>
                                      <p:to>
                                        <p:strVal val="visible"/>
                                      </p:to>
                                    </p:set>
                                    <p:anim calcmode="lin" valueType="num">
                                      <p:cBhvr additive="base">
                                        <p:cTn id="64" dur="1000" fill="hold"/>
                                        <p:tgtEl>
                                          <p:spTgt spid="4"/>
                                        </p:tgtEl>
                                        <p:attrNameLst>
                                          <p:attrName>ppt_x</p:attrName>
                                        </p:attrNameLst>
                                      </p:cBhvr>
                                      <p:tavLst>
                                        <p:tav tm="0">
                                          <p:val>
                                            <p:strVal val="#ppt_x"/>
                                          </p:val>
                                        </p:tav>
                                        <p:tav tm="100000">
                                          <p:val>
                                            <p:strVal val="#ppt_x"/>
                                          </p:val>
                                        </p:tav>
                                      </p:tavLst>
                                    </p:anim>
                                    <p:anim calcmode="lin" valueType="num">
                                      <p:cBhvr additive="base">
                                        <p:cTn id="65"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uiExpand="1" build="p"/>
      <p:bldP spid="6" grpId="0" uiExpand="1" build="p"/>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DCC749382DAD45826A317FD3E1410A" ma:contentTypeVersion="7" ma:contentTypeDescription="Create a new document." ma:contentTypeScope="" ma:versionID="d6d8aec080a9aa8018114efa2715ba39">
  <xsd:schema xmlns:xsd="http://www.w3.org/2001/XMLSchema" xmlns:xs="http://www.w3.org/2001/XMLSchema" xmlns:p="http://schemas.microsoft.com/office/2006/metadata/properties" xmlns:ns3="ccc1ed69-896a-4afd-91f5-889ddb2e1f50" xmlns:ns4="ed9cb6eb-6c27-4de8-b756-017721c84720" targetNamespace="http://schemas.microsoft.com/office/2006/metadata/properties" ma:root="true" ma:fieldsID="02f5124f0cf31271d59b8d632fcba622" ns3:_="" ns4:_="">
    <xsd:import namespace="ccc1ed69-896a-4afd-91f5-889ddb2e1f50"/>
    <xsd:import namespace="ed9cb6eb-6c27-4de8-b756-017721c8472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c1ed69-896a-4afd-91f5-889ddb2e1f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d9cb6eb-6c27-4de8-b756-017721c8472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DF7B83-A2F3-4537-97B2-B4C6F2F8015D}">
  <ds:schemaRefs>
    <ds:schemaRef ds:uri="http://schemas.microsoft.com/office/2006/metadata/properties"/>
    <ds:schemaRef ds:uri="http://purl.org/dc/dcmitype/"/>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ed9cb6eb-6c27-4de8-b756-017721c84720"/>
    <ds:schemaRef ds:uri="ccc1ed69-896a-4afd-91f5-889ddb2e1f50"/>
    <ds:schemaRef ds:uri="http://www.w3.org/XML/1998/namespace"/>
  </ds:schemaRefs>
</ds:datastoreItem>
</file>

<file path=customXml/itemProps2.xml><?xml version="1.0" encoding="utf-8"?>
<ds:datastoreItem xmlns:ds="http://schemas.openxmlformats.org/officeDocument/2006/customXml" ds:itemID="{D19ACA81-8A46-443F-8EB1-41C52E6E6859}">
  <ds:schemaRefs>
    <ds:schemaRef ds:uri="http://schemas.microsoft.com/sharepoint/v3/contenttype/forms"/>
  </ds:schemaRefs>
</ds:datastoreItem>
</file>

<file path=customXml/itemProps3.xml><?xml version="1.0" encoding="utf-8"?>
<ds:datastoreItem xmlns:ds="http://schemas.openxmlformats.org/officeDocument/2006/customXml" ds:itemID="{48B2DEC8-88B0-4126-9765-D4ACA77555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c1ed69-896a-4afd-91f5-889ddb2e1f50"/>
    <ds:schemaRef ds:uri="ed9cb6eb-6c27-4de8-b756-017721c847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1766</TotalTime>
  <Words>1009</Words>
  <Application>Microsoft Office PowerPoint</Application>
  <PresentationFormat>Widescreen</PresentationFormat>
  <Paragraphs>88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Segoe UI</vt:lpstr>
      <vt:lpstr>Wingdings</vt:lpstr>
      <vt:lpstr>Office Theme</vt:lpstr>
      <vt:lpstr>Swaap:  Labs 22</vt:lpstr>
      <vt:lpstr>Problem Addressed: Inconsistent user experience</vt:lpstr>
      <vt:lpstr>User Research</vt:lpstr>
      <vt:lpstr>First Release Canvas</vt:lpstr>
      <vt:lpstr>Second Release Canvas</vt:lpstr>
      <vt:lpstr>Favorite Feature</vt:lpstr>
      <vt:lpstr>Favorite Feature</vt:lpstr>
      <vt:lpstr>Testing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Ingram</dc:creator>
  <cp:lastModifiedBy>Erica Ingram</cp:lastModifiedBy>
  <cp:revision>259</cp:revision>
  <dcterms:created xsi:type="dcterms:W3CDTF">2020-03-11T21:17:01Z</dcterms:created>
  <dcterms:modified xsi:type="dcterms:W3CDTF">2020-05-01T08:01:43Z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0x01010087DCC749382DAD45826A317FD3E1410A</vt:lpwstr>
  </property>
</Properties>
</file>