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4"/>
  </p:sldMasterIdLst>
  <p:notesMasterIdLst>
    <p:notesMasterId r:id="rId16"/>
  </p:notesMasterIdLst>
  <p:sldIdLst>
    <p:sldId id="256" r:id="rId5"/>
    <p:sldId id="257" r:id="rId6"/>
    <p:sldId id="258" r:id="rId7"/>
    <p:sldId id="259" r:id="rId8"/>
    <p:sldId id="260" r:id="rId9"/>
    <p:sldId id="266"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440FF"/>
    <a:srgbClr val="B31166"/>
    <a:srgbClr val="318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4150" autoAdjust="0"/>
  </p:normalViewPr>
  <p:slideViewPr>
    <p:cSldViewPr snapToGrid="0">
      <p:cViewPr varScale="1">
        <p:scale>
          <a:sx n="48" d="100"/>
          <a:sy n="48" d="100"/>
        </p:scale>
        <p:origin x="84" y="414"/>
      </p:cViewPr>
      <p:guideLst/>
    </p:cSldViewPr>
  </p:slideViewPr>
  <p:notesTextViewPr>
    <p:cViewPr>
      <p:scale>
        <a:sx n="1" d="1"/>
        <a:sy n="1" d="1"/>
      </p:scale>
      <p:origin x="0" y="0"/>
    </p:cViewPr>
  </p:notesTextViewPr>
  <p:notesViewPr>
    <p:cSldViewPr snapToGrid="0">
      <p:cViewPr varScale="1">
        <p:scale>
          <a:sx n="69" d="100"/>
          <a:sy n="69" d="100"/>
        </p:scale>
        <p:origin x="331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E893-15F6-4C99-BA28-5ADA8D07ED71}"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E8076-D5D3-411B-875B-CCB62401406B}" type="slidenum">
              <a:rPr lang="en-US" smtClean="0"/>
              <a:t>‹#›</a:t>
            </a:fld>
            <a:endParaRPr lang="en-US"/>
          </a:p>
        </p:txBody>
      </p:sp>
    </p:spTree>
    <p:extLst>
      <p:ext uri="{BB962C8B-B14F-4D97-AF65-F5344CB8AC3E}">
        <p14:creationId xmlns:p14="http://schemas.microsoft.com/office/powerpoint/2010/main" val="229505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there, I'm Erica Ingram from the Swaap team in Labs 22.  Welcome to our Product Vision presentation. Here at Swaap, we're about connecting event attendees effortlessly. As you know if you're a regular conference goer, networking at an event most certainly is not effortless.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a:t>
            </a:fld>
            <a:endParaRPr lang="en-US"/>
          </a:p>
        </p:txBody>
      </p:sp>
    </p:spTree>
    <p:extLst>
      <p:ext uri="{BB962C8B-B14F-4D97-AF65-F5344CB8AC3E}">
        <p14:creationId xmlns:p14="http://schemas.microsoft.com/office/powerpoint/2010/main" val="94266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 of a portion of our first release canvas, which involves fixing several bugs according to the priority discussed previously.  This canvas includes adding a confirmation pop-up before a user deletes a contact, ensuring both the mobile app and web portal display information in a consistent manner, proper alignment of the user’s profile picture, and streamlining how the user handles their personal links, making it easier to navigate modifying them.   Our team currently has several other canvases being developed.</a:t>
            </a:r>
          </a:p>
        </p:txBody>
      </p:sp>
      <p:sp>
        <p:nvSpPr>
          <p:cNvPr id="4" name="Slide Number Placeholder 3"/>
          <p:cNvSpPr>
            <a:spLocks noGrp="1"/>
          </p:cNvSpPr>
          <p:nvPr>
            <p:ph type="sldNum" sz="quarter" idx="5"/>
          </p:nvPr>
        </p:nvSpPr>
        <p:spPr/>
        <p:txBody>
          <a:bodyPr/>
          <a:lstStyle/>
          <a:p>
            <a:fld id="{CB1E8076-D5D3-411B-875B-CCB62401406B}" type="slidenum">
              <a:rPr lang="en-US" smtClean="0"/>
              <a:t>10</a:t>
            </a:fld>
            <a:endParaRPr lang="en-US"/>
          </a:p>
        </p:txBody>
      </p:sp>
    </p:spTree>
    <p:extLst>
      <p:ext uri="{BB962C8B-B14F-4D97-AF65-F5344CB8AC3E}">
        <p14:creationId xmlns:p14="http://schemas.microsoft.com/office/powerpoint/2010/main" val="423378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here on the Swaap team hope you find our work meets your approval requirements to mo</a:t>
            </a:r>
            <a:r>
              <a:rPr lang="en-US" sz="1200" kern="1200" dirty="0">
                <a:solidFill>
                  <a:schemeClr val="tx1"/>
                </a:solidFill>
                <a:effectLst/>
                <a:highlight>
                  <a:srgbClr val="FFFF00"/>
                </a:highlight>
                <a:latin typeface="+mn-lt"/>
                <a:ea typeface="+mn-ea"/>
                <a:cs typeface="+mn-cs"/>
              </a:rPr>
              <a:t>v</a:t>
            </a:r>
            <a:r>
              <a:rPr lang="en-US" sz="1200" kern="1200" dirty="0">
                <a:solidFill>
                  <a:schemeClr val="tx1"/>
                </a:solidFill>
                <a:effectLst/>
                <a:latin typeface="+mn-lt"/>
                <a:ea typeface="+mn-ea"/>
                <a:cs typeface="+mn-cs"/>
              </a:rPr>
              <a:t>e forward and we’re eager to get started on the next step. Thanks for joining us, and have a great day.</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11</a:t>
            </a:fld>
            <a:endParaRPr lang="en-US"/>
          </a:p>
        </p:txBody>
      </p:sp>
    </p:spTree>
    <p:extLst>
      <p:ext uri="{BB962C8B-B14F-4D97-AF65-F5344CB8AC3E}">
        <p14:creationId xmlns:p14="http://schemas.microsoft.com/office/powerpoint/2010/main" val="39372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According to a survey conducted by our team’s previous UX designer from Labs 18, 58 percent of people surveyed said they experience problems staying connected with people they meet at conferences.  The logistics of event networking can be a hassle; having to carry around a pile of your own business cards, carrying around a pile of other people's business cards, and then keeping track of everything once you return.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2</a:t>
            </a:fld>
            <a:endParaRPr lang="en-US"/>
          </a:p>
        </p:txBody>
      </p:sp>
    </p:spTree>
    <p:extLst>
      <p:ext uri="{BB962C8B-B14F-4D97-AF65-F5344CB8AC3E}">
        <p14:creationId xmlns:p14="http://schemas.microsoft.com/office/powerpoint/2010/main" val="393303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what's the solution?  Swaap is an app geared towards conference attendees that takes the hassle out of networking at events.  You can easily trade business information while at conferences, remember when and where you met someone, make new friends/contacts, and provide numerous ways to contact you in your own profile.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3</a:t>
            </a:fld>
            <a:endParaRPr lang="en-US"/>
          </a:p>
        </p:txBody>
      </p:sp>
    </p:spTree>
    <p:extLst>
      <p:ext uri="{BB962C8B-B14F-4D97-AF65-F5344CB8AC3E}">
        <p14:creationId xmlns:p14="http://schemas.microsoft.com/office/powerpoint/2010/main" val="250296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Swaap tech stack includes React, Reach Router, GraphQL, Tailwind CSS, Apollo, Postgres, Prisma, and Cypress for testing.  We are discussing switching away from Auth0 to </a:t>
            </a:r>
            <a:r>
              <a:rPr lang="en-US" sz="1200" kern="1200" dirty="0" err="1">
                <a:solidFill>
                  <a:schemeClr val="tx1"/>
                </a:solidFill>
                <a:effectLst/>
                <a:latin typeface="+mn-lt"/>
                <a:ea typeface="+mn-ea"/>
                <a:cs typeface="+mn-cs"/>
              </a:rPr>
              <a:t>Okta</a:t>
            </a:r>
            <a:r>
              <a:rPr lang="en-US" sz="1200" kern="1200" dirty="0">
                <a:solidFill>
                  <a:schemeClr val="tx1"/>
                </a:solidFill>
                <a:effectLst/>
                <a:latin typeface="+mn-lt"/>
                <a:ea typeface="+mn-ea"/>
                <a:cs typeface="+mn-cs"/>
              </a:rPr>
              <a:t> or Amplify but haven't yet decided on a solution.</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4</a:t>
            </a:fld>
            <a:endParaRPr lang="en-US"/>
          </a:p>
        </p:txBody>
      </p:sp>
    </p:spTree>
    <p:extLst>
      <p:ext uri="{BB962C8B-B14F-4D97-AF65-F5344CB8AC3E}">
        <p14:creationId xmlns:p14="http://schemas.microsoft.com/office/powerpoint/2010/main" val="153975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as you're well aware, we're the most recent additions to the team and so we've hit the ground running by jumping in where the previous team left off.  This meant we approached the PVD a little differently than the previous team by updating user research, analyzing current competitors, identifying defects in production, discussion of potential new features, and using all this information to develop release canvases which picked up where the previous team left off.</a:t>
            </a:r>
          </a:p>
        </p:txBody>
      </p:sp>
      <p:sp>
        <p:nvSpPr>
          <p:cNvPr id="4" name="Slide Number Placeholder 3"/>
          <p:cNvSpPr>
            <a:spLocks noGrp="1"/>
          </p:cNvSpPr>
          <p:nvPr>
            <p:ph type="sldNum" sz="quarter" idx="5"/>
          </p:nvPr>
        </p:nvSpPr>
        <p:spPr/>
        <p:txBody>
          <a:bodyPr/>
          <a:lstStyle/>
          <a:p>
            <a:fld id="{CB1E8076-D5D3-411B-875B-CCB62401406B}" type="slidenum">
              <a:rPr lang="en-US" smtClean="0"/>
              <a:t>5</a:t>
            </a:fld>
            <a:endParaRPr lang="en-US"/>
          </a:p>
        </p:txBody>
      </p:sp>
    </p:spTree>
    <p:extLst>
      <p:ext uri="{BB962C8B-B14F-4D97-AF65-F5344CB8AC3E}">
        <p14:creationId xmlns:p14="http://schemas.microsoft.com/office/powerpoint/2010/main" val="337812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we created a couple of user personas, which you can see here, Percy Pennywise and Jane Pepper.  Mr. Pennywise is a 25 to 60 year-old software developer.  His pain points include forgetting who is who, matching a business card to a face, not knowing how to use current tech, and having too many business cards to keep track of.  Dr. Pepper is a 50+ year-old doctor who goes to several conferences a year to keep up on new breakthroughs in her field, is better with faces than names, and can’t type very well.  </a:t>
            </a:r>
          </a:p>
        </p:txBody>
      </p:sp>
      <p:sp>
        <p:nvSpPr>
          <p:cNvPr id="4" name="Slide Number Placeholder 3"/>
          <p:cNvSpPr>
            <a:spLocks noGrp="1"/>
          </p:cNvSpPr>
          <p:nvPr>
            <p:ph type="sldNum" sz="quarter" idx="5"/>
          </p:nvPr>
        </p:nvSpPr>
        <p:spPr/>
        <p:txBody>
          <a:bodyPr/>
          <a:lstStyle/>
          <a:p>
            <a:fld id="{CB1E8076-D5D3-411B-875B-CCB62401406B}" type="slidenum">
              <a:rPr lang="en-US" smtClean="0"/>
              <a:t>6</a:t>
            </a:fld>
            <a:endParaRPr lang="en-US"/>
          </a:p>
        </p:txBody>
      </p:sp>
    </p:spTree>
    <p:extLst>
      <p:ext uri="{BB962C8B-B14F-4D97-AF65-F5344CB8AC3E}">
        <p14:creationId xmlns:p14="http://schemas.microsoft.com/office/powerpoint/2010/main" val="321079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creating a couple of user personas, our team made a form with approximately eight to 10 questions, and we each sent it out via our respective social media networks.   You can see a screenshot of the form start here on this slide.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date, we've received two responses.  One was from a retired 60+ year old who said the app was perfect and needed no changes whatsoever, and another 26-45 year-old software developer who made several good suggestions, including being able to scan a QR code outside the app, but have it open the app and make the connection request, pointing out how clunky it is deciding who has the QR code and who has the camera, and that this app would only save them time if the person they’re connecting with already has the app.</a:t>
            </a:r>
          </a:p>
        </p:txBody>
      </p:sp>
      <p:sp>
        <p:nvSpPr>
          <p:cNvPr id="4" name="Slide Number Placeholder 3"/>
          <p:cNvSpPr>
            <a:spLocks noGrp="1"/>
          </p:cNvSpPr>
          <p:nvPr>
            <p:ph type="sldNum" sz="quarter" idx="5"/>
          </p:nvPr>
        </p:nvSpPr>
        <p:spPr/>
        <p:txBody>
          <a:bodyPr/>
          <a:lstStyle/>
          <a:p>
            <a:fld id="{CB1E8076-D5D3-411B-875B-CCB62401406B}" type="slidenum">
              <a:rPr lang="en-US" smtClean="0"/>
              <a:t>7</a:t>
            </a:fld>
            <a:endParaRPr lang="en-US"/>
          </a:p>
        </p:txBody>
      </p:sp>
    </p:spTree>
    <p:extLst>
      <p:ext uri="{BB962C8B-B14F-4D97-AF65-F5344CB8AC3E}">
        <p14:creationId xmlns:p14="http://schemas.microsoft.com/office/powerpoint/2010/main" val="138586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Then we did some research to analyze how others are solving this problem, where we analyzed direct and indirect competitors such as </a:t>
            </a:r>
            <a:r>
              <a:rPr lang="en-US" sz="1200" kern="1200" dirty="0" err="1">
                <a:solidFill>
                  <a:schemeClr val="tx1"/>
                </a:solidFill>
                <a:effectLst/>
                <a:latin typeface="+mn-lt"/>
                <a:ea typeface="+mn-ea"/>
                <a:cs typeface="+mn-cs"/>
              </a:rPr>
              <a:t>MyCard</a:t>
            </a:r>
            <a:r>
              <a:rPr lang="en-US" sz="1200" kern="1200" dirty="0">
                <a:solidFill>
                  <a:schemeClr val="tx1"/>
                </a:solidFill>
                <a:effectLst/>
                <a:latin typeface="+mn-lt"/>
                <a:ea typeface="+mn-ea"/>
                <a:cs typeface="+mn-cs"/>
              </a:rPr>
              <a:t> by </a:t>
            </a:r>
            <a:r>
              <a:rPr lang="en-US" sz="1200" kern="1200" dirty="0" err="1">
                <a:solidFill>
                  <a:schemeClr val="tx1"/>
                </a:solidFill>
                <a:effectLst/>
                <a:latin typeface="+mn-lt"/>
                <a:ea typeface="+mn-ea"/>
                <a:cs typeface="+mn-cs"/>
              </a:rPr>
              <a:t>VistaPrint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Swapcard</a:t>
            </a:r>
            <a:r>
              <a:rPr lang="en-US" sz="1200" kern="1200" dirty="0">
                <a:solidFill>
                  <a:schemeClr val="tx1"/>
                </a:solidFill>
                <a:effectLst/>
                <a:latin typeface="+mn-lt"/>
                <a:ea typeface="+mn-ea"/>
                <a:cs typeface="+mn-cs"/>
              </a:rPr>
              <a:t>, Mobile Event App, Meetup, and Evernote. </a:t>
            </a:r>
            <a:r>
              <a:rPr lang="en-US" sz="1200" kern="1200" dirty="0" err="1">
                <a:solidFill>
                  <a:schemeClr val="tx1"/>
                </a:solidFill>
                <a:effectLst/>
                <a:latin typeface="+mn-lt"/>
                <a:ea typeface="+mn-ea"/>
                <a:cs typeface="+mn-cs"/>
              </a:rPr>
              <a:t>MyCard</a:t>
            </a:r>
            <a:r>
              <a:rPr lang="en-US" sz="1200" kern="1200" dirty="0">
                <a:solidFill>
                  <a:schemeClr val="tx1"/>
                </a:solidFill>
                <a:effectLst/>
                <a:latin typeface="+mn-lt"/>
                <a:ea typeface="+mn-ea"/>
                <a:cs typeface="+mn-cs"/>
              </a:rPr>
              <a:t> allows you to share your </a:t>
            </a:r>
            <a:r>
              <a:rPr lang="en-US" sz="1200" kern="1200" dirty="0" err="1">
                <a:solidFill>
                  <a:schemeClr val="tx1"/>
                </a:solidFill>
                <a:effectLst/>
                <a:latin typeface="+mn-lt"/>
                <a:ea typeface="+mn-ea"/>
                <a:cs typeface="+mn-cs"/>
              </a:rPr>
              <a:t>VistaPrint</a:t>
            </a:r>
            <a:r>
              <a:rPr lang="en-US" sz="1200" kern="1200" dirty="0">
                <a:solidFill>
                  <a:schemeClr val="tx1"/>
                </a:solidFill>
                <a:effectLst/>
                <a:latin typeface="+mn-lt"/>
                <a:ea typeface="+mn-ea"/>
                <a:cs typeface="+mn-cs"/>
              </a:rPr>
              <a:t> business cards with contacts.  Both </a:t>
            </a:r>
            <a:r>
              <a:rPr lang="en-US" sz="1200" kern="1200" dirty="0" err="1">
                <a:solidFill>
                  <a:schemeClr val="tx1"/>
                </a:solidFill>
                <a:effectLst/>
                <a:latin typeface="+mn-lt"/>
                <a:ea typeface="+mn-ea"/>
                <a:cs typeface="+mn-cs"/>
              </a:rPr>
              <a:t>Swapcard</a:t>
            </a:r>
            <a:r>
              <a:rPr lang="en-US" sz="1200" kern="1200" dirty="0">
                <a:solidFill>
                  <a:schemeClr val="tx1"/>
                </a:solidFill>
                <a:effectLst/>
                <a:latin typeface="+mn-lt"/>
                <a:ea typeface="+mn-ea"/>
                <a:cs typeface="+mn-cs"/>
              </a:rPr>
              <a:t> and Mobile Event App make custom event apps which include many communication features.  Meetup is an event scheduling app.  Evernote allows you to easily scan in business cards.  There really is no direct competitor, as most have chosen to gear their event apps to the event host or organizer.  In addition to analyzing new competitors, we also pulled some of the more solid features from said competitors and put them on the 'future feature concepts to research' page.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8</a:t>
            </a:fld>
            <a:endParaRPr lang="en-US"/>
          </a:p>
        </p:txBody>
      </p:sp>
    </p:spTree>
    <p:extLst>
      <p:ext uri="{BB962C8B-B14F-4D97-AF65-F5344CB8AC3E}">
        <p14:creationId xmlns:p14="http://schemas.microsoft.com/office/powerpoint/2010/main" val="37595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Then we went through the app to find defects in production, aka bugs to fix.  You can see here we found a moderate number of them, although this screenshot is not an all-inclusive list.  Then in order to decide what priority we should give them, we each initialed the ones we thought could be done in one to three weeks and eventually condensed it down to what you see on our first release canvas.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9</a:t>
            </a:fld>
            <a:endParaRPr lang="en-US"/>
          </a:p>
        </p:txBody>
      </p:sp>
    </p:spTree>
    <p:extLst>
      <p:ext uri="{BB962C8B-B14F-4D97-AF65-F5344CB8AC3E}">
        <p14:creationId xmlns:p14="http://schemas.microsoft.com/office/powerpoint/2010/main" val="280349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0885-AA85-4B9D-B7E2-AF16EEAFF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CCCA82-289C-474F-9B54-0E41EF59D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E3425F-EC94-4DE0-81BE-DDB47538A8E2}"/>
              </a:ext>
            </a:extLst>
          </p:cNvPr>
          <p:cNvSpPr>
            <a:spLocks noGrp="1"/>
          </p:cNvSpPr>
          <p:nvPr>
            <p:ph type="dt" sz="half" idx="10"/>
          </p:nvPr>
        </p:nvSpPr>
        <p:spPr/>
        <p:txBody>
          <a:bodyPr/>
          <a:lstStyle/>
          <a:p>
            <a:fld id="{5923F103-BC34-4FE4-A40E-EDDEECFDA5D0}" type="datetimeFigureOut">
              <a:rPr lang="en-US" smtClean="0"/>
              <a:pPr/>
              <a:t>3/12/2020</a:t>
            </a:fld>
            <a:endParaRPr lang="en-US" dirty="0"/>
          </a:p>
        </p:txBody>
      </p:sp>
      <p:sp>
        <p:nvSpPr>
          <p:cNvPr id="5" name="Footer Placeholder 4">
            <a:extLst>
              <a:ext uri="{FF2B5EF4-FFF2-40B4-BE49-F238E27FC236}">
                <a16:creationId xmlns:a16="http://schemas.microsoft.com/office/drawing/2014/main" id="{A3333C86-BB22-4A63-929C-06A430C24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C85481-FBE4-4BDD-8C49-E2C3617178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18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177C-B29C-4CBF-A88C-1139C5B7E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71867-0044-42F4-85DC-620BC89CD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78AA8-C47E-47BB-A839-458A17E6A759}"/>
              </a:ext>
            </a:extLst>
          </p:cNvPr>
          <p:cNvSpPr>
            <a:spLocks noGrp="1"/>
          </p:cNvSpPr>
          <p:nvPr>
            <p:ph type="dt" sz="half" idx="10"/>
          </p:nvPr>
        </p:nvSpPr>
        <p:spPr/>
        <p:txBody>
          <a:bodyPr/>
          <a:lstStyle/>
          <a:p>
            <a:fld id="{53086D93-FCAC-47E0-A2EE-787E62CA814C}" type="datetimeFigureOut">
              <a:rPr lang="en-US" smtClean="0"/>
              <a:t>3/12/2020</a:t>
            </a:fld>
            <a:endParaRPr lang="en-US" dirty="0"/>
          </a:p>
        </p:txBody>
      </p:sp>
      <p:sp>
        <p:nvSpPr>
          <p:cNvPr id="5" name="Footer Placeholder 4">
            <a:extLst>
              <a:ext uri="{FF2B5EF4-FFF2-40B4-BE49-F238E27FC236}">
                <a16:creationId xmlns:a16="http://schemas.microsoft.com/office/drawing/2014/main" id="{8072A040-0814-423C-BB40-9EC4F8527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A4B62D-7A96-4ACF-AE4E-B53DD519171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00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31001-0171-49FF-8F53-B90D3CA74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FB25B2-D529-43DF-9470-A978F7431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56B84-92E5-4391-A895-FBE79110D7DA}"/>
              </a:ext>
            </a:extLst>
          </p:cNvPr>
          <p:cNvSpPr>
            <a:spLocks noGrp="1"/>
          </p:cNvSpPr>
          <p:nvPr>
            <p:ph type="dt" sz="half" idx="10"/>
          </p:nvPr>
        </p:nvSpPr>
        <p:spPr/>
        <p:txBody>
          <a:bodyPr/>
          <a:lstStyle/>
          <a:p>
            <a:fld id="{CDA879A6-0FD0-4734-A311-86BFCA472E6E}" type="datetimeFigureOut">
              <a:rPr lang="en-US" smtClean="0"/>
              <a:t>3/12/2020</a:t>
            </a:fld>
            <a:endParaRPr lang="en-US" dirty="0"/>
          </a:p>
        </p:txBody>
      </p:sp>
      <p:sp>
        <p:nvSpPr>
          <p:cNvPr id="5" name="Footer Placeholder 4">
            <a:extLst>
              <a:ext uri="{FF2B5EF4-FFF2-40B4-BE49-F238E27FC236}">
                <a16:creationId xmlns:a16="http://schemas.microsoft.com/office/drawing/2014/main" id="{58311435-B7E2-4507-AC6D-D3B59281C9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ED15FD-6434-42DE-AB17-D55A474972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00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A1BC-A070-432D-B935-46DA790C5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5D0D3-780D-4600-B481-3E51CAFE4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13B95-AC23-41DB-96AD-E331051931D1}"/>
              </a:ext>
            </a:extLst>
          </p:cNvPr>
          <p:cNvSpPr>
            <a:spLocks noGrp="1"/>
          </p:cNvSpPr>
          <p:nvPr>
            <p:ph type="dt" sz="half" idx="10"/>
          </p:nvPr>
        </p:nvSpPr>
        <p:spPr/>
        <p:txBody>
          <a:bodyPr/>
          <a:lstStyle/>
          <a:p>
            <a:fld id="{19C9CA7B-DFD4-44B5-8C60-D14B8CD1FB59}" type="datetimeFigureOut">
              <a:rPr lang="en-US" smtClean="0"/>
              <a:t>3/12/2020</a:t>
            </a:fld>
            <a:endParaRPr lang="en-US" dirty="0"/>
          </a:p>
        </p:txBody>
      </p:sp>
      <p:sp>
        <p:nvSpPr>
          <p:cNvPr id="5" name="Footer Placeholder 4">
            <a:extLst>
              <a:ext uri="{FF2B5EF4-FFF2-40B4-BE49-F238E27FC236}">
                <a16:creationId xmlns:a16="http://schemas.microsoft.com/office/drawing/2014/main" id="{41E4B3C9-23EF-4676-96D9-CFE5B654F7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634B00-BD06-4F5B-BD56-1F3627894D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8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6AD2-32D9-4C77-A64A-FC3923FAC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831B0-D33E-4684-B20B-572DFDB3C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5DC0A-EEEF-422A-8C51-903C603C7FBD}"/>
              </a:ext>
            </a:extLst>
          </p:cNvPr>
          <p:cNvSpPr>
            <a:spLocks noGrp="1"/>
          </p:cNvSpPr>
          <p:nvPr>
            <p:ph type="dt" sz="half" idx="10"/>
          </p:nvPr>
        </p:nvSpPr>
        <p:spPr/>
        <p:txBody>
          <a:bodyPr/>
          <a:lstStyle/>
          <a:p>
            <a:fld id="{F34E6425-0181-43F2-84FC-787E803FD2F8}" type="datetimeFigureOut">
              <a:rPr lang="en-US" smtClean="0"/>
              <a:t>3/12/2020</a:t>
            </a:fld>
            <a:endParaRPr lang="en-US" dirty="0"/>
          </a:p>
        </p:txBody>
      </p:sp>
      <p:sp>
        <p:nvSpPr>
          <p:cNvPr id="5" name="Footer Placeholder 4">
            <a:extLst>
              <a:ext uri="{FF2B5EF4-FFF2-40B4-BE49-F238E27FC236}">
                <a16:creationId xmlns:a16="http://schemas.microsoft.com/office/drawing/2014/main" id="{29603C1F-E628-4177-A542-B3114BBF4D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E9F80-4CD0-4194-B1F9-144BA09A97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40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652-FBCE-47E7-B584-EFFF2A09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5F639-0E5F-43C6-8202-048C0622A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EA88F-2475-47CD-A74B-65BCFCCC3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17DDF-F6BF-41A3-9F80-7FCB674B43DD}"/>
              </a:ext>
            </a:extLst>
          </p:cNvPr>
          <p:cNvSpPr>
            <a:spLocks noGrp="1"/>
          </p:cNvSpPr>
          <p:nvPr>
            <p:ph type="dt" sz="half" idx="10"/>
          </p:nvPr>
        </p:nvSpPr>
        <p:spPr/>
        <p:txBody>
          <a:bodyPr/>
          <a:lstStyle/>
          <a:p>
            <a:fld id="{3BDB8791-F1B0-41E7-B7FD-A781E65C4266}" type="datetimeFigureOut">
              <a:rPr lang="en-US" smtClean="0"/>
              <a:t>3/12/2020</a:t>
            </a:fld>
            <a:endParaRPr lang="en-US" dirty="0"/>
          </a:p>
        </p:txBody>
      </p:sp>
      <p:sp>
        <p:nvSpPr>
          <p:cNvPr id="6" name="Footer Placeholder 5">
            <a:extLst>
              <a:ext uri="{FF2B5EF4-FFF2-40B4-BE49-F238E27FC236}">
                <a16:creationId xmlns:a16="http://schemas.microsoft.com/office/drawing/2014/main" id="{B9B69CCE-059B-45B2-BC75-1926AF20F8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B4A644-4BD5-491A-9DB3-A80ED5D98E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67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7D60-D47A-4F9C-A4D9-D16D6DFAD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1483A7-B1E5-4079-874D-F5B4C369E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9DF21-7F0A-47EF-A3FA-EEE17E8F2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3A424-F15B-4168-BC4E-B3539A191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732C8-E8BF-47E0-BB35-3F217DB21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AC6E6-CEBC-4B2A-A68F-5B98EF25BFC5}"/>
              </a:ext>
            </a:extLst>
          </p:cNvPr>
          <p:cNvSpPr>
            <a:spLocks noGrp="1"/>
          </p:cNvSpPr>
          <p:nvPr>
            <p:ph type="dt" sz="half" idx="10"/>
          </p:nvPr>
        </p:nvSpPr>
        <p:spPr/>
        <p:txBody>
          <a:bodyPr/>
          <a:lstStyle/>
          <a:p>
            <a:fld id="{5FDD63B2-E120-4ED8-B27B-C685F510A5FE}" type="datetimeFigureOut">
              <a:rPr lang="en-US" smtClean="0"/>
              <a:t>3/12/2020</a:t>
            </a:fld>
            <a:endParaRPr lang="en-US" dirty="0"/>
          </a:p>
        </p:txBody>
      </p:sp>
      <p:sp>
        <p:nvSpPr>
          <p:cNvPr id="8" name="Footer Placeholder 7">
            <a:extLst>
              <a:ext uri="{FF2B5EF4-FFF2-40B4-BE49-F238E27FC236}">
                <a16:creationId xmlns:a16="http://schemas.microsoft.com/office/drawing/2014/main" id="{A1D2CE23-1F1E-492E-8199-4DDB1196AE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0EE609-B197-4426-867C-89648B817B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4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1D96-CBDE-485C-BDE0-1ED3C3D96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D78EC-8294-45EB-9DCE-DB1C819CE581}"/>
              </a:ext>
            </a:extLst>
          </p:cNvPr>
          <p:cNvSpPr>
            <a:spLocks noGrp="1"/>
          </p:cNvSpPr>
          <p:nvPr>
            <p:ph type="dt" sz="half" idx="10"/>
          </p:nvPr>
        </p:nvSpPr>
        <p:spPr/>
        <p:txBody>
          <a:bodyPr/>
          <a:lstStyle/>
          <a:p>
            <a:fld id="{7AA18ACC-A947-437B-A130-35BD54FDF1E9}" type="datetimeFigureOut">
              <a:rPr lang="en-US" smtClean="0"/>
              <a:t>3/12/2020</a:t>
            </a:fld>
            <a:endParaRPr lang="en-US" dirty="0"/>
          </a:p>
        </p:txBody>
      </p:sp>
      <p:sp>
        <p:nvSpPr>
          <p:cNvPr id="4" name="Footer Placeholder 3">
            <a:extLst>
              <a:ext uri="{FF2B5EF4-FFF2-40B4-BE49-F238E27FC236}">
                <a16:creationId xmlns:a16="http://schemas.microsoft.com/office/drawing/2014/main" id="{70584CDF-CE20-4F89-B67E-24F29B4AEF1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08EA24-8670-425E-80F0-36E1E67414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5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2A431-DFB2-4B0B-B966-EF37C54777E0}"/>
              </a:ext>
            </a:extLst>
          </p:cNvPr>
          <p:cNvSpPr>
            <a:spLocks noGrp="1"/>
          </p:cNvSpPr>
          <p:nvPr>
            <p:ph type="dt" sz="half" idx="10"/>
          </p:nvPr>
        </p:nvSpPr>
        <p:spPr/>
        <p:txBody>
          <a:bodyPr/>
          <a:lstStyle/>
          <a:p>
            <a:fld id="{7C8D7E02-BCB8-4D50-A234-369438C08659}" type="datetimeFigureOut">
              <a:rPr lang="en-US" smtClean="0"/>
              <a:t>3/12/2020</a:t>
            </a:fld>
            <a:endParaRPr lang="en-US" dirty="0"/>
          </a:p>
        </p:txBody>
      </p:sp>
      <p:sp>
        <p:nvSpPr>
          <p:cNvPr id="3" name="Footer Placeholder 2">
            <a:extLst>
              <a:ext uri="{FF2B5EF4-FFF2-40B4-BE49-F238E27FC236}">
                <a16:creationId xmlns:a16="http://schemas.microsoft.com/office/drawing/2014/main" id="{C01CF1D2-9957-4A7C-B122-56829B031A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F4938E-07D2-4D90-AFBA-EAA7B06527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84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D7D1-CC77-429D-BE6B-E9C18E53E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BE18A-0970-4AF0-BD75-051CFC75D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29AF33-59C8-40E6-BC3D-14058322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71CD9-2A41-40CC-933B-7DAF93970F16}"/>
              </a:ext>
            </a:extLst>
          </p:cNvPr>
          <p:cNvSpPr>
            <a:spLocks noGrp="1"/>
          </p:cNvSpPr>
          <p:nvPr>
            <p:ph type="dt" sz="half" idx="10"/>
          </p:nvPr>
        </p:nvSpPr>
        <p:spPr/>
        <p:txBody>
          <a:bodyPr/>
          <a:lstStyle/>
          <a:p>
            <a:fld id="{76E86A4C-8E40-4F87-A4F0-01A0687C5742}" type="datetimeFigureOut">
              <a:rPr lang="en-US" smtClean="0"/>
              <a:t>3/12/2020</a:t>
            </a:fld>
            <a:endParaRPr lang="en-US" dirty="0"/>
          </a:p>
        </p:txBody>
      </p:sp>
      <p:sp>
        <p:nvSpPr>
          <p:cNvPr id="6" name="Footer Placeholder 5">
            <a:extLst>
              <a:ext uri="{FF2B5EF4-FFF2-40B4-BE49-F238E27FC236}">
                <a16:creationId xmlns:a16="http://schemas.microsoft.com/office/drawing/2014/main" id="{332735EF-DE90-453D-9C3D-997B3B18C6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CADF88-8B61-4623-A47C-B0D721AC3A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15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30A2-EBDA-4788-84B6-8722A8E22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B0F6BA-8D70-4F7E-9C23-C16EAAFC2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0A3-A1AD-4CF1-9538-D387A3808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D3A-D3DC-4204-943F-2DF576714560}"/>
              </a:ext>
            </a:extLst>
          </p:cNvPr>
          <p:cNvSpPr>
            <a:spLocks noGrp="1"/>
          </p:cNvSpPr>
          <p:nvPr>
            <p:ph type="dt" sz="half" idx="10"/>
          </p:nvPr>
        </p:nvSpPr>
        <p:spPr/>
        <p:txBody>
          <a:bodyPr/>
          <a:lstStyle/>
          <a:p>
            <a:fld id="{35E72C73-2D91-4E12-BA25-F0AA0C03599B}" type="datetimeFigureOut">
              <a:rPr lang="en-US" smtClean="0"/>
              <a:t>3/12/2020</a:t>
            </a:fld>
            <a:endParaRPr lang="en-US" dirty="0"/>
          </a:p>
        </p:txBody>
      </p:sp>
      <p:sp>
        <p:nvSpPr>
          <p:cNvPr id="6" name="Footer Placeholder 5">
            <a:extLst>
              <a:ext uri="{FF2B5EF4-FFF2-40B4-BE49-F238E27FC236}">
                <a16:creationId xmlns:a16="http://schemas.microsoft.com/office/drawing/2014/main" id="{67FF97E3-5EC7-460F-B3AE-DF9D244C5E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324FDF-D99A-4AD2-BB40-D1F17E3FA6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4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169F7-E07D-4E06-B896-AF2DE9C40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B7F67-653E-42AC-A226-3927CD80B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9FE5-27EA-4CAA-B72D-4F25EF228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3/12/2020</a:t>
            </a:fld>
            <a:endParaRPr lang="en-US" dirty="0"/>
          </a:p>
        </p:txBody>
      </p:sp>
      <p:sp>
        <p:nvSpPr>
          <p:cNvPr id="5" name="Footer Placeholder 4">
            <a:extLst>
              <a:ext uri="{FF2B5EF4-FFF2-40B4-BE49-F238E27FC236}">
                <a16:creationId xmlns:a16="http://schemas.microsoft.com/office/drawing/2014/main" id="{B58EF589-ADA8-42CE-8ACA-D8BD295DF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635334-C5C2-45A2-B6CF-E05A95013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7745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otion.so/f9c9ef38f5fc4181ad663184ad6f9537?v=079ca92fec8846a7b7d4c9feff567ee4&amp;p=d1fda2ccaec04612916f77642ea1f15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hyperlink" Target="https://www.notion.so/f9c9ef38f5fc4181ad663184ad6f9537?v=079ca92fec8846a7b7d4c9feff567ee4&amp;p=d1fda2ccaec04612916f77642ea1f155"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notion.so/f9c9ef38f5fc4181ad663184ad6f9537?v=079ca92fec8846a7b7d4c9feff567ee4&amp;p=d1fda2ccaec04612916f77642ea1f15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notion.so/f9c9ef38f5fc4181ad663184ad6f9537?v=079ca92fec8846a7b7d4c9feff567ee4&amp;p=d1fda2ccaec04612916f77642ea1f1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notion.so/f9c9ef38f5fc4181ad663184ad6f9537?v=079ca92fec8846a7b7d4c9feff567ee4&amp;p=d1fda2ccaec04612916f77642ea1f15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s://www.notion.so/f9c9ef38f5fc4181ad663184ad6f9537?v=079ca92fec8846a7b7d4c9feff567ee4&amp;p=d1fda2ccaec04612916f77642ea1f15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hyperlink" Target="https://www.notion.so/f9c9ef38f5fc4181ad663184ad6f9537?v=079ca92fec8846a7b7d4c9feff567ee4&amp;p=d1fda2ccaec04612916f77642ea1f155"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www.notion.so/f9c9ef38f5fc4181ad663184ad6f9537?v=079ca92fec8846a7b7d4c9feff567ee4&amp;p=d1fda2ccaec04612916f77642ea1f155"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notion.so/f9c9ef38f5fc4181ad663184ad6f9537?v=079ca92fec8846a7b7d4c9feff567ee4&amp;p=d1fda2ccaec04612916f77642ea1f155" TargetMode="External"/><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hyperlink" Target="https://www.notion.so/f9c9ef38f5fc4181ad663184ad6f9537?v=079ca92fec8846a7b7d4c9feff567ee4&amp;p=d1fda2ccaec04612916f77642ea1f155"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6236357" y="486382"/>
            <a:ext cx="5129113" cy="1022503"/>
          </a:xfrm>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Swaap:  Labs 22</a:t>
            </a:r>
          </a:p>
        </p:txBody>
      </p:sp>
      <p:sp>
        <p:nvSpPr>
          <p:cNvPr id="3" name="Subtitle 2">
            <a:extLst>
              <a:ext uri="{FF2B5EF4-FFF2-40B4-BE49-F238E27FC236}">
                <a16:creationId xmlns:a16="http://schemas.microsoft.com/office/drawing/2014/main" id="{ED303AF6-3C51-46CD-BED2-467B7727DEAF}"/>
              </a:ext>
            </a:extLst>
          </p:cNvPr>
          <p:cNvSpPr>
            <a:spLocks noGrp="1"/>
          </p:cNvSpPr>
          <p:nvPr>
            <p:ph type="subTitle" idx="1"/>
          </p:nvPr>
        </p:nvSpPr>
        <p:spPr>
          <a:xfrm>
            <a:off x="789834" y="2787185"/>
            <a:ext cx="4107019" cy="3433142"/>
          </a:xfrm>
        </p:spPr>
        <p:txBody>
          <a:bodyPr>
            <a:normAutofit/>
          </a:bodyPr>
          <a:lstStyle/>
          <a:p>
            <a:pPr algn="l"/>
            <a:r>
              <a:rPr lang="en-US" sz="2600" cap="none" dirty="0">
                <a:solidFill>
                  <a:schemeClr val="bg1"/>
                </a:solidFill>
                <a:latin typeface="Segoe UI" panose="020B0502040204020203" pitchFamily="34" charset="0"/>
                <a:cs typeface="Segoe UI" panose="020B0502040204020203" pitchFamily="34" charset="0"/>
              </a:rPr>
              <a:t>Bobby Hall, Team Lead</a:t>
            </a:r>
          </a:p>
          <a:p>
            <a:pPr algn="l"/>
            <a:r>
              <a:rPr lang="en-US" sz="2600" cap="none" dirty="0">
                <a:solidFill>
                  <a:schemeClr val="bg1"/>
                </a:solidFill>
                <a:latin typeface="Segoe UI" panose="020B0502040204020203" pitchFamily="34" charset="0"/>
                <a:cs typeface="Segoe UI" panose="020B0502040204020203" pitchFamily="34" charset="0"/>
              </a:rPr>
              <a:t>Chad Rutherford, iOS</a:t>
            </a:r>
          </a:p>
          <a:p>
            <a:pPr algn="l"/>
            <a:r>
              <a:rPr lang="en-US" sz="2600" cap="none" dirty="0">
                <a:solidFill>
                  <a:schemeClr val="bg1"/>
                </a:solidFill>
                <a:latin typeface="Segoe UI" panose="020B0502040204020203" pitchFamily="34" charset="0"/>
                <a:cs typeface="Segoe UI" panose="020B0502040204020203" pitchFamily="34" charset="0"/>
              </a:rPr>
              <a:t>Roberto </a:t>
            </a:r>
            <a:r>
              <a:rPr lang="en-US" sz="2600" cap="none" dirty="0" err="1">
                <a:solidFill>
                  <a:schemeClr val="bg1"/>
                </a:solidFill>
                <a:latin typeface="Segoe UI" panose="020B0502040204020203" pitchFamily="34" charset="0"/>
                <a:cs typeface="Segoe UI" panose="020B0502040204020203" pitchFamily="34" charset="0"/>
              </a:rPr>
              <a:t>Banbanaste</a:t>
            </a:r>
            <a:r>
              <a:rPr lang="en-US" sz="2600" cap="none" dirty="0">
                <a:solidFill>
                  <a:schemeClr val="bg1"/>
                </a:solidFill>
                <a:latin typeface="Segoe UI" panose="020B0502040204020203" pitchFamily="34" charset="0"/>
                <a:cs typeface="Segoe UI" panose="020B0502040204020203" pitchFamily="34" charset="0"/>
              </a:rPr>
              <a:t>, Web</a:t>
            </a:r>
          </a:p>
          <a:p>
            <a:pPr algn="l"/>
            <a:r>
              <a:rPr lang="en-US" sz="2600" cap="none" dirty="0">
                <a:solidFill>
                  <a:schemeClr val="bg1"/>
                </a:solidFill>
                <a:latin typeface="Segoe UI" panose="020B0502040204020203" pitchFamily="34" charset="0"/>
                <a:cs typeface="Segoe UI" panose="020B0502040204020203" pitchFamily="34" charset="0"/>
              </a:rPr>
              <a:t>Sierra Curtis, Web</a:t>
            </a:r>
          </a:p>
          <a:p>
            <a:pPr algn="l"/>
            <a:r>
              <a:rPr lang="en-US" sz="2600" cap="none" dirty="0">
                <a:solidFill>
                  <a:schemeClr val="bg1"/>
                </a:solidFill>
                <a:latin typeface="Segoe UI" panose="020B0502040204020203" pitchFamily="34" charset="0"/>
                <a:cs typeface="Segoe UI" panose="020B0502040204020203" pitchFamily="34" charset="0"/>
              </a:rPr>
              <a:t>Tristan Depew, Web</a:t>
            </a:r>
          </a:p>
          <a:p>
            <a:pPr algn="l"/>
            <a:r>
              <a:rPr lang="en-US" sz="2600" cap="none" dirty="0">
                <a:solidFill>
                  <a:schemeClr val="bg1"/>
                </a:solidFill>
                <a:latin typeface="Segoe UI" panose="020B0502040204020203" pitchFamily="34" charset="0"/>
                <a:cs typeface="Segoe UI" panose="020B0502040204020203" pitchFamily="34" charset="0"/>
              </a:rPr>
              <a:t>Corey Gumbs, Web</a:t>
            </a:r>
          </a:p>
          <a:p>
            <a:pPr algn="l"/>
            <a:r>
              <a:rPr lang="en-US" sz="2600" cap="none" dirty="0">
                <a:solidFill>
                  <a:schemeClr val="bg1"/>
                </a:solidFill>
                <a:latin typeface="Segoe UI" panose="020B0502040204020203" pitchFamily="34" charset="0"/>
                <a:cs typeface="Segoe UI" panose="020B0502040204020203" pitchFamily="34" charset="0"/>
              </a:rPr>
              <a:t>Erica Ingram, Web</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6643269" y="3420471"/>
            <a:ext cx="4107019" cy="2066108"/>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253866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4AD31F2-2917-474D-AD93-73045CC52FD9}"/>
              </a:ext>
            </a:extLst>
          </p:cNvPr>
          <p:cNvSpPr/>
          <p:nvPr/>
        </p:nvSpPr>
        <p:spPr>
          <a:xfrm>
            <a:off x="3338227" y="6371618"/>
            <a:ext cx="5133474"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spTree>
    <p:extLst>
      <p:ext uri="{BB962C8B-B14F-4D97-AF65-F5344CB8AC3E}">
        <p14:creationId xmlns:p14="http://schemas.microsoft.com/office/powerpoint/2010/main" val="12008884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 presetClass="entr" presetSubtype="1"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2" presetClass="entr" presetSubtype="4"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500"/>
                            </p:stCondLst>
                            <p:childTnLst>
                              <p:par>
                                <p:cTn id="33" presetID="2" presetClass="entr" presetSubtype="4"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500"/>
                            </p:stCondLst>
                            <p:childTnLst>
                              <p:par>
                                <p:cTn id="38" presetID="2" presetClass="entr" presetSubtype="4"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2" fill="hold">
                            <p:stCondLst>
                              <p:cond delay="6500"/>
                            </p:stCondLst>
                            <p:childTnLst>
                              <p:par>
                                <p:cTn id="43" presetID="2" presetClass="entr" presetSubtype="4" fill="hold" grpId="0" nodeType="after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7500"/>
                            </p:stCondLst>
                            <p:childTnLst>
                              <p:par>
                                <p:cTn id="48" presetID="2" presetClass="entr" presetSubtype="4"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1000" fill="hold"/>
                                        <p:tgtEl>
                                          <p:spTgt spid="4"/>
                                        </p:tgtEl>
                                        <p:attrNameLst>
                                          <p:attrName>ppt_x</p:attrName>
                                        </p:attrNameLst>
                                      </p:cBhvr>
                                      <p:tavLst>
                                        <p:tav tm="0">
                                          <p:val>
                                            <p:strVal val="#ppt_x"/>
                                          </p:val>
                                        </p:tav>
                                        <p:tav tm="100000">
                                          <p:val>
                                            <p:strVal val="#ppt_x"/>
                                          </p:val>
                                        </p:tav>
                                      </p:tavLst>
                                    </p:anim>
                                    <p:anim calcmode="lin" valueType="num">
                                      <p:cBhvr additive="base">
                                        <p:cTn id="51" dur="1000" fill="hold"/>
                                        <p:tgtEl>
                                          <p:spTgt spid="4"/>
                                        </p:tgtEl>
                                        <p:attrNameLst>
                                          <p:attrName>ppt_y</p:attrName>
                                        </p:attrNameLst>
                                      </p:cBhvr>
                                      <p:tavLst>
                                        <p:tav tm="0">
                                          <p:val>
                                            <p:strVal val="1+#ppt_h/2"/>
                                          </p:val>
                                        </p:tav>
                                        <p:tav tm="100000">
                                          <p:val>
                                            <p:strVal val="#ppt_y"/>
                                          </p:val>
                                        </p:tav>
                                      </p:tavLst>
                                    </p:anim>
                                  </p:childTnLst>
                                </p:cTn>
                              </p:par>
                            </p:childTnLst>
                          </p:cTn>
                        </p:par>
                        <p:par>
                          <p:cTn id="52" fill="hold">
                            <p:stCondLst>
                              <p:cond delay="8500"/>
                            </p:stCondLst>
                            <p:childTnLst>
                              <p:par>
                                <p:cTn id="53" presetID="10"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6BA13CE-7490-48BD-B1D3-CA50D774EA41}"/>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4A038-C629-46E7-9A18-EBAA5319A1D4}"/>
              </a:ext>
            </a:extLst>
          </p:cNvPr>
          <p:cNvSpPr>
            <a:spLocks noGrp="1"/>
          </p:cNvSpPr>
          <p:nvPr>
            <p:ph type="title"/>
          </p:nvPr>
        </p:nvSpPr>
        <p:spPr>
          <a:xfrm>
            <a:off x="398210" y="4099034"/>
            <a:ext cx="4757114" cy="685800"/>
          </a:xfrm>
        </p:spPr>
        <p:txBody>
          <a:bodyPr/>
          <a:lstStyle/>
          <a:p>
            <a:r>
              <a:rPr lang="en-US" dirty="0">
                <a:solidFill>
                  <a:schemeClr val="bg1"/>
                </a:solidFill>
                <a:latin typeface="Segoe UI" panose="020B0502040204020203" pitchFamily="34" charset="0"/>
                <a:cs typeface="Segoe UI" panose="020B0502040204020203" pitchFamily="34" charset="0"/>
              </a:rPr>
              <a:t>First Release Canvas</a:t>
            </a:r>
          </a:p>
        </p:txBody>
      </p:sp>
      <p:pic>
        <p:nvPicPr>
          <p:cNvPr id="8" name="Picture Placeholder 7">
            <a:extLst>
              <a:ext uri="{FF2B5EF4-FFF2-40B4-BE49-F238E27FC236}">
                <a16:creationId xmlns:a16="http://schemas.microsoft.com/office/drawing/2014/main" id="{84ECA2FA-6693-4F13-9C6D-71E1D07B6BA2}"/>
              </a:ext>
            </a:extLst>
          </p:cNvPr>
          <p:cNvPicPr>
            <a:picLocks noGrp="1" noChangeAspect="1"/>
          </p:cNvPicPr>
          <p:nvPr>
            <p:ph type="pic" idx="1"/>
          </p:nvPr>
        </p:nvPicPr>
        <p:blipFill rotWithShape="1">
          <a:blip r:embed="rId3"/>
          <a:srcRect l="17359" t="22211" r="19254" b="20750"/>
          <a:stretch/>
        </p:blipFill>
        <p:spPr>
          <a:xfrm>
            <a:off x="7339254" y="375707"/>
            <a:ext cx="3950221" cy="3277844"/>
          </a:xfrm>
          <a:prstGeom prst="rect">
            <a:avLst/>
          </a:prstGeom>
        </p:spPr>
      </p:pic>
      <p:pic>
        <p:nvPicPr>
          <p:cNvPr id="7" name="Picture 6">
            <a:extLst>
              <a:ext uri="{FF2B5EF4-FFF2-40B4-BE49-F238E27FC236}">
                <a16:creationId xmlns:a16="http://schemas.microsoft.com/office/drawing/2014/main" id="{3E668C2E-954B-4C3C-8AA2-4BFCDB6EE3D0}"/>
              </a:ext>
            </a:extLst>
          </p:cNvPr>
          <p:cNvPicPr>
            <a:picLocks noChangeAspect="1"/>
          </p:cNvPicPr>
          <p:nvPr/>
        </p:nvPicPr>
        <p:blipFill>
          <a:blip r:embed="rId4"/>
          <a:stretch>
            <a:fillRect/>
          </a:stretch>
        </p:blipFill>
        <p:spPr>
          <a:xfrm>
            <a:off x="9528362" y="5659310"/>
            <a:ext cx="2254564" cy="1134198"/>
          </a:xfrm>
          <a:prstGeom prst="rect">
            <a:avLst/>
          </a:prstGeom>
        </p:spPr>
      </p:pic>
      <p:sp>
        <p:nvSpPr>
          <p:cNvPr id="11" name="Rectangle 10">
            <a:extLst>
              <a:ext uri="{FF2B5EF4-FFF2-40B4-BE49-F238E27FC236}">
                <a16:creationId xmlns:a16="http://schemas.microsoft.com/office/drawing/2014/main" id="{CF42B1D3-2244-4AA2-A43E-72CF747804EF}"/>
              </a:ext>
            </a:extLst>
          </p:cNvPr>
          <p:cNvSpPr/>
          <p:nvPr/>
        </p:nvSpPr>
        <p:spPr>
          <a:xfrm>
            <a:off x="775500" y="6131640"/>
            <a:ext cx="5133474" cy="369332"/>
          </a:xfrm>
          <a:prstGeom prst="rect">
            <a:avLst/>
          </a:prstGeom>
        </p:spPr>
        <p:txBody>
          <a:bodyPr wrap="square">
            <a:spAutoFit/>
          </a:bodyPr>
          <a:lstStyle/>
          <a:p>
            <a:r>
              <a:rPr lang="en-US" dirty="0">
                <a:solidFill>
                  <a:schemeClr val="bg1"/>
                </a:solidFill>
                <a:hlinkClick r:id="rId5">
                  <a:extLst>
                    <a:ext uri="{A12FA001-AC4F-418D-AE19-62706E023703}">
                      <ahyp:hlinkClr xmlns:ahyp="http://schemas.microsoft.com/office/drawing/2018/hyperlinkcolor" val="tx"/>
                    </a:ext>
                  </a:extLst>
                </a:hlinkClick>
              </a:rPr>
              <a:t>Click Here to View </a:t>
            </a:r>
            <a:r>
              <a:rPr lang="en-US" dirty="0" err="1">
                <a:solidFill>
                  <a:schemeClr val="bg1"/>
                </a:solidFill>
                <a:hlinkClick r:id="rId5">
                  <a:extLst>
                    <a:ext uri="{A12FA001-AC4F-418D-AE19-62706E023703}">
                      <ahyp:hlinkClr xmlns:ahyp="http://schemas.microsoft.com/office/drawing/2018/hyperlinkcolor" val="tx"/>
                    </a:ext>
                  </a:extLst>
                </a:hlinkClick>
              </a:rPr>
              <a:t>Swaap's</a:t>
            </a:r>
            <a:r>
              <a:rPr lang="en-US" dirty="0">
                <a:solidFill>
                  <a:schemeClr val="bg1"/>
                </a:solidFill>
                <a:hlinkClick r:id="rId5">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pic>
        <p:nvPicPr>
          <p:cNvPr id="3" name="Picture 2">
            <a:extLst>
              <a:ext uri="{FF2B5EF4-FFF2-40B4-BE49-F238E27FC236}">
                <a16:creationId xmlns:a16="http://schemas.microsoft.com/office/drawing/2014/main" id="{F8B2529E-670A-44E7-BA8C-C8E388950A4C}"/>
              </a:ext>
            </a:extLst>
          </p:cNvPr>
          <p:cNvPicPr>
            <a:picLocks noChangeAspect="1"/>
          </p:cNvPicPr>
          <p:nvPr/>
        </p:nvPicPr>
        <p:blipFill>
          <a:blip r:embed="rId6"/>
          <a:stretch>
            <a:fillRect/>
          </a:stretch>
        </p:blipFill>
        <p:spPr>
          <a:xfrm>
            <a:off x="7339253" y="1527160"/>
            <a:ext cx="3950221" cy="3841996"/>
          </a:xfrm>
          <a:prstGeom prst="rect">
            <a:avLst/>
          </a:prstGeom>
        </p:spPr>
      </p:pic>
    </p:spTree>
    <p:extLst>
      <p:ext uri="{BB962C8B-B14F-4D97-AF65-F5344CB8AC3E}">
        <p14:creationId xmlns:p14="http://schemas.microsoft.com/office/powerpoint/2010/main" val="30531053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2000"/>
                                        <p:tgtEl>
                                          <p:spTgt spid="6"/>
                                        </p:tgtEl>
                                      </p:cBhvr>
                                    </p:animEffect>
                                  </p:childTnLst>
                                </p:cTn>
                              </p:par>
                            </p:childTnLst>
                          </p:cTn>
                        </p:par>
                        <p:par>
                          <p:cTn id="8" fill="hold">
                            <p:stCondLst>
                              <p:cond delay="20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p:stCondLst>
                              <p:cond delay="2500"/>
                            </p:stCondLst>
                            <p:childTnLst>
                              <p:par>
                                <p:cTn id="13" presetID="8" presetClass="entr" presetSubtype="3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out)">
                                      <p:cBhvr>
                                        <p:cTn id="15" dur="2000"/>
                                        <p:tgtEl>
                                          <p:spTgt spid="8"/>
                                        </p:tgtEl>
                                      </p:cBhvr>
                                    </p:animEffect>
                                  </p:childTnLst>
                                </p:cTn>
                              </p:par>
                            </p:childTnLst>
                          </p:cTn>
                        </p:par>
                        <p:par>
                          <p:cTn id="16" fill="hold">
                            <p:stCondLst>
                              <p:cond delay="4500"/>
                            </p:stCondLst>
                            <p:childTnLst>
                              <p:par>
                                <p:cTn id="17" presetID="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5000"/>
                            </p:stCondLst>
                            <p:childTnLst>
                              <p:par>
                                <p:cTn id="22" presetID="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6"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circle(in)">
                                      <p:cBhvr>
                                        <p:cTn id="2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360944" y="1169389"/>
            <a:ext cx="11313692" cy="1022503"/>
          </a:xfrm>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Read </a:t>
            </a:r>
            <a:r>
              <a:rPr lang="en-US" dirty="0" err="1">
                <a:solidFill>
                  <a:schemeClr val="bg1"/>
                </a:solidFill>
                <a:latin typeface="Segoe UI" panose="020B0502040204020203" pitchFamily="34" charset="0"/>
                <a:cs typeface="Segoe UI" panose="020B0502040204020203" pitchFamily="34" charset="0"/>
              </a:rPr>
              <a:t>Swaap’s</a:t>
            </a:r>
            <a:r>
              <a:rPr lang="en-US" dirty="0">
                <a:solidFill>
                  <a:schemeClr val="bg1"/>
                </a:solidFill>
                <a:latin typeface="Segoe UI" panose="020B0502040204020203" pitchFamily="34" charset="0"/>
                <a:cs typeface="Segoe UI" panose="020B0502040204020203" pitchFamily="34" charset="0"/>
              </a:rPr>
              <a:t> full Product Vision at:</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8239555" y="5231773"/>
            <a:ext cx="2999946" cy="1509176"/>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253866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itle 7">
            <a:extLst>
              <a:ext uri="{FF2B5EF4-FFF2-40B4-BE49-F238E27FC236}">
                <a16:creationId xmlns:a16="http://schemas.microsoft.com/office/drawing/2014/main" id="{159A37B8-12E5-4828-A5E9-519D64C5F444}"/>
              </a:ext>
            </a:extLst>
          </p:cNvPr>
          <p:cNvSpPr>
            <a:spLocks noGrp="1"/>
          </p:cNvSpPr>
          <p:nvPr>
            <p:ph type="subTitle" idx="1"/>
          </p:nvPr>
        </p:nvSpPr>
        <p:spPr>
          <a:xfrm>
            <a:off x="242207" y="3058477"/>
            <a:ext cx="11707586" cy="717290"/>
          </a:xfrm>
        </p:spPr>
        <p:txBody>
          <a:bodyPr>
            <a:normAutofit/>
          </a:bodyPr>
          <a:lstStyle/>
          <a:p>
            <a:r>
              <a:rPr lang="en-US" sz="2800" dirty="0">
                <a:solidFill>
                  <a:schemeClr val="bg1"/>
                </a:solidFill>
                <a:latin typeface="Segoe UI" panose="020B0502040204020203" pitchFamily="34" charset="0"/>
                <a:cs typeface="Segoe UI" panose="020B0502040204020203" pitchFamily="34" charset="0"/>
              </a:rPr>
              <a:t>https://www.notion.so/Swaap-1fa5dafff4964d9d99e07d98dadb8615</a:t>
            </a:r>
          </a:p>
        </p:txBody>
      </p:sp>
    </p:spTree>
    <p:extLst>
      <p:ext uri="{BB962C8B-B14F-4D97-AF65-F5344CB8AC3E}">
        <p14:creationId xmlns:p14="http://schemas.microsoft.com/office/powerpoint/2010/main" val="3884080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000" fill="hold"/>
                                        <p:tgtEl>
                                          <p:spTgt spid="4"/>
                                        </p:tgtEl>
                                        <p:attrNameLst>
                                          <p:attrName>ppt_x</p:attrName>
                                        </p:attrNameLst>
                                      </p:cBhvr>
                                      <p:tavLst>
                                        <p:tav tm="0">
                                          <p:val>
                                            <p:strVal val="#ppt_x"/>
                                          </p:val>
                                        </p:tav>
                                        <p:tav tm="100000">
                                          <p:val>
                                            <p:strVal val="#ppt_x"/>
                                          </p:val>
                                        </p:tav>
                                      </p:tavLst>
                                    </p:anim>
                                    <p:anim calcmode="lin" valueType="num">
                                      <p:cBhvr additive="base">
                                        <p:cTn id="23"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954925"/>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954925"/>
          </a:xfrm>
        </p:spPr>
        <p:txBody>
          <a:bodyPr/>
          <a:lstStyle/>
          <a:p>
            <a:pPr algn="ctr"/>
            <a:r>
              <a:rPr lang="en-US" dirty="0">
                <a:solidFill>
                  <a:schemeClr val="bg1"/>
                </a:solidFill>
                <a:latin typeface="Segoe UI" panose="020B0502040204020203" pitchFamily="34" charset="0"/>
                <a:cs typeface="Segoe UI" panose="020B0502040204020203" pitchFamily="34" charset="0"/>
              </a:rPr>
              <a:t>Pain Point:  Networking Logistics</a:t>
            </a:r>
          </a:p>
        </p:txBody>
      </p:sp>
      <p:sp>
        <p:nvSpPr>
          <p:cNvPr id="3" name="Content Placeholder 2">
            <a:extLst>
              <a:ext uri="{FF2B5EF4-FFF2-40B4-BE49-F238E27FC236}">
                <a16:creationId xmlns:a16="http://schemas.microsoft.com/office/drawing/2014/main" id="{8133A73B-A2B9-40F0-BDCD-CC6EDBE68A5B}"/>
              </a:ext>
            </a:extLst>
          </p:cNvPr>
          <p:cNvSpPr>
            <a:spLocks noGrp="1"/>
          </p:cNvSpPr>
          <p:nvPr>
            <p:ph idx="1"/>
          </p:nvPr>
        </p:nvSpPr>
        <p:spPr>
          <a:xfrm>
            <a:off x="585542" y="2491640"/>
            <a:ext cx="7682872" cy="2982835"/>
          </a:xfrm>
        </p:spPr>
        <p:txBody>
          <a:bodyPr>
            <a:normAutofit/>
          </a:bodyPr>
          <a:lstStyle/>
          <a:p>
            <a:pPr>
              <a:lnSpc>
                <a:spcPct val="200000"/>
              </a:lnSpc>
              <a:buClr>
                <a:srgbClr val="3182D5"/>
              </a:buClr>
            </a:pPr>
            <a:r>
              <a:rPr lang="en-US" sz="2000" b="1" dirty="0">
                <a:latin typeface="Segoe UI" panose="020B0502040204020203" pitchFamily="34" charset="0"/>
                <a:cs typeface="Segoe UI" panose="020B0502040204020203" pitchFamily="34" charset="0"/>
              </a:rPr>
              <a:t>Traditional exchanges of business info are not effortless</a:t>
            </a:r>
          </a:p>
          <a:p>
            <a:pPr lvl="1">
              <a:lnSpc>
                <a:spcPct val="200000"/>
              </a:lnSpc>
              <a:buClr>
                <a:srgbClr val="3182D5"/>
              </a:buClr>
            </a:pPr>
            <a:r>
              <a:rPr lang="en-US" sz="2000" b="1" dirty="0">
                <a:latin typeface="Segoe UI" panose="020B0502040204020203" pitchFamily="34" charset="0"/>
                <a:cs typeface="Segoe UI" panose="020B0502040204020203" pitchFamily="34" charset="0"/>
              </a:rPr>
              <a:t>Carrying around your own business cards</a:t>
            </a:r>
          </a:p>
          <a:p>
            <a:pPr lvl="1">
              <a:lnSpc>
                <a:spcPct val="200000"/>
              </a:lnSpc>
              <a:buClr>
                <a:srgbClr val="3182D5"/>
              </a:buClr>
            </a:pPr>
            <a:r>
              <a:rPr lang="en-US" sz="2000" b="1" dirty="0">
                <a:latin typeface="Segoe UI" panose="020B0502040204020203" pitchFamily="34" charset="0"/>
                <a:cs typeface="Segoe UI" panose="020B0502040204020203" pitchFamily="34" charset="0"/>
              </a:rPr>
              <a:t>Carrying around a pile of other people’s business cards</a:t>
            </a:r>
          </a:p>
          <a:p>
            <a:pPr lvl="1">
              <a:lnSpc>
                <a:spcPct val="200000"/>
              </a:lnSpc>
              <a:buClr>
                <a:srgbClr val="3182D5"/>
              </a:buClr>
            </a:pPr>
            <a:r>
              <a:rPr lang="en-US" sz="2000" b="1" dirty="0">
                <a:latin typeface="Segoe UI" panose="020B0502040204020203" pitchFamily="34" charset="0"/>
                <a:cs typeface="Segoe UI" panose="020B0502040204020203" pitchFamily="34" charset="0"/>
              </a:rPr>
              <a:t>Keeping track of everything once you return</a:t>
            </a:r>
          </a:p>
          <a:p>
            <a:pPr lvl="1">
              <a:lnSpc>
                <a:spcPct val="200000"/>
              </a:lnSpc>
              <a:buClr>
                <a:srgbClr val="3182D5"/>
              </a:buClr>
            </a:pPr>
            <a:endParaRPr lang="en-US" sz="2000" b="1"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9" name="Rectangle 8">
            <a:extLst>
              <a:ext uri="{FF2B5EF4-FFF2-40B4-BE49-F238E27FC236}">
                <a16:creationId xmlns:a16="http://schemas.microsoft.com/office/drawing/2014/main" id="{16D02F32-DEEE-4E0C-88F6-0BC5C176B7C5}"/>
              </a:ext>
            </a:extLst>
          </p:cNvPr>
          <p:cNvSpPr/>
          <p:nvPr/>
        </p:nvSpPr>
        <p:spPr>
          <a:xfrm>
            <a:off x="585542" y="6242121"/>
            <a:ext cx="5133474"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Vision Document</a:t>
            </a:r>
            <a:endParaRPr lang="en-US" dirty="0"/>
          </a:p>
        </p:txBody>
      </p:sp>
      <p:sp>
        <p:nvSpPr>
          <p:cNvPr id="11" name="Rectangle 10">
            <a:extLst>
              <a:ext uri="{FF2B5EF4-FFF2-40B4-BE49-F238E27FC236}">
                <a16:creationId xmlns:a16="http://schemas.microsoft.com/office/drawing/2014/main" id="{F35C8915-5C91-40BD-BCFB-B4215FDB825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C707CAF-BCD4-4F33-A7E1-7FF5FC8DA0A6}"/>
              </a:ext>
            </a:extLst>
          </p:cNvPr>
          <p:cNvPicPr>
            <a:picLocks noChangeAspect="1"/>
          </p:cNvPicPr>
          <p:nvPr/>
        </p:nvPicPr>
        <p:blipFill>
          <a:blip r:embed="rId5"/>
          <a:stretch>
            <a:fillRect/>
          </a:stretch>
        </p:blipFill>
        <p:spPr>
          <a:xfrm>
            <a:off x="7918229" y="2585697"/>
            <a:ext cx="4000500" cy="2609850"/>
          </a:xfrm>
          <a:prstGeom prst="rect">
            <a:avLst/>
          </a:prstGeom>
        </p:spPr>
      </p:pic>
    </p:spTree>
    <p:extLst>
      <p:ext uri="{BB962C8B-B14F-4D97-AF65-F5344CB8AC3E}">
        <p14:creationId xmlns:p14="http://schemas.microsoft.com/office/powerpoint/2010/main" val="30735996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1+#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1000"/>
                                        <p:tgtEl>
                                          <p:spTgt spid="3">
                                            <p:txEl>
                                              <p:pRg st="2" end="2"/>
                                            </p:txEl>
                                          </p:spTgt>
                                        </p:tgtEl>
                                      </p:cBhvr>
                                    </p:animEffect>
                                    <p:anim calcmode="lin" valueType="num">
                                      <p:cBhvr>
                                        <p:cTn id="3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2" presetClass="entr" presetSubtype="4"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1800275" y="2862262"/>
            <a:ext cx="3036726" cy="1133475"/>
          </a:xfrm>
        </p:spPr>
        <p:txBody>
          <a:bodyPr/>
          <a:lstStyle/>
          <a:p>
            <a:r>
              <a:rPr lang="en-US" dirty="0">
                <a:solidFill>
                  <a:schemeClr val="bg1"/>
                </a:solidFill>
                <a:latin typeface="Segoe UI" panose="020B0502040204020203" pitchFamily="34" charset="0"/>
                <a:cs typeface="Segoe UI" panose="020B0502040204020203" pitchFamily="34" charset="0"/>
              </a:rPr>
              <a:t>Solution</a:t>
            </a:r>
          </a:p>
        </p:txBody>
      </p:sp>
      <p:sp>
        <p:nvSpPr>
          <p:cNvPr id="3" name="Text Placeholder 2">
            <a:extLst>
              <a:ext uri="{FF2B5EF4-FFF2-40B4-BE49-F238E27FC236}">
                <a16:creationId xmlns:a16="http://schemas.microsoft.com/office/drawing/2014/main" id="{AF082FCA-9D80-49C7-94E5-6E7F74E96A10}"/>
              </a:ext>
            </a:extLst>
          </p:cNvPr>
          <p:cNvSpPr>
            <a:spLocks noGrp="1"/>
          </p:cNvSpPr>
          <p:nvPr>
            <p:ph type="body" idx="1"/>
          </p:nvPr>
        </p:nvSpPr>
        <p:spPr>
          <a:xfrm>
            <a:off x="6879794" y="397042"/>
            <a:ext cx="4928578" cy="5973473"/>
          </a:xfrm>
          <a:solidFill>
            <a:srgbClr val="FFFFFF"/>
          </a:solidFill>
        </p:spPr>
        <p:txBody>
          <a:bodyPr/>
          <a:lstStyle/>
          <a:p>
            <a:pPr algn="r"/>
            <a:r>
              <a:rPr lang="en-US" cap="none" dirty="0">
                <a:solidFill>
                  <a:schemeClr val="tx1"/>
                </a:solidFill>
                <a:latin typeface="Segoe UI" panose="020B0502040204020203" pitchFamily="34" charset="0"/>
                <a:cs typeface="Segoe UI" panose="020B0502040204020203" pitchFamily="34" charset="0"/>
              </a:rPr>
              <a:t>Swaap takes the hassle out of networking at conferences, allowing you to effortlessly exchange business info while out &amp; about at your event.</a:t>
            </a:r>
          </a:p>
          <a:p>
            <a:pPr>
              <a:lnSpc>
                <a:spcPct val="80000"/>
              </a:lnSpc>
            </a:pPr>
            <a:endParaRPr lang="en-US" cap="none" dirty="0">
              <a:solidFill>
                <a:srgbClr val="7440FF"/>
              </a:solidFill>
              <a:latin typeface="Segoe UI" panose="020B0502040204020203" pitchFamily="34" charset="0"/>
              <a:cs typeface="Segoe UI" panose="020B0502040204020203" pitchFamily="34" charset="0"/>
            </a:endParaRPr>
          </a:p>
          <a:p>
            <a:pPr>
              <a:lnSpc>
                <a:spcPct val="80000"/>
              </a:lnSpc>
            </a:pPr>
            <a:endParaRPr lang="en-US" cap="none" dirty="0">
              <a:solidFill>
                <a:srgbClr val="7440FF"/>
              </a:solidFill>
              <a:latin typeface="Segoe UI" panose="020B0502040204020203" pitchFamily="34" charset="0"/>
              <a:cs typeface="Segoe UI" panose="020B0502040204020203" pitchFamily="34" charset="0"/>
            </a:endParaRPr>
          </a:p>
          <a:p>
            <a:pPr marL="342900" indent="-342900">
              <a:buClr>
                <a:srgbClr val="3182D5"/>
              </a:buClr>
              <a:buFont typeface="Wingdings" panose="05000000000000000000" pitchFamily="2" charset="2"/>
              <a:buChar char="v"/>
            </a:pPr>
            <a:r>
              <a:rPr lang="en-US" cap="none" dirty="0">
                <a:solidFill>
                  <a:schemeClr val="tx1"/>
                </a:solidFill>
                <a:latin typeface="Segoe UI" panose="020B0502040204020203" pitchFamily="34" charset="0"/>
                <a:cs typeface="Segoe UI" panose="020B0502040204020203" pitchFamily="34" charset="0"/>
              </a:rPr>
              <a:t>Trade Business Info</a:t>
            </a:r>
          </a:p>
          <a:p>
            <a:pPr marL="342900" indent="-342900">
              <a:buClr>
                <a:srgbClr val="3182D5"/>
              </a:buClr>
              <a:buFont typeface="Wingdings" panose="05000000000000000000" pitchFamily="2" charset="2"/>
              <a:buChar char="v"/>
            </a:pPr>
            <a:r>
              <a:rPr lang="en-US" cap="none" dirty="0">
                <a:solidFill>
                  <a:schemeClr val="tx1"/>
                </a:solidFill>
                <a:latin typeface="Segoe UI" panose="020B0502040204020203" pitchFamily="34" charset="0"/>
                <a:cs typeface="Segoe UI" panose="020B0502040204020203" pitchFamily="34" charset="0"/>
              </a:rPr>
              <a:t>Remember When &amp; Where You Met Someone</a:t>
            </a:r>
          </a:p>
          <a:p>
            <a:pPr marL="342900" indent="-342900">
              <a:buClr>
                <a:srgbClr val="3182D5"/>
              </a:buClr>
              <a:buFont typeface="Wingdings" panose="05000000000000000000" pitchFamily="2" charset="2"/>
              <a:buChar char="v"/>
            </a:pPr>
            <a:r>
              <a:rPr lang="en-US" cap="none" dirty="0">
                <a:solidFill>
                  <a:schemeClr val="tx1"/>
                </a:solidFill>
                <a:latin typeface="Segoe UI" panose="020B0502040204020203" pitchFamily="34" charset="0"/>
                <a:cs typeface="Segoe UI" panose="020B0502040204020203" pitchFamily="34" charset="0"/>
              </a:rPr>
              <a:t>Make Friends &amp; Contacts</a:t>
            </a:r>
          </a:p>
          <a:p>
            <a:pPr marL="342900" indent="-342900">
              <a:buClr>
                <a:srgbClr val="3182D5"/>
              </a:buClr>
              <a:buFont typeface="Wingdings" panose="05000000000000000000" pitchFamily="2" charset="2"/>
              <a:buChar char="v"/>
            </a:pPr>
            <a:r>
              <a:rPr lang="en-US" cap="none" dirty="0">
                <a:solidFill>
                  <a:schemeClr val="tx1"/>
                </a:solidFill>
                <a:latin typeface="Segoe UI" panose="020B0502040204020203" pitchFamily="34" charset="0"/>
                <a:cs typeface="Segoe UI" panose="020B0502040204020203" pitchFamily="34" charset="0"/>
              </a:rPr>
              <a:t>Give Contacts Many Different Ways to Contact You</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cxnSp>
        <p:nvCxnSpPr>
          <p:cNvPr id="8" name="Straight Connector 7">
            <a:extLst>
              <a:ext uri="{FF2B5EF4-FFF2-40B4-BE49-F238E27FC236}">
                <a16:creationId xmlns:a16="http://schemas.microsoft.com/office/drawing/2014/main" id="{EBDB82E4-AEA4-4BF0-BBDE-9E2DDFACA3CC}"/>
              </a:ext>
            </a:extLst>
          </p:cNvPr>
          <p:cNvCxnSpPr>
            <a:cxnSpLocks/>
          </p:cNvCxnSpPr>
          <p:nvPr/>
        </p:nvCxnSpPr>
        <p:spPr>
          <a:xfrm>
            <a:off x="7038473" y="2538663"/>
            <a:ext cx="4744453" cy="0"/>
          </a:xfrm>
          <a:prstGeom prst="line">
            <a:avLst/>
          </a:prstGeom>
          <a:ln w="76200">
            <a:solidFill>
              <a:srgbClr val="7440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7F275DF-EBDB-4454-A46B-0503243B8D16}"/>
              </a:ext>
            </a:extLst>
          </p:cNvPr>
          <p:cNvSpPr/>
          <p:nvPr/>
        </p:nvSpPr>
        <p:spPr>
          <a:xfrm>
            <a:off x="775500" y="6131640"/>
            <a:ext cx="5133474"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517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500"/>
                                        <p:tgtEl>
                                          <p:spTgt spid="3">
                                            <p:txEl>
                                              <p:pRg st="0" end="0"/>
                                            </p:txEl>
                                          </p:spTgt>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par>
                          <p:cTn id="37" fill="hold">
                            <p:stCondLst>
                              <p:cond delay="4500"/>
                            </p:stCondLst>
                            <p:childTnLst>
                              <p:par>
                                <p:cTn id="38" presetID="10" presetClass="entr" presetSubtype="0" fill="hold" nodeType="after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par>
                          <p:cTn id="41" fill="hold">
                            <p:stCondLst>
                              <p:cond delay="5000"/>
                            </p:stCondLst>
                            <p:childTnLst>
                              <p:par>
                                <p:cTn id="42" presetID="10"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par>
                          <p:cTn id="45" fill="hold">
                            <p:stCondLst>
                              <p:cond delay="5500"/>
                            </p:stCondLst>
                            <p:childTnLst>
                              <p:par>
                                <p:cTn id="46" presetID="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E5362D0-EBB4-4690-9B54-E364D73A3483}"/>
              </a:ext>
            </a:extLst>
          </p:cNvPr>
          <p:cNvSpPr/>
          <p:nvPr/>
        </p:nvSpPr>
        <p:spPr>
          <a:xfrm>
            <a:off x="236481" y="362604"/>
            <a:ext cx="11682248" cy="1954925"/>
          </a:xfrm>
          <a:prstGeom prst="roundRect">
            <a:avLst/>
          </a:prstGeom>
          <a:gradFill>
            <a:gsLst>
              <a:gs pos="0">
                <a:srgbClr val="3182D5"/>
              </a:gs>
              <a:gs pos="39000">
                <a:schemeClr val="tx1"/>
              </a:gs>
              <a:gs pos="83000">
                <a:srgbClr val="7440FF"/>
              </a:gs>
              <a:gs pos="100000">
                <a:srgbClr val="7440FF"/>
              </a:gs>
            </a:gsLst>
            <a:path path="circle">
              <a:fillToRect l="100000" t="100000"/>
            </a:path>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A8D40-91AB-4371-A8E5-257F87843B5F}"/>
              </a:ext>
            </a:extLst>
          </p:cNvPr>
          <p:cNvSpPr>
            <a:spLocks noGrp="1"/>
          </p:cNvSpPr>
          <p:nvPr>
            <p:ph type="title"/>
          </p:nvPr>
        </p:nvSpPr>
        <p:spPr>
          <a:xfrm>
            <a:off x="273271" y="365125"/>
            <a:ext cx="11645458" cy="1952404"/>
          </a:xfrm>
        </p:spPr>
        <p:txBody>
          <a:bodyPr/>
          <a:lstStyle/>
          <a:p>
            <a:pPr algn="ctr"/>
            <a:r>
              <a:rPr lang="en-US" dirty="0">
                <a:solidFill>
                  <a:schemeClr val="bg1"/>
                </a:solidFill>
                <a:latin typeface="Segoe UI" panose="020B0502040204020203" pitchFamily="34" charset="0"/>
                <a:cs typeface="Segoe UI" panose="020B0502040204020203" pitchFamily="34" charset="0"/>
              </a:rPr>
              <a:t>Tech Stack</a:t>
            </a:r>
          </a:p>
        </p:txBody>
      </p:sp>
      <p:sp>
        <p:nvSpPr>
          <p:cNvPr id="3" name="Content Placeholder 2">
            <a:extLst>
              <a:ext uri="{FF2B5EF4-FFF2-40B4-BE49-F238E27FC236}">
                <a16:creationId xmlns:a16="http://schemas.microsoft.com/office/drawing/2014/main" id="{536D159D-D055-4072-A0DA-9DD48831FDD0}"/>
              </a:ext>
            </a:extLst>
          </p:cNvPr>
          <p:cNvSpPr>
            <a:spLocks noGrp="1"/>
          </p:cNvSpPr>
          <p:nvPr>
            <p:ph sz="half" idx="1"/>
          </p:nvPr>
        </p:nvSpPr>
        <p:spPr>
          <a:xfrm>
            <a:off x="1641697" y="2900340"/>
            <a:ext cx="3122397" cy="2758970"/>
          </a:xfrm>
        </p:spPr>
        <p:txBody>
          <a:bodyPr numCol="1">
            <a:normAutofit/>
          </a:bodyPr>
          <a:lstStyle/>
          <a:p>
            <a:pPr marL="0" indent="0" algn="ctr">
              <a:buClr>
                <a:srgbClr val="7440FF"/>
              </a:buClr>
              <a:buNone/>
            </a:pPr>
            <a:r>
              <a:rPr lang="en-US" sz="3600" dirty="0">
                <a:latin typeface="Segoe UI" panose="020B0502040204020203" pitchFamily="34" charset="0"/>
                <a:cs typeface="Segoe UI" panose="020B0502040204020203" pitchFamily="34" charset="0"/>
              </a:rPr>
              <a:t>React</a:t>
            </a:r>
          </a:p>
          <a:p>
            <a:pPr marL="0" indent="0" algn="ctr">
              <a:buClr>
                <a:srgbClr val="7440FF"/>
              </a:buClr>
              <a:buNone/>
            </a:pPr>
            <a:r>
              <a:rPr lang="en-US" sz="3600" dirty="0">
                <a:latin typeface="Segoe UI" panose="020B0502040204020203" pitchFamily="34" charset="0"/>
                <a:cs typeface="Segoe UI" panose="020B0502040204020203" pitchFamily="34" charset="0"/>
              </a:rPr>
              <a:t>Reach Router</a:t>
            </a:r>
          </a:p>
          <a:p>
            <a:pPr marL="0" indent="0" algn="ctr">
              <a:buClr>
                <a:srgbClr val="7440FF"/>
              </a:buClr>
              <a:buNone/>
            </a:pPr>
            <a:r>
              <a:rPr lang="en-US" sz="3600" dirty="0">
                <a:latin typeface="Segoe UI" panose="020B0502040204020203" pitchFamily="34" charset="0"/>
                <a:cs typeface="Segoe UI" panose="020B0502040204020203" pitchFamily="34" charset="0"/>
              </a:rPr>
              <a:t>GraphQL</a:t>
            </a:r>
          </a:p>
          <a:p>
            <a:pPr marL="0" indent="0" algn="ctr">
              <a:buClr>
                <a:srgbClr val="7440FF"/>
              </a:buClr>
              <a:buNone/>
            </a:pPr>
            <a:r>
              <a:rPr lang="en-US" sz="3600" dirty="0">
                <a:latin typeface="Segoe UI" panose="020B0502040204020203" pitchFamily="34" charset="0"/>
                <a:cs typeface="Segoe UI" panose="020B0502040204020203" pitchFamily="34" charset="0"/>
              </a:rPr>
              <a:t>Tailwind CSS</a:t>
            </a:r>
          </a:p>
        </p:txBody>
      </p:sp>
      <p:sp>
        <p:nvSpPr>
          <p:cNvPr id="18" name="Rectangle 17">
            <a:extLst>
              <a:ext uri="{FF2B5EF4-FFF2-40B4-BE49-F238E27FC236}">
                <a16:creationId xmlns:a16="http://schemas.microsoft.com/office/drawing/2014/main" id="{A73DB7DD-0400-403D-87B6-C1AF82BD47D0}"/>
              </a:ext>
            </a:extLst>
          </p:cNvPr>
          <p:cNvSpPr/>
          <p:nvPr/>
        </p:nvSpPr>
        <p:spPr>
          <a:xfrm>
            <a:off x="6472985" y="2900340"/>
            <a:ext cx="4755931" cy="2308324"/>
          </a:xfrm>
          <a:prstGeom prst="rect">
            <a:avLst/>
          </a:prstGeom>
        </p:spPr>
        <p:txBody>
          <a:bodyPr wrap="square">
            <a:spAutoFit/>
          </a:bodyPr>
          <a:lstStyle/>
          <a:p>
            <a:pPr algn="ctr">
              <a:buClr>
                <a:srgbClr val="7440FF"/>
              </a:buClr>
            </a:pPr>
            <a:r>
              <a:rPr lang="en-US" sz="3600" dirty="0">
                <a:latin typeface="Segoe UI" panose="020B0502040204020203" pitchFamily="34" charset="0"/>
                <a:cs typeface="Segoe UI" panose="020B0502040204020203" pitchFamily="34" charset="0"/>
              </a:rPr>
              <a:t>Apollo</a:t>
            </a:r>
          </a:p>
          <a:p>
            <a:pPr algn="ctr">
              <a:buClr>
                <a:srgbClr val="7440FF"/>
              </a:buClr>
            </a:pPr>
            <a:r>
              <a:rPr lang="en-US" sz="3600" dirty="0">
                <a:latin typeface="Segoe UI" panose="020B0502040204020203" pitchFamily="34" charset="0"/>
                <a:cs typeface="Segoe UI" panose="020B0502040204020203" pitchFamily="34" charset="0"/>
              </a:rPr>
              <a:t>Postgres</a:t>
            </a:r>
          </a:p>
          <a:p>
            <a:pPr algn="ctr">
              <a:buClr>
                <a:srgbClr val="7440FF"/>
              </a:buClr>
            </a:pPr>
            <a:r>
              <a:rPr lang="en-US" sz="3600" dirty="0">
                <a:latin typeface="Segoe UI" panose="020B0502040204020203" pitchFamily="34" charset="0"/>
                <a:cs typeface="Segoe UI" panose="020B0502040204020203" pitchFamily="34" charset="0"/>
              </a:rPr>
              <a:t>Prisma</a:t>
            </a:r>
          </a:p>
          <a:p>
            <a:pPr algn="ctr">
              <a:buClr>
                <a:srgbClr val="7440FF"/>
              </a:buClr>
            </a:pPr>
            <a:r>
              <a:rPr lang="en-US" sz="3600" dirty="0">
                <a:latin typeface="Segoe UI" panose="020B0502040204020203" pitchFamily="34" charset="0"/>
                <a:cs typeface="Segoe UI" panose="020B0502040204020203" pitchFamily="34" charset="0"/>
              </a:rPr>
              <a:t>Cypress</a:t>
            </a:r>
          </a:p>
        </p:txBody>
      </p:sp>
      <p:pic>
        <p:nvPicPr>
          <p:cNvPr id="19" name="Picture 18">
            <a:extLst>
              <a:ext uri="{FF2B5EF4-FFF2-40B4-BE49-F238E27FC236}">
                <a16:creationId xmlns:a16="http://schemas.microsoft.com/office/drawing/2014/main" id="{F1E81D85-41BA-4518-A6AD-C9241C736EF9}"/>
              </a:ext>
            </a:extLst>
          </p:cNvPr>
          <p:cNvPicPr>
            <a:picLocks noChangeAspect="1"/>
          </p:cNvPicPr>
          <p:nvPr/>
        </p:nvPicPr>
        <p:blipFill>
          <a:blip r:embed="rId3"/>
          <a:stretch>
            <a:fillRect/>
          </a:stretch>
        </p:blipFill>
        <p:spPr>
          <a:xfrm>
            <a:off x="9528362" y="5659310"/>
            <a:ext cx="2254564" cy="1134198"/>
          </a:xfrm>
          <a:prstGeom prst="rect">
            <a:avLst/>
          </a:prstGeom>
        </p:spPr>
      </p:pic>
      <p:cxnSp>
        <p:nvCxnSpPr>
          <p:cNvPr id="20" name="Straight Connector 19">
            <a:extLst>
              <a:ext uri="{FF2B5EF4-FFF2-40B4-BE49-F238E27FC236}">
                <a16:creationId xmlns:a16="http://schemas.microsoft.com/office/drawing/2014/main" id="{82095E96-4FBC-4055-A2DE-9C5EACE6D1CD}"/>
              </a:ext>
            </a:extLst>
          </p:cNvPr>
          <p:cNvCxnSpPr>
            <a:cxnSpLocks/>
          </p:cNvCxnSpPr>
          <p:nvPr/>
        </p:nvCxnSpPr>
        <p:spPr>
          <a:xfrm>
            <a:off x="6472985" y="2538663"/>
            <a:ext cx="0" cy="3934326"/>
          </a:xfrm>
          <a:prstGeom prst="line">
            <a:avLst/>
          </a:prstGeom>
          <a:ln w="76200">
            <a:solidFill>
              <a:srgbClr val="7440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218DAA5-02C4-41F8-9E79-C83DBEC9E57C}"/>
              </a:ext>
            </a:extLst>
          </p:cNvPr>
          <p:cNvSpPr/>
          <p:nvPr/>
        </p:nvSpPr>
        <p:spPr>
          <a:xfrm>
            <a:off x="585542" y="6242121"/>
            <a:ext cx="5133474"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Vision Document</a:t>
            </a:r>
            <a:endParaRPr lang="en-US" dirty="0"/>
          </a:p>
        </p:txBody>
      </p:sp>
      <p:sp>
        <p:nvSpPr>
          <p:cNvPr id="24" name="Rectangle 23">
            <a:extLst>
              <a:ext uri="{FF2B5EF4-FFF2-40B4-BE49-F238E27FC236}">
                <a16:creationId xmlns:a16="http://schemas.microsoft.com/office/drawing/2014/main" id="{7E5061D5-4069-4727-96D0-71CB4E5AC94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749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6"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290">
                                          <p:stCondLst>
                                            <p:cond delay="0"/>
                                          </p:stCondLst>
                                        </p:cTn>
                                        <p:tgtEl>
                                          <p:spTgt spid="20"/>
                                        </p:tgtEl>
                                      </p:cBhvr>
                                    </p:animEffect>
                                    <p:anim calcmode="lin" valueType="num">
                                      <p:cBhvr>
                                        <p:cTn id="16"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 dur="13">
                                          <p:stCondLst>
                                            <p:cond delay="325"/>
                                          </p:stCondLst>
                                        </p:cTn>
                                        <p:tgtEl>
                                          <p:spTgt spid="20"/>
                                        </p:tgtEl>
                                      </p:cBhvr>
                                      <p:to x="100000" y="60000"/>
                                    </p:animScale>
                                    <p:animScale>
                                      <p:cBhvr>
                                        <p:cTn id="22" dur="83" decel="50000">
                                          <p:stCondLst>
                                            <p:cond delay="338"/>
                                          </p:stCondLst>
                                        </p:cTn>
                                        <p:tgtEl>
                                          <p:spTgt spid="20"/>
                                        </p:tgtEl>
                                      </p:cBhvr>
                                      <p:to x="100000" y="100000"/>
                                    </p:animScale>
                                    <p:animScale>
                                      <p:cBhvr>
                                        <p:cTn id="23" dur="13">
                                          <p:stCondLst>
                                            <p:cond delay="656"/>
                                          </p:stCondLst>
                                        </p:cTn>
                                        <p:tgtEl>
                                          <p:spTgt spid="20"/>
                                        </p:tgtEl>
                                      </p:cBhvr>
                                      <p:to x="100000" y="80000"/>
                                    </p:animScale>
                                    <p:animScale>
                                      <p:cBhvr>
                                        <p:cTn id="24" dur="83" decel="50000">
                                          <p:stCondLst>
                                            <p:cond delay="669"/>
                                          </p:stCondLst>
                                        </p:cTn>
                                        <p:tgtEl>
                                          <p:spTgt spid="20"/>
                                        </p:tgtEl>
                                      </p:cBhvr>
                                      <p:to x="100000" y="100000"/>
                                    </p:animScale>
                                    <p:animScale>
                                      <p:cBhvr>
                                        <p:cTn id="25" dur="13">
                                          <p:stCondLst>
                                            <p:cond delay="821"/>
                                          </p:stCondLst>
                                        </p:cTn>
                                        <p:tgtEl>
                                          <p:spTgt spid="20"/>
                                        </p:tgtEl>
                                      </p:cBhvr>
                                      <p:to x="100000" y="90000"/>
                                    </p:animScale>
                                    <p:animScale>
                                      <p:cBhvr>
                                        <p:cTn id="26" dur="83" decel="50000">
                                          <p:stCondLst>
                                            <p:cond delay="834"/>
                                          </p:stCondLst>
                                        </p:cTn>
                                        <p:tgtEl>
                                          <p:spTgt spid="20"/>
                                        </p:tgtEl>
                                      </p:cBhvr>
                                      <p:to x="100000" y="100000"/>
                                    </p:animScale>
                                    <p:animScale>
                                      <p:cBhvr>
                                        <p:cTn id="27" dur="13">
                                          <p:stCondLst>
                                            <p:cond delay="904"/>
                                          </p:stCondLst>
                                        </p:cTn>
                                        <p:tgtEl>
                                          <p:spTgt spid="20"/>
                                        </p:tgtEl>
                                      </p:cBhvr>
                                      <p:to x="100000" y="95000"/>
                                    </p:animScale>
                                    <p:animScale>
                                      <p:cBhvr>
                                        <p:cTn id="28" dur="83" decel="50000">
                                          <p:stCondLst>
                                            <p:cond delay="917"/>
                                          </p:stCondLst>
                                        </p:cTn>
                                        <p:tgtEl>
                                          <p:spTgt spid="20"/>
                                        </p:tgtEl>
                                      </p:cBhvr>
                                      <p:to x="100000" y="100000"/>
                                    </p:animScale>
                                  </p:childTnLst>
                                </p:cTn>
                              </p:par>
                            </p:childTnLst>
                          </p:cTn>
                        </p:par>
                        <p:par>
                          <p:cTn id="29" fill="hold">
                            <p:stCondLst>
                              <p:cond delay="1000"/>
                            </p:stCondLst>
                            <p:childTnLst>
                              <p:par>
                                <p:cTn id="30" presetID="26"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290">
                                          <p:stCondLst>
                                            <p:cond delay="0"/>
                                          </p:stCondLst>
                                        </p:cTn>
                                        <p:tgtEl>
                                          <p:spTgt spid="2"/>
                                        </p:tgtEl>
                                      </p:cBhvr>
                                    </p:animEffect>
                                    <p:anim calcmode="lin" valueType="num">
                                      <p:cBhvr>
                                        <p:cTn id="33"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38" dur="13">
                                          <p:stCondLst>
                                            <p:cond delay="325"/>
                                          </p:stCondLst>
                                        </p:cTn>
                                        <p:tgtEl>
                                          <p:spTgt spid="2"/>
                                        </p:tgtEl>
                                      </p:cBhvr>
                                      <p:to x="100000" y="60000"/>
                                    </p:animScale>
                                    <p:animScale>
                                      <p:cBhvr>
                                        <p:cTn id="39" dur="83" decel="50000">
                                          <p:stCondLst>
                                            <p:cond delay="338"/>
                                          </p:stCondLst>
                                        </p:cTn>
                                        <p:tgtEl>
                                          <p:spTgt spid="2"/>
                                        </p:tgtEl>
                                      </p:cBhvr>
                                      <p:to x="100000" y="100000"/>
                                    </p:animScale>
                                    <p:animScale>
                                      <p:cBhvr>
                                        <p:cTn id="40" dur="13">
                                          <p:stCondLst>
                                            <p:cond delay="656"/>
                                          </p:stCondLst>
                                        </p:cTn>
                                        <p:tgtEl>
                                          <p:spTgt spid="2"/>
                                        </p:tgtEl>
                                      </p:cBhvr>
                                      <p:to x="100000" y="80000"/>
                                    </p:animScale>
                                    <p:animScale>
                                      <p:cBhvr>
                                        <p:cTn id="41" dur="83" decel="50000">
                                          <p:stCondLst>
                                            <p:cond delay="669"/>
                                          </p:stCondLst>
                                        </p:cTn>
                                        <p:tgtEl>
                                          <p:spTgt spid="2"/>
                                        </p:tgtEl>
                                      </p:cBhvr>
                                      <p:to x="100000" y="100000"/>
                                    </p:animScale>
                                    <p:animScale>
                                      <p:cBhvr>
                                        <p:cTn id="42" dur="13">
                                          <p:stCondLst>
                                            <p:cond delay="821"/>
                                          </p:stCondLst>
                                        </p:cTn>
                                        <p:tgtEl>
                                          <p:spTgt spid="2"/>
                                        </p:tgtEl>
                                      </p:cBhvr>
                                      <p:to x="100000" y="90000"/>
                                    </p:animScale>
                                    <p:animScale>
                                      <p:cBhvr>
                                        <p:cTn id="43" dur="83" decel="50000">
                                          <p:stCondLst>
                                            <p:cond delay="834"/>
                                          </p:stCondLst>
                                        </p:cTn>
                                        <p:tgtEl>
                                          <p:spTgt spid="2"/>
                                        </p:tgtEl>
                                      </p:cBhvr>
                                      <p:to x="100000" y="100000"/>
                                    </p:animScale>
                                    <p:animScale>
                                      <p:cBhvr>
                                        <p:cTn id="44" dur="13">
                                          <p:stCondLst>
                                            <p:cond delay="904"/>
                                          </p:stCondLst>
                                        </p:cTn>
                                        <p:tgtEl>
                                          <p:spTgt spid="2"/>
                                        </p:tgtEl>
                                      </p:cBhvr>
                                      <p:to x="100000" y="95000"/>
                                    </p:animScale>
                                    <p:animScale>
                                      <p:cBhvr>
                                        <p:cTn id="45" dur="83" decel="50000">
                                          <p:stCondLst>
                                            <p:cond delay="917"/>
                                          </p:stCondLst>
                                        </p:cTn>
                                        <p:tgtEl>
                                          <p:spTgt spid="2"/>
                                        </p:tgtEl>
                                      </p:cBhvr>
                                      <p:to x="100000" y="100000"/>
                                    </p:animScale>
                                  </p:childTnLst>
                                </p:cTn>
                              </p:par>
                            </p:childTnLst>
                          </p:cTn>
                        </p:par>
                        <p:par>
                          <p:cTn id="46" fill="hold">
                            <p:stCondLst>
                              <p:cond delay="2000"/>
                            </p:stCondLst>
                            <p:childTnLst>
                              <p:par>
                                <p:cTn id="47" presetID="26" presetClass="entr" presetSubtype="0" fill="hold" nodeType="after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wipe(down)">
                                      <p:cBhvr>
                                        <p:cTn id="49" dur="290">
                                          <p:stCondLst>
                                            <p:cond delay="0"/>
                                          </p:stCondLst>
                                        </p:cTn>
                                        <p:tgtEl>
                                          <p:spTgt spid="3">
                                            <p:txEl>
                                              <p:pRg st="0" end="0"/>
                                            </p:txEl>
                                          </p:spTgt>
                                        </p:tgtEl>
                                      </p:cBhvr>
                                    </p:animEffect>
                                    <p:anim calcmode="lin" valueType="num">
                                      <p:cBhvr>
                                        <p:cTn id="50"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55" dur="13">
                                          <p:stCondLst>
                                            <p:cond delay="325"/>
                                          </p:stCondLst>
                                        </p:cTn>
                                        <p:tgtEl>
                                          <p:spTgt spid="3">
                                            <p:txEl>
                                              <p:pRg st="0" end="0"/>
                                            </p:txEl>
                                          </p:spTgt>
                                        </p:tgtEl>
                                      </p:cBhvr>
                                      <p:to x="100000" y="60000"/>
                                    </p:animScale>
                                    <p:animScale>
                                      <p:cBhvr>
                                        <p:cTn id="56" dur="83" decel="50000">
                                          <p:stCondLst>
                                            <p:cond delay="338"/>
                                          </p:stCondLst>
                                        </p:cTn>
                                        <p:tgtEl>
                                          <p:spTgt spid="3">
                                            <p:txEl>
                                              <p:pRg st="0" end="0"/>
                                            </p:txEl>
                                          </p:spTgt>
                                        </p:tgtEl>
                                      </p:cBhvr>
                                      <p:to x="100000" y="100000"/>
                                    </p:animScale>
                                    <p:animScale>
                                      <p:cBhvr>
                                        <p:cTn id="57" dur="13">
                                          <p:stCondLst>
                                            <p:cond delay="656"/>
                                          </p:stCondLst>
                                        </p:cTn>
                                        <p:tgtEl>
                                          <p:spTgt spid="3">
                                            <p:txEl>
                                              <p:pRg st="0" end="0"/>
                                            </p:txEl>
                                          </p:spTgt>
                                        </p:tgtEl>
                                      </p:cBhvr>
                                      <p:to x="100000" y="80000"/>
                                    </p:animScale>
                                    <p:animScale>
                                      <p:cBhvr>
                                        <p:cTn id="58" dur="83" decel="50000">
                                          <p:stCondLst>
                                            <p:cond delay="669"/>
                                          </p:stCondLst>
                                        </p:cTn>
                                        <p:tgtEl>
                                          <p:spTgt spid="3">
                                            <p:txEl>
                                              <p:pRg st="0" end="0"/>
                                            </p:txEl>
                                          </p:spTgt>
                                        </p:tgtEl>
                                      </p:cBhvr>
                                      <p:to x="100000" y="100000"/>
                                    </p:animScale>
                                    <p:animScale>
                                      <p:cBhvr>
                                        <p:cTn id="59" dur="13">
                                          <p:stCondLst>
                                            <p:cond delay="821"/>
                                          </p:stCondLst>
                                        </p:cTn>
                                        <p:tgtEl>
                                          <p:spTgt spid="3">
                                            <p:txEl>
                                              <p:pRg st="0" end="0"/>
                                            </p:txEl>
                                          </p:spTgt>
                                        </p:tgtEl>
                                      </p:cBhvr>
                                      <p:to x="100000" y="90000"/>
                                    </p:animScale>
                                    <p:animScale>
                                      <p:cBhvr>
                                        <p:cTn id="60" dur="83" decel="50000">
                                          <p:stCondLst>
                                            <p:cond delay="834"/>
                                          </p:stCondLst>
                                        </p:cTn>
                                        <p:tgtEl>
                                          <p:spTgt spid="3">
                                            <p:txEl>
                                              <p:pRg st="0" end="0"/>
                                            </p:txEl>
                                          </p:spTgt>
                                        </p:tgtEl>
                                      </p:cBhvr>
                                      <p:to x="100000" y="100000"/>
                                    </p:animScale>
                                    <p:animScale>
                                      <p:cBhvr>
                                        <p:cTn id="61" dur="13">
                                          <p:stCondLst>
                                            <p:cond delay="904"/>
                                          </p:stCondLst>
                                        </p:cTn>
                                        <p:tgtEl>
                                          <p:spTgt spid="3">
                                            <p:txEl>
                                              <p:pRg st="0" end="0"/>
                                            </p:txEl>
                                          </p:spTgt>
                                        </p:tgtEl>
                                      </p:cBhvr>
                                      <p:to x="100000" y="95000"/>
                                    </p:animScale>
                                    <p:animScale>
                                      <p:cBhvr>
                                        <p:cTn id="62" dur="83" decel="50000">
                                          <p:stCondLst>
                                            <p:cond delay="917"/>
                                          </p:stCondLst>
                                        </p:cTn>
                                        <p:tgtEl>
                                          <p:spTgt spid="3">
                                            <p:txEl>
                                              <p:pRg st="0" end="0"/>
                                            </p:txEl>
                                          </p:spTgt>
                                        </p:tgtEl>
                                      </p:cBhvr>
                                      <p:to x="100000" y="100000"/>
                                    </p:animScale>
                                  </p:childTnLst>
                                </p:cTn>
                              </p:par>
                            </p:childTnLst>
                          </p:cTn>
                        </p:par>
                        <p:par>
                          <p:cTn id="63" fill="hold">
                            <p:stCondLst>
                              <p:cond delay="3000"/>
                            </p:stCondLst>
                            <p:childTnLst>
                              <p:par>
                                <p:cTn id="64" presetID="26" presetClass="entr" presetSubtype="0" fill="hold" nodeType="after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wipe(down)">
                                      <p:cBhvr>
                                        <p:cTn id="66" dur="290">
                                          <p:stCondLst>
                                            <p:cond delay="0"/>
                                          </p:stCondLst>
                                        </p:cTn>
                                        <p:tgtEl>
                                          <p:spTgt spid="3">
                                            <p:txEl>
                                              <p:pRg st="1" end="1"/>
                                            </p:txEl>
                                          </p:spTgt>
                                        </p:tgtEl>
                                      </p:cBhvr>
                                    </p:animEffect>
                                    <p:anim calcmode="lin" valueType="num">
                                      <p:cBhvr>
                                        <p:cTn id="67"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72" dur="13">
                                          <p:stCondLst>
                                            <p:cond delay="325"/>
                                          </p:stCondLst>
                                        </p:cTn>
                                        <p:tgtEl>
                                          <p:spTgt spid="3">
                                            <p:txEl>
                                              <p:pRg st="1" end="1"/>
                                            </p:txEl>
                                          </p:spTgt>
                                        </p:tgtEl>
                                      </p:cBhvr>
                                      <p:to x="100000" y="60000"/>
                                    </p:animScale>
                                    <p:animScale>
                                      <p:cBhvr>
                                        <p:cTn id="73" dur="83" decel="50000">
                                          <p:stCondLst>
                                            <p:cond delay="338"/>
                                          </p:stCondLst>
                                        </p:cTn>
                                        <p:tgtEl>
                                          <p:spTgt spid="3">
                                            <p:txEl>
                                              <p:pRg st="1" end="1"/>
                                            </p:txEl>
                                          </p:spTgt>
                                        </p:tgtEl>
                                      </p:cBhvr>
                                      <p:to x="100000" y="100000"/>
                                    </p:animScale>
                                    <p:animScale>
                                      <p:cBhvr>
                                        <p:cTn id="74" dur="13">
                                          <p:stCondLst>
                                            <p:cond delay="656"/>
                                          </p:stCondLst>
                                        </p:cTn>
                                        <p:tgtEl>
                                          <p:spTgt spid="3">
                                            <p:txEl>
                                              <p:pRg st="1" end="1"/>
                                            </p:txEl>
                                          </p:spTgt>
                                        </p:tgtEl>
                                      </p:cBhvr>
                                      <p:to x="100000" y="80000"/>
                                    </p:animScale>
                                    <p:animScale>
                                      <p:cBhvr>
                                        <p:cTn id="75" dur="83" decel="50000">
                                          <p:stCondLst>
                                            <p:cond delay="669"/>
                                          </p:stCondLst>
                                        </p:cTn>
                                        <p:tgtEl>
                                          <p:spTgt spid="3">
                                            <p:txEl>
                                              <p:pRg st="1" end="1"/>
                                            </p:txEl>
                                          </p:spTgt>
                                        </p:tgtEl>
                                      </p:cBhvr>
                                      <p:to x="100000" y="100000"/>
                                    </p:animScale>
                                    <p:animScale>
                                      <p:cBhvr>
                                        <p:cTn id="76" dur="13">
                                          <p:stCondLst>
                                            <p:cond delay="821"/>
                                          </p:stCondLst>
                                        </p:cTn>
                                        <p:tgtEl>
                                          <p:spTgt spid="3">
                                            <p:txEl>
                                              <p:pRg st="1" end="1"/>
                                            </p:txEl>
                                          </p:spTgt>
                                        </p:tgtEl>
                                      </p:cBhvr>
                                      <p:to x="100000" y="90000"/>
                                    </p:animScale>
                                    <p:animScale>
                                      <p:cBhvr>
                                        <p:cTn id="77" dur="83" decel="50000">
                                          <p:stCondLst>
                                            <p:cond delay="834"/>
                                          </p:stCondLst>
                                        </p:cTn>
                                        <p:tgtEl>
                                          <p:spTgt spid="3">
                                            <p:txEl>
                                              <p:pRg st="1" end="1"/>
                                            </p:txEl>
                                          </p:spTgt>
                                        </p:tgtEl>
                                      </p:cBhvr>
                                      <p:to x="100000" y="100000"/>
                                    </p:animScale>
                                    <p:animScale>
                                      <p:cBhvr>
                                        <p:cTn id="78" dur="13">
                                          <p:stCondLst>
                                            <p:cond delay="904"/>
                                          </p:stCondLst>
                                        </p:cTn>
                                        <p:tgtEl>
                                          <p:spTgt spid="3">
                                            <p:txEl>
                                              <p:pRg st="1" end="1"/>
                                            </p:txEl>
                                          </p:spTgt>
                                        </p:tgtEl>
                                      </p:cBhvr>
                                      <p:to x="100000" y="95000"/>
                                    </p:animScale>
                                    <p:animScale>
                                      <p:cBhvr>
                                        <p:cTn id="79" dur="83" decel="50000">
                                          <p:stCondLst>
                                            <p:cond delay="917"/>
                                          </p:stCondLst>
                                        </p:cTn>
                                        <p:tgtEl>
                                          <p:spTgt spid="3">
                                            <p:txEl>
                                              <p:pRg st="1" end="1"/>
                                            </p:txEl>
                                          </p:spTgt>
                                        </p:tgtEl>
                                      </p:cBhvr>
                                      <p:to x="100000" y="100000"/>
                                    </p:animScale>
                                  </p:childTnLst>
                                </p:cTn>
                              </p:par>
                            </p:childTnLst>
                          </p:cTn>
                        </p:par>
                        <p:par>
                          <p:cTn id="80" fill="hold">
                            <p:stCondLst>
                              <p:cond delay="4000"/>
                            </p:stCondLst>
                            <p:childTnLst>
                              <p:par>
                                <p:cTn id="81" presetID="26" presetClass="entr" presetSubtype="0" fill="hold" nodeType="after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Effect transition="in" filter="wipe(down)">
                                      <p:cBhvr>
                                        <p:cTn id="83" dur="290">
                                          <p:stCondLst>
                                            <p:cond delay="0"/>
                                          </p:stCondLst>
                                        </p:cTn>
                                        <p:tgtEl>
                                          <p:spTgt spid="3">
                                            <p:txEl>
                                              <p:pRg st="2" end="2"/>
                                            </p:txEl>
                                          </p:spTgt>
                                        </p:tgtEl>
                                      </p:cBhvr>
                                    </p:animEffect>
                                    <p:anim calcmode="lin" valueType="num">
                                      <p:cBhvr>
                                        <p:cTn id="84"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85"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86"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87"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88"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89" dur="13">
                                          <p:stCondLst>
                                            <p:cond delay="325"/>
                                          </p:stCondLst>
                                        </p:cTn>
                                        <p:tgtEl>
                                          <p:spTgt spid="3">
                                            <p:txEl>
                                              <p:pRg st="2" end="2"/>
                                            </p:txEl>
                                          </p:spTgt>
                                        </p:tgtEl>
                                      </p:cBhvr>
                                      <p:to x="100000" y="60000"/>
                                    </p:animScale>
                                    <p:animScale>
                                      <p:cBhvr>
                                        <p:cTn id="90" dur="83" decel="50000">
                                          <p:stCondLst>
                                            <p:cond delay="338"/>
                                          </p:stCondLst>
                                        </p:cTn>
                                        <p:tgtEl>
                                          <p:spTgt spid="3">
                                            <p:txEl>
                                              <p:pRg st="2" end="2"/>
                                            </p:txEl>
                                          </p:spTgt>
                                        </p:tgtEl>
                                      </p:cBhvr>
                                      <p:to x="100000" y="100000"/>
                                    </p:animScale>
                                    <p:animScale>
                                      <p:cBhvr>
                                        <p:cTn id="91" dur="13">
                                          <p:stCondLst>
                                            <p:cond delay="656"/>
                                          </p:stCondLst>
                                        </p:cTn>
                                        <p:tgtEl>
                                          <p:spTgt spid="3">
                                            <p:txEl>
                                              <p:pRg st="2" end="2"/>
                                            </p:txEl>
                                          </p:spTgt>
                                        </p:tgtEl>
                                      </p:cBhvr>
                                      <p:to x="100000" y="80000"/>
                                    </p:animScale>
                                    <p:animScale>
                                      <p:cBhvr>
                                        <p:cTn id="92" dur="83" decel="50000">
                                          <p:stCondLst>
                                            <p:cond delay="669"/>
                                          </p:stCondLst>
                                        </p:cTn>
                                        <p:tgtEl>
                                          <p:spTgt spid="3">
                                            <p:txEl>
                                              <p:pRg st="2" end="2"/>
                                            </p:txEl>
                                          </p:spTgt>
                                        </p:tgtEl>
                                      </p:cBhvr>
                                      <p:to x="100000" y="100000"/>
                                    </p:animScale>
                                    <p:animScale>
                                      <p:cBhvr>
                                        <p:cTn id="93" dur="13">
                                          <p:stCondLst>
                                            <p:cond delay="821"/>
                                          </p:stCondLst>
                                        </p:cTn>
                                        <p:tgtEl>
                                          <p:spTgt spid="3">
                                            <p:txEl>
                                              <p:pRg st="2" end="2"/>
                                            </p:txEl>
                                          </p:spTgt>
                                        </p:tgtEl>
                                      </p:cBhvr>
                                      <p:to x="100000" y="90000"/>
                                    </p:animScale>
                                    <p:animScale>
                                      <p:cBhvr>
                                        <p:cTn id="94" dur="83" decel="50000">
                                          <p:stCondLst>
                                            <p:cond delay="834"/>
                                          </p:stCondLst>
                                        </p:cTn>
                                        <p:tgtEl>
                                          <p:spTgt spid="3">
                                            <p:txEl>
                                              <p:pRg st="2" end="2"/>
                                            </p:txEl>
                                          </p:spTgt>
                                        </p:tgtEl>
                                      </p:cBhvr>
                                      <p:to x="100000" y="100000"/>
                                    </p:animScale>
                                    <p:animScale>
                                      <p:cBhvr>
                                        <p:cTn id="95" dur="13">
                                          <p:stCondLst>
                                            <p:cond delay="904"/>
                                          </p:stCondLst>
                                        </p:cTn>
                                        <p:tgtEl>
                                          <p:spTgt spid="3">
                                            <p:txEl>
                                              <p:pRg st="2" end="2"/>
                                            </p:txEl>
                                          </p:spTgt>
                                        </p:tgtEl>
                                      </p:cBhvr>
                                      <p:to x="100000" y="95000"/>
                                    </p:animScale>
                                    <p:animScale>
                                      <p:cBhvr>
                                        <p:cTn id="96" dur="83" decel="50000">
                                          <p:stCondLst>
                                            <p:cond delay="917"/>
                                          </p:stCondLst>
                                        </p:cTn>
                                        <p:tgtEl>
                                          <p:spTgt spid="3">
                                            <p:txEl>
                                              <p:pRg st="2" end="2"/>
                                            </p:txEl>
                                          </p:spTgt>
                                        </p:tgtEl>
                                      </p:cBhvr>
                                      <p:to x="100000" y="100000"/>
                                    </p:animScale>
                                  </p:childTnLst>
                                </p:cTn>
                              </p:par>
                            </p:childTnLst>
                          </p:cTn>
                        </p:par>
                        <p:par>
                          <p:cTn id="97" fill="hold">
                            <p:stCondLst>
                              <p:cond delay="5000"/>
                            </p:stCondLst>
                            <p:childTnLst>
                              <p:par>
                                <p:cTn id="98" presetID="26" presetClass="entr" presetSubtype="0" fill="hold" nodeType="afterEffect">
                                  <p:stCondLst>
                                    <p:cond delay="0"/>
                                  </p:stCondLst>
                                  <p:childTnLst>
                                    <p:set>
                                      <p:cBhvr>
                                        <p:cTn id="99" dur="1" fill="hold">
                                          <p:stCondLst>
                                            <p:cond delay="0"/>
                                          </p:stCondLst>
                                        </p:cTn>
                                        <p:tgtEl>
                                          <p:spTgt spid="3">
                                            <p:txEl>
                                              <p:pRg st="3" end="3"/>
                                            </p:txEl>
                                          </p:spTgt>
                                        </p:tgtEl>
                                        <p:attrNameLst>
                                          <p:attrName>style.visibility</p:attrName>
                                        </p:attrNameLst>
                                      </p:cBhvr>
                                      <p:to>
                                        <p:strVal val="visible"/>
                                      </p:to>
                                    </p:set>
                                    <p:animEffect transition="in" filter="wipe(down)">
                                      <p:cBhvr>
                                        <p:cTn id="100" dur="290">
                                          <p:stCondLst>
                                            <p:cond delay="0"/>
                                          </p:stCondLst>
                                        </p:cTn>
                                        <p:tgtEl>
                                          <p:spTgt spid="3">
                                            <p:txEl>
                                              <p:pRg st="3" end="3"/>
                                            </p:txEl>
                                          </p:spTgt>
                                        </p:tgtEl>
                                      </p:cBhvr>
                                    </p:animEffect>
                                    <p:anim calcmode="lin" valueType="num">
                                      <p:cBhvr>
                                        <p:cTn id="101" dur="911"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02" dur="332"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3" dur="332" tmFilter="0, 0; 0.125,0.2665; 0.25,0.4; 0.375,0.465; 0.5,0.5;  0.625,0.535; 0.75,0.6; 0.875,0.7335; 1,1">
                                          <p:stCondLst>
                                            <p:cond delay="332"/>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04" dur="166" tmFilter="0, 0; 0.125,0.2665; 0.25,0.4; 0.375,0.465; 0.5,0.5;  0.625,0.535; 0.75,0.6; 0.875,0.7335; 1,1">
                                          <p:stCondLst>
                                            <p:cond delay="662"/>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05" dur="82" tmFilter="0, 0; 0.125,0.2665; 0.25,0.4; 0.375,0.465; 0.5,0.5;  0.625,0.535; 0.75,0.6; 0.875,0.7335; 1,1">
                                          <p:stCondLst>
                                            <p:cond delay="828"/>
                                          </p:stCondLst>
                                        </p:cTn>
                                        <p:tgtEl>
                                          <p:spTgt spid="3">
                                            <p:txEl>
                                              <p:pRg st="3" end="3"/>
                                            </p:txEl>
                                          </p:spTgt>
                                        </p:tgtEl>
                                        <p:attrNameLst>
                                          <p:attrName>ppt_y</p:attrName>
                                        </p:attrNameLst>
                                      </p:cBhvr>
                                      <p:tavLst>
                                        <p:tav tm="0" fmla="#ppt_y-sin(pi*$)/81">
                                          <p:val>
                                            <p:fltVal val="0"/>
                                          </p:val>
                                        </p:tav>
                                        <p:tav tm="100000">
                                          <p:val>
                                            <p:fltVal val="1"/>
                                          </p:val>
                                        </p:tav>
                                      </p:tavLst>
                                    </p:anim>
                                    <p:animScale>
                                      <p:cBhvr>
                                        <p:cTn id="106" dur="13">
                                          <p:stCondLst>
                                            <p:cond delay="325"/>
                                          </p:stCondLst>
                                        </p:cTn>
                                        <p:tgtEl>
                                          <p:spTgt spid="3">
                                            <p:txEl>
                                              <p:pRg st="3" end="3"/>
                                            </p:txEl>
                                          </p:spTgt>
                                        </p:tgtEl>
                                      </p:cBhvr>
                                      <p:to x="100000" y="60000"/>
                                    </p:animScale>
                                    <p:animScale>
                                      <p:cBhvr>
                                        <p:cTn id="107" dur="83" decel="50000">
                                          <p:stCondLst>
                                            <p:cond delay="338"/>
                                          </p:stCondLst>
                                        </p:cTn>
                                        <p:tgtEl>
                                          <p:spTgt spid="3">
                                            <p:txEl>
                                              <p:pRg st="3" end="3"/>
                                            </p:txEl>
                                          </p:spTgt>
                                        </p:tgtEl>
                                      </p:cBhvr>
                                      <p:to x="100000" y="100000"/>
                                    </p:animScale>
                                    <p:animScale>
                                      <p:cBhvr>
                                        <p:cTn id="108" dur="13">
                                          <p:stCondLst>
                                            <p:cond delay="656"/>
                                          </p:stCondLst>
                                        </p:cTn>
                                        <p:tgtEl>
                                          <p:spTgt spid="3">
                                            <p:txEl>
                                              <p:pRg st="3" end="3"/>
                                            </p:txEl>
                                          </p:spTgt>
                                        </p:tgtEl>
                                      </p:cBhvr>
                                      <p:to x="100000" y="80000"/>
                                    </p:animScale>
                                    <p:animScale>
                                      <p:cBhvr>
                                        <p:cTn id="109" dur="83" decel="50000">
                                          <p:stCondLst>
                                            <p:cond delay="669"/>
                                          </p:stCondLst>
                                        </p:cTn>
                                        <p:tgtEl>
                                          <p:spTgt spid="3">
                                            <p:txEl>
                                              <p:pRg st="3" end="3"/>
                                            </p:txEl>
                                          </p:spTgt>
                                        </p:tgtEl>
                                      </p:cBhvr>
                                      <p:to x="100000" y="100000"/>
                                    </p:animScale>
                                    <p:animScale>
                                      <p:cBhvr>
                                        <p:cTn id="110" dur="13">
                                          <p:stCondLst>
                                            <p:cond delay="821"/>
                                          </p:stCondLst>
                                        </p:cTn>
                                        <p:tgtEl>
                                          <p:spTgt spid="3">
                                            <p:txEl>
                                              <p:pRg st="3" end="3"/>
                                            </p:txEl>
                                          </p:spTgt>
                                        </p:tgtEl>
                                      </p:cBhvr>
                                      <p:to x="100000" y="90000"/>
                                    </p:animScale>
                                    <p:animScale>
                                      <p:cBhvr>
                                        <p:cTn id="111" dur="83" decel="50000">
                                          <p:stCondLst>
                                            <p:cond delay="834"/>
                                          </p:stCondLst>
                                        </p:cTn>
                                        <p:tgtEl>
                                          <p:spTgt spid="3">
                                            <p:txEl>
                                              <p:pRg st="3" end="3"/>
                                            </p:txEl>
                                          </p:spTgt>
                                        </p:tgtEl>
                                      </p:cBhvr>
                                      <p:to x="100000" y="100000"/>
                                    </p:animScale>
                                    <p:animScale>
                                      <p:cBhvr>
                                        <p:cTn id="112" dur="13">
                                          <p:stCondLst>
                                            <p:cond delay="904"/>
                                          </p:stCondLst>
                                        </p:cTn>
                                        <p:tgtEl>
                                          <p:spTgt spid="3">
                                            <p:txEl>
                                              <p:pRg st="3" end="3"/>
                                            </p:txEl>
                                          </p:spTgt>
                                        </p:tgtEl>
                                      </p:cBhvr>
                                      <p:to x="100000" y="95000"/>
                                    </p:animScale>
                                    <p:animScale>
                                      <p:cBhvr>
                                        <p:cTn id="113" dur="83" decel="50000">
                                          <p:stCondLst>
                                            <p:cond delay="917"/>
                                          </p:stCondLst>
                                        </p:cTn>
                                        <p:tgtEl>
                                          <p:spTgt spid="3">
                                            <p:txEl>
                                              <p:pRg st="3" end="3"/>
                                            </p:txEl>
                                          </p:spTgt>
                                        </p:tgtEl>
                                      </p:cBhvr>
                                      <p:to x="100000" y="100000"/>
                                    </p:animScale>
                                  </p:childTnLst>
                                </p:cTn>
                              </p:par>
                            </p:childTnLst>
                          </p:cTn>
                        </p:par>
                        <p:par>
                          <p:cTn id="114" fill="hold">
                            <p:stCondLst>
                              <p:cond delay="6000"/>
                            </p:stCondLst>
                            <p:childTnLst>
                              <p:par>
                                <p:cTn id="115" presetID="26" presetClass="entr" presetSubtype="0" fill="hold" nodeType="afterEffect">
                                  <p:stCondLst>
                                    <p:cond delay="0"/>
                                  </p:stCondLst>
                                  <p:childTnLst>
                                    <p:set>
                                      <p:cBhvr>
                                        <p:cTn id="116" dur="1" fill="hold">
                                          <p:stCondLst>
                                            <p:cond delay="0"/>
                                          </p:stCondLst>
                                        </p:cTn>
                                        <p:tgtEl>
                                          <p:spTgt spid="18">
                                            <p:txEl>
                                              <p:pRg st="0" end="0"/>
                                            </p:txEl>
                                          </p:spTgt>
                                        </p:tgtEl>
                                        <p:attrNameLst>
                                          <p:attrName>style.visibility</p:attrName>
                                        </p:attrNameLst>
                                      </p:cBhvr>
                                      <p:to>
                                        <p:strVal val="visible"/>
                                      </p:to>
                                    </p:set>
                                    <p:animEffect transition="in" filter="wipe(down)">
                                      <p:cBhvr>
                                        <p:cTn id="117" dur="290">
                                          <p:stCondLst>
                                            <p:cond delay="0"/>
                                          </p:stCondLst>
                                        </p:cTn>
                                        <p:tgtEl>
                                          <p:spTgt spid="18">
                                            <p:txEl>
                                              <p:pRg st="0" end="0"/>
                                            </p:txEl>
                                          </p:spTgt>
                                        </p:tgtEl>
                                      </p:cBhvr>
                                    </p:animEffect>
                                    <p:anim calcmode="lin" valueType="num">
                                      <p:cBhvr>
                                        <p:cTn id="118" dur="911" tmFilter="0,0; 0.14,0.36; 0.43,0.73; 0.71,0.91; 1.0,1.0">
                                          <p:stCondLst>
                                            <p:cond delay="0"/>
                                          </p:stCondLst>
                                        </p:cTn>
                                        <p:tgtEl>
                                          <p:spTgt spid="18">
                                            <p:txEl>
                                              <p:pRg st="0" end="0"/>
                                            </p:txEl>
                                          </p:spTgt>
                                        </p:tgtEl>
                                        <p:attrNameLst>
                                          <p:attrName>ppt_x</p:attrName>
                                        </p:attrNameLst>
                                      </p:cBhvr>
                                      <p:tavLst>
                                        <p:tav tm="0">
                                          <p:val>
                                            <p:strVal val="#ppt_x-0.25"/>
                                          </p:val>
                                        </p:tav>
                                        <p:tav tm="100000">
                                          <p:val>
                                            <p:strVal val="#ppt_x"/>
                                          </p:val>
                                        </p:tav>
                                      </p:tavLst>
                                    </p:anim>
                                    <p:anim calcmode="lin" valueType="num">
                                      <p:cBhvr>
                                        <p:cTn id="119" dur="332" tmFilter="0.0,0.0; 0.25,0.07; 0.50,0.2; 0.75,0.467; 1.0,1.0">
                                          <p:stCondLst>
                                            <p:cond delay="0"/>
                                          </p:stCondLst>
                                        </p:cTn>
                                        <p:tgtEl>
                                          <p:spTgt spid="18">
                                            <p:txEl>
                                              <p:pRg st="0" end="0"/>
                                            </p:txEl>
                                          </p:spTgt>
                                        </p:tgtEl>
                                        <p:attrNameLst>
                                          <p:attrName>ppt_y</p:attrName>
                                        </p:attrNameLst>
                                      </p:cBhvr>
                                      <p:tavLst>
                                        <p:tav tm="0" fmla="#ppt_y-sin(pi*$)/3">
                                          <p:val>
                                            <p:fltVal val="0.5"/>
                                          </p:val>
                                        </p:tav>
                                        <p:tav tm="100000">
                                          <p:val>
                                            <p:fltVal val="1"/>
                                          </p:val>
                                        </p:tav>
                                      </p:tavLst>
                                    </p:anim>
                                    <p:anim calcmode="lin" valueType="num">
                                      <p:cBhvr>
                                        <p:cTn id="120" dur="332" tmFilter="0, 0; 0.125,0.2665; 0.25,0.4; 0.375,0.465; 0.5,0.5;  0.625,0.535; 0.75,0.6; 0.875,0.7335; 1,1">
                                          <p:stCondLst>
                                            <p:cond delay="332"/>
                                          </p:stCondLst>
                                        </p:cTn>
                                        <p:tgtEl>
                                          <p:spTgt spid="18">
                                            <p:txEl>
                                              <p:pRg st="0" end="0"/>
                                            </p:txEl>
                                          </p:spTgt>
                                        </p:tgtEl>
                                        <p:attrNameLst>
                                          <p:attrName>ppt_y</p:attrName>
                                        </p:attrNameLst>
                                      </p:cBhvr>
                                      <p:tavLst>
                                        <p:tav tm="0" fmla="#ppt_y-sin(pi*$)/9">
                                          <p:val>
                                            <p:fltVal val="0"/>
                                          </p:val>
                                        </p:tav>
                                        <p:tav tm="100000">
                                          <p:val>
                                            <p:fltVal val="1"/>
                                          </p:val>
                                        </p:tav>
                                      </p:tavLst>
                                    </p:anim>
                                    <p:anim calcmode="lin" valueType="num">
                                      <p:cBhvr>
                                        <p:cTn id="121" dur="166" tmFilter="0, 0; 0.125,0.2665; 0.25,0.4; 0.375,0.465; 0.5,0.5;  0.625,0.535; 0.75,0.6; 0.875,0.7335; 1,1">
                                          <p:stCondLst>
                                            <p:cond delay="662"/>
                                          </p:stCondLst>
                                        </p:cTn>
                                        <p:tgtEl>
                                          <p:spTgt spid="18">
                                            <p:txEl>
                                              <p:pRg st="0" end="0"/>
                                            </p:txEl>
                                          </p:spTgt>
                                        </p:tgtEl>
                                        <p:attrNameLst>
                                          <p:attrName>ppt_y</p:attrName>
                                        </p:attrNameLst>
                                      </p:cBhvr>
                                      <p:tavLst>
                                        <p:tav tm="0" fmla="#ppt_y-sin(pi*$)/27">
                                          <p:val>
                                            <p:fltVal val="0"/>
                                          </p:val>
                                        </p:tav>
                                        <p:tav tm="100000">
                                          <p:val>
                                            <p:fltVal val="1"/>
                                          </p:val>
                                        </p:tav>
                                      </p:tavLst>
                                    </p:anim>
                                    <p:anim calcmode="lin" valueType="num">
                                      <p:cBhvr>
                                        <p:cTn id="122" dur="82" tmFilter="0, 0; 0.125,0.2665; 0.25,0.4; 0.375,0.465; 0.5,0.5;  0.625,0.535; 0.75,0.6; 0.875,0.7335; 1,1">
                                          <p:stCondLst>
                                            <p:cond delay="828"/>
                                          </p:stCondLst>
                                        </p:cTn>
                                        <p:tgtEl>
                                          <p:spTgt spid="18">
                                            <p:txEl>
                                              <p:pRg st="0" end="0"/>
                                            </p:txEl>
                                          </p:spTgt>
                                        </p:tgtEl>
                                        <p:attrNameLst>
                                          <p:attrName>ppt_y</p:attrName>
                                        </p:attrNameLst>
                                      </p:cBhvr>
                                      <p:tavLst>
                                        <p:tav tm="0" fmla="#ppt_y-sin(pi*$)/81">
                                          <p:val>
                                            <p:fltVal val="0"/>
                                          </p:val>
                                        </p:tav>
                                        <p:tav tm="100000">
                                          <p:val>
                                            <p:fltVal val="1"/>
                                          </p:val>
                                        </p:tav>
                                      </p:tavLst>
                                    </p:anim>
                                    <p:animScale>
                                      <p:cBhvr>
                                        <p:cTn id="123" dur="13">
                                          <p:stCondLst>
                                            <p:cond delay="325"/>
                                          </p:stCondLst>
                                        </p:cTn>
                                        <p:tgtEl>
                                          <p:spTgt spid="18">
                                            <p:txEl>
                                              <p:pRg st="0" end="0"/>
                                            </p:txEl>
                                          </p:spTgt>
                                        </p:tgtEl>
                                      </p:cBhvr>
                                      <p:to x="100000" y="60000"/>
                                    </p:animScale>
                                    <p:animScale>
                                      <p:cBhvr>
                                        <p:cTn id="124" dur="83" decel="50000">
                                          <p:stCondLst>
                                            <p:cond delay="338"/>
                                          </p:stCondLst>
                                        </p:cTn>
                                        <p:tgtEl>
                                          <p:spTgt spid="18">
                                            <p:txEl>
                                              <p:pRg st="0" end="0"/>
                                            </p:txEl>
                                          </p:spTgt>
                                        </p:tgtEl>
                                      </p:cBhvr>
                                      <p:to x="100000" y="100000"/>
                                    </p:animScale>
                                    <p:animScale>
                                      <p:cBhvr>
                                        <p:cTn id="125" dur="13">
                                          <p:stCondLst>
                                            <p:cond delay="656"/>
                                          </p:stCondLst>
                                        </p:cTn>
                                        <p:tgtEl>
                                          <p:spTgt spid="18">
                                            <p:txEl>
                                              <p:pRg st="0" end="0"/>
                                            </p:txEl>
                                          </p:spTgt>
                                        </p:tgtEl>
                                      </p:cBhvr>
                                      <p:to x="100000" y="80000"/>
                                    </p:animScale>
                                    <p:animScale>
                                      <p:cBhvr>
                                        <p:cTn id="126" dur="83" decel="50000">
                                          <p:stCondLst>
                                            <p:cond delay="669"/>
                                          </p:stCondLst>
                                        </p:cTn>
                                        <p:tgtEl>
                                          <p:spTgt spid="18">
                                            <p:txEl>
                                              <p:pRg st="0" end="0"/>
                                            </p:txEl>
                                          </p:spTgt>
                                        </p:tgtEl>
                                      </p:cBhvr>
                                      <p:to x="100000" y="100000"/>
                                    </p:animScale>
                                    <p:animScale>
                                      <p:cBhvr>
                                        <p:cTn id="127" dur="13">
                                          <p:stCondLst>
                                            <p:cond delay="821"/>
                                          </p:stCondLst>
                                        </p:cTn>
                                        <p:tgtEl>
                                          <p:spTgt spid="18">
                                            <p:txEl>
                                              <p:pRg st="0" end="0"/>
                                            </p:txEl>
                                          </p:spTgt>
                                        </p:tgtEl>
                                      </p:cBhvr>
                                      <p:to x="100000" y="90000"/>
                                    </p:animScale>
                                    <p:animScale>
                                      <p:cBhvr>
                                        <p:cTn id="128" dur="83" decel="50000">
                                          <p:stCondLst>
                                            <p:cond delay="834"/>
                                          </p:stCondLst>
                                        </p:cTn>
                                        <p:tgtEl>
                                          <p:spTgt spid="18">
                                            <p:txEl>
                                              <p:pRg st="0" end="0"/>
                                            </p:txEl>
                                          </p:spTgt>
                                        </p:tgtEl>
                                      </p:cBhvr>
                                      <p:to x="100000" y="100000"/>
                                    </p:animScale>
                                    <p:animScale>
                                      <p:cBhvr>
                                        <p:cTn id="129" dur="13">
                                          <p:stCondLst>
                                            <p:cond delay="904"/>
                                          </p:stCondLst>
                                        </p:cTn>
                                        <p:tgtEl>
                                          <p:spTgt spid="18">
                                            <p:txEl>
                                              <p:pRg st="0" end="0"/>
                                            </p:txEl>
                                          </p:spTgt>
                                        </p:tgtEl>
                                      </p:cBhvr>
                                      <p:to x="100000" y="95000"/>
                                    </p:animScale>
                                    <p:animScale>
                                      <p:cBhvr>
                                        <p:cTn id="130" dur="83" decel="50000">
                                          <p:stCondLst>
                                            <p:cond delay="917"/>
                                          </p:stCondLst>
                                        </p:cTn>
                                        <p:tgtEl>
                                          <p:spTgt spid="18">
                                            <p:txEl>
                                              <p:pRg st="0" end="0"/>
                                            </p:txEl>
                                          </p:spTgt>
                                        </p:tgtEl>
                                      </p:cBhvr>
                                      <p:to x="100000" y="100000"/>
                                    </p:animScale>
                                  </p:childTnLst>
                                </p:cTn>
                              </p:par>
                            </p:childTnLst>
                          </p:cTn>
                        </p:par>
                        <p:par>
                          <p:cTn id="131" fill="hold">
                            <p:stCondLst>
                              <p:cond delay="7000"/>
                            </p:stCondLst>
                            <p:childTnLst>
                              <p:par>
                                <p:cTn id="132" presetID="26" presetClass="entr" presetSubtype="0" fill="hold" nodeType="afterEffect">
                                  <p:stCondLst>
                                    <p:cond delay="0"/>
                                  </p:stCondLst>
                                  <p:childTnLst>
                                    <p:set>
                                      <p:cBhvr>
                                        <p:cTn id="133" dur="1" fill="hold">
                                          <p:stCondLst>
                                            <p:cond delay="0"/>
                                          </p:stCondLst>
                                        </p:cTn>
                                        <p:tgtEl>
                                          <p:spTgt spid="18">
                                            <p:txEl>
                                              <p:pRg st="1" end="1"/>
                                            </p:txEl>
                                          </p:spTgt>
                                        </p:tgtEl>
                                        <p:attrNameLst>
                                          <p:attrName>style.visibility</p:attrName>
                                        </p:attrNameLst>
                                      </p:cBhvr>
                                      <p:to>
                                        <p:strVal val="visible"/>
                                      </p:to>
                                    </p:set>
                                    <p:animEffect transition="in" filter="wipe(down)">
                                      <p:cBhvr>
                                        <p:cTn id="134" dur="290">
                                          <p:stCondLst>
                                            <p:cond delay="0"/>
                                          </p:stCondLst>
                                        </p:cTn>
                                        <p:tgtEl>
                                          <p:spTgt spid="18">
                                            <p:txEl>
                                              <p:pRg st="1" end="1"/>
                                            </p:txEl>
                                          </p:spTgt>
                                        </p:tgtEl>
                                      </p:cBhvr>
                                    </p:animEffect>
                                    <p:anim calcmode="lin" valueType="num">
                                      <p:cBhvr>
                                        <p:cTn id="135" dur="911" tmFilter="0,0; 0.14,0.36; 0.43,0.73; 0.71,0.91; 1.0,1.0">
                                          <p:stCondLst>
                                            <p:cond delay="0"/>
                                          </p:stCondLst>
                                        </p:cTn>
                                        <p:tgtEl>
                                          <p:spTgt spid="18">
                                            <p:txEl>
                                              <p:pRg st="1" end="1"/>
                                            </p:txEl>
                                          </p:spTgt>
                                        </p:tgtEl>
                                        <p:attrNameLst>
                                          <p:attrName>ppt_x</p:attrName>
                                        </p:attrNameLst>
                                      </p:cBhvr>
                                      <p:tavLst>
                                        <p:tav tm="0">
                                          <p:val>
                                            <p:strVal val="#ppt_x-0.25"/>
                                          </p:val>
                                        </p:tav>
                                        <p:tav tm="100000">
                                          <p:val>
                                            <p:strVal val="#ppt_x"/>
                                          </p:val>
                                        </p:tav>
                                      </p:tavLst>
                                    </p:anim>
                                    <p:anim calcmode="lin" valueType="num">
                                      <p:cBhvr>
                                        <p:cTn id="136" dur="332" tmFilter="0.0,0.0; 0.25,0.07; 0.50,0.2; 0.75,0.467; 1.0,1.0">
                                          <p:stCondLst>
                                            <p:cond delay="0"/>
                                          </p:stCondLst>
                                        </p:cTn>
                                        <p:tgtEl>
                                          <p:spTgt spid="18">
                                            <p:txEl>
                                              <p:pRg st="1" end="1"/>
                                            </p:txEl>
                                          </p:spTgt>
                                        </p:tgtEl>
                                        <p:attrNameLst>
                                          <p:attrName>ppt_y</p:attrName>
                                        </p:attrNameLst>
                                      </p:cBhvr>
                                      <p:tavLst>
                                        <p:tav tm="0" fmla="#ppt_y-sin(pi*$)/3">
                                          <p:val>
                                            <p:fltVal val="0.5"/>
                                          </p:val>
                                        </p:tav>
                                        <p:tav tm="100000">
                                          <p:val>
                                            <p:fltVal val="1"/>
                                          </p:val>
                                        </p:tav>
                                      </p:tavLst>
                                    </p:anim>
                                    <p:anim calcmode="lin" valueType="num">
                                      <p:cBhvr>
                                        <p:cTn id="137" dur="332" tmFilter="0, 0; 0.125,0.2665; 0.25,0.4; 0.375,0.465; 0.5,0.5;  0.625,0.535; 0.75,0.6; 0.875,0.7335; 1,1">
                                          <p:stCondLst>
                                            <p:cond delay="332"/>
                                          </p:stCondLst>
                                        </p:cTn>
                                        <p:tgtEl>
                                          <p:spTgt spid="18">
                                            <p:txEl>
                                              <p:pRg st="1" end="1"/>
                                            </p:txEl>
                                          </p:spTgt>
                                        </p:tgtEl>
                                        <p:attrNameLst>
                                          <p:attrName>ppt_y</p:attrName>
                                        </p:attrNameLst>
                                      </p:cBhvr>
                                      <p:tavLst>
                                        <p:tav tm="0" fmla="#ppt_y-sin(pi*$)/9">
                                          <p:val>
                                            <p:fltVal val="0"/>
                                          </p:val>
                                        </p:tav>
                                        <p:tav tm="100000">
                                          <p:val>
                                            <p:fltVal val="1"/>
                                          </p:val>
                                        </p:tav>
                                      </p:tavLst>
                                    </p:anim>
                                    <p:anim calcmode="lin" valueType="num">
                                      <p:cBhvr>
                                        <p:cTn id="138" dur="166" tmFilter="0, 0; 0.125,0.2665; 0.25,0.4; 0.375,0.465; 0.5,0.5;  0.625,0.535; 0.75,0.6; 0.875,0.7335; 1,1">
                                          <p:stCondLst>
                                            <p:cond delay="662"/>
                                          </p:stCondLst>
                                        </p:cTn>
                                        <p:tgtEl>
                                          <p:spTgt spid="18">
                                            <p:txEl>
                                              <p:pRg st="1" end="1"/>
                                            </p:txEl>
                                          </p:spTgt>
                                        </p:tgtEl>
                                        <p:attrNameLst>
                                          <p:attrName>ppt_y</p:attrName>
                                        </p:attrNameLst>
                                      </p:cBhvr>
                                      <p:tavLst>
                                        <p:tav tm="0" fmla="#ppt_y-sin(pi*$)/27">
                                          <p:val>
                                            <p:fltVal val="0"/>
                                          </p:val>
                                        </p:tav>
                                        <p:tav tm="100000">
                                          <p:val>
                                            <p:fltVal val="1"/>
                                          </p:val>
                                        </p:tav>
                                      </p:tavLst>
                                    </p:anim>
                                    <p:anim calcmode="lin" valueType="num">
                                      <p:cBhvr>
                                        <p:cTn id="139" dur="82" tmFilter="0, 0; 0.125,0.2665; 0.25,0.4; 0.375,0.465; 0.5,0.5;  0.625,0.535; 0.75,0.6; 0.875,0.7335; 1,1">
                                          <p:stCondLst>
                                            <p:cond delay="828"/>
                                          </p:stCondLst>
                                        </p:cTn>
                                        <p:tgtEl>
                                          <p:spTgt spid="18">
                                            <p:txEl>
                                              <p:pRg st="1" end="1"/>
                                            </p:txEl>
                                          </p:spTgt>
                                        </p:tgtEl>
                                        <p:attrNameLst>
                                          <p:attrName>ppt_y</p:attrName>
                                        </p:attrNameLst>
                                      </p:cBhvr>
                                      <p:tavLst>
                                        <p:tav tm="0" fmla="#ppt_y-sin(pi*$)/81">
                                          <p:val>
                                            <p:fltVal val="0"/>
                                          </p:val>
                                        </p:tav>
                                        <p:tav tm="100000">
                                          <p:val>
                                            <p:fltVal val="1"/>
                                          </p:val>
                                        </p:tav>
                                      </p:tavLst>
                                    </p:anim>
                                    <p:animScale>
                                      <p:cBhvr>
                                        <p:cTn id="140" dur="13">
                                          <p:stCondLst>
                                            <p:cond delay="325"/>
                                          </p:stCondLst>
                                        </p:cTn>
                                        <p:tgtEl>
                                          <p:spTgt spid="18">
                                            <p:txEl>
                                              <p:pRg st="1" end="1"/>
                                            </p:txEl>
                                          </p:spTgt>
                                        </p:tgtEl>
                                      </p:cBhvr>
                                      <p:to x="100000" y="60000"/>
                                    </p:animScale>
                                    <p:animScale>
                                      <p:cBhvr>
                                        <p:cTn id="141" dur="83" decel="50000">
                                          <p:stCondLst>
                                            <p:cond delay="338"/>
                                          </p:stCondLst>
                                        </p:cTn>
                                        <p:tgtEl>
                                          <p:spTgt spid="18">
                                            <p:txEl>
                                              <p:pRg st="1" end="1"/>
                                            </p:txEl>
                                          </p:spTgt>
                                        </p:tgtEl>
                                      </p:cBhvr>
                                      <p:to x="100000" y="100000"/>
                                    </p:animScale>
                                    <p:animScale>
                                      <p:cBhvr>
                                        <p:cTn id="142" dur="13">
                                          <p:stCondLst>
                                            <p:cond delay="656"/>
                                          </p:stCondLst>
                                        </p:cTn>
                                        <p:tgtEl>
                                          <p:spTgt spid="18">
                                            <p:txEl>
                                              <p:pRg st="1" end="1"/>
                                            </p:txEl>
                                          </p:spTgt>
                                        </p:tgtEl>
                                      </p:cBhvr>
                                      <p:to x="100000" y="80000"/>
                                    </p:animScale>
                                    <p:animScale>
                                      <p:cBhvr>
                                        <p:cTn id="143" dur="83" decel="50000">
                                          <p:stCondLst>
                                            <p:cond delay="669"/>
                                          </p:stCondLst>
                                        </p:cTn>
                                        <p:tgtEl>
                                          <p:spTgt spid="18">
                                            <p:txEl>
                                              <p:pRg st="1" end="1"/>
                                            </p:txEl>
                                          </p:spTgt>
                                        </p:tgtEl>
                                      </p:cBhvr>
                                      <p:to x="100000" y="100000"/>
                                    </p:animScale>
                                    <p:animScale>
                                      <p:cBhvr>
                                        <p:cTn id="144" dur="13">
                                          <p:stCondLst>
                                            <p:cond delay="821"/>
                                          </p:stCondLst>
                                        </p:cTn>
                                        <p:tgtEl>
                                          <p:spTgt spid="18">
                                            <p:txEl>
                                              <p:pRg st="1" end="1"/>
                                            </p:txEl>
                                          </p:spTgt>
                                        </p:tgtEl>
                                      </p:cBhvr>
                                      <p:to x="100000" y="90000"/>
                                    </p:animScale>
                                    <p:animScale>
                                      <p:cBhvr>
                                        <p:cTn id="145" dur="83" decel="50000">
                                          <p:stCondLst>
                                            <p:cond delay="834"/>
                                          </p:stCondLst>
                                        </p:cTn>
                                        <p:tgtEl>
                                          <p:spTgt spid="18">
                                            <p:txEl>
                                              <p:pRg st="1" end="1"/>
                                            </p:txEl>
                                          </p:spTgt>
                                        </p:tgtEl>
                                      </p:cBhvr>
                                      <p:to x="100000" y="100000"/>
                                    </p:animScale>
                                    <p:animScale>
                                      <p:cBhvr>
                                        <p:cTn id="146" dur="13">
                                          <p:stCondLst>
                                            <p:cond delay="904"/>
                                          </p:stCondLst>
                                        </p:cTn>
                                        <p:tgtEl>
                                          <p:spTgt spid="18">
                                            <p:txEl>
                                              <p:pRg st="1" end="1"/>
                                            </p:txEl>
                                          </p:spTgt>
                                        </p:tgtEl>
                                      </p:cBhvr>
                                      <p:to x="100000" y="95000"/>
                                    </p:animScale>
                                    <p:animScale>
                                      <p:cBhvr>
                                        <p:cTn id="147" dur="83" decel="50000">
                                          <p:stCondLst>
                                            <p:cond delay="917"/>
                                          </p:stCondLst>
                                        </p:cTn>
                                        <p:tgtEl>
                                          <p:spTgt spid="18">
                                            <p:txEl>
                                              <p:pRg st="1" end="1"/>
                                            </p:txEl>
                                          </p:spTgt>
                                        </p:tgtEl>
                                      </p:cBhvr>
                                      <p:to x="100000" y="100000"/>
                                    </p:animScale>
                                  </p:childTnLst>
                                </p:cTn>
                              </p:par>
                            </p:childTnLst>
                          </p:cTn>
                        </p:par>
                        <p:par>
                          <p:cTn id="148" fill="hold">
                            <p:stCondLst>
                              <p:cond delay="8000"/>
                            </p:stCondLst>
                            <p:childTnLst>
                              <p:par>
                                <p:cTn id="149" presetID="26" presetClass="entr" presetSubtype="0" fill="hold" nodeType="afterEffect">
                                  <p:stCondLst>
                                    <p:cond delay="0"/>
                                  </p:stCondLst>
                                  <p:childTnLst>
                                    <p:set>
                                      <p:cBhvr>
                                        <p:cTn id="150" dur="1" fill="hold">
                                          <p:stCondLst>
                                            <p:cond delay="0"/>
                                          </p:stCondLst>
                                        </p:cTn>
                                        <p:tgtEl>
                                          <p:spTgt spid="18">
                                            <p:txEl>
                                              <p:pRg st="2" end="2"/>
                                            </p:txEl>
                                          </p:spTgt>
                                        </p:tgtEl>
                                        <p:attrNameLst>
                                          <p:attrName>style.visibility</p:attrName>
                                        </p:attrNameLst>
                                      </p:cBhvr>
                                      <p:to>
                                        <p:strVal val="visible"/>
                                      </p:to>
                                    </p:set>
                                    <p:animEffect transition="in" filter="wipe(down)">
                                      <p:cBhvr>
                                        <p:cTn id="151" dur="290">
                                          <p:stCondLst>
                                            <p:cond delay="0"/>
                                          </p:stCondLst>
                                        </p:cTn>
                                        <p:tgtEl>
                                          <p:spTgt spid="18">
                                            <p:txEl>
                                              <p:pRg st="2" end="2"/>
                                            </p:txEl>
                                          </p:spTgt>
                                        </p:tgtEl>
                                      </p:cBhvr>
                                    </p:animEffect>
                                    <p:anim calcmode="lin" valueType="num">
                                      <p:cBhvr>
                                        <p:cTn id="152" dur="911" tmFilter="0,0; 0.14,0.36; 0.43,0.73; 0.71,0.91; 1.0,1.0">
                                          <p:stCondLst>
                                            <p:cond delay="0"/>
                                          </p:stCondLst>
                                        </p:cTn>
                                        <p:tgtEl>
                                          <p:spTgt spid="18">
                                            <p:txEl>
                                              <p:pRg st="2" end="2"/>
                                            </p:txEl>
                                          </p:spTgt>
                                        </p:tgtEl>
                                        <p:attrNameLst>
                                          <p:attrName>ppt_x</p:attrName>
                                        </p:attrNameLst>
                                      </p:cBhvr>
                                      <p:tavLst>
                                        <p:tav tm="0">
                                          <p:val>
                                            <p:strVal val="#ppt_x-0.25"/>
                                          </p:val>
                                        </p:tav>
                                        <p:tav tm="100000">
                                          <p:val>
                                            <p:strVal val="#ppt_x"/>
                                          </p:val>
                                        </p:tav>
                                      </p:tavLst>
                                    </p:anim>
                                    <p:anim calcmode="lin" valueType="num">
                                      <p:cBhvr>
                                        <p:cTn id="153" dur="332" tmFilter="0.0,0.0; 0.25,0.07; 0.50,0.2; 0.75,0.467; 1.0,1.0">
                                          <p:stCondLst>
                                            <p:cond delay="0"/>
                                          </p:stCondLst>
                                        </p:cTn>
                                        <p:tgtEl>
                                          <p:spTgt spid="18">
                                            <p:txEl>
                                              <p:pRg st="2" end="2"/>
                                            </p:txEl>
                                          </p:spTgt>
                                        </p:tgtEl>
                                        <p:attrNameLst>
                                          <p:attrName>ppt_y</p:attrName>
                                        </p:attrNameLst>
                                      </p:cBhvr>
                                      <p:tavLst>
                                        <p:tav tm="0" fmla="#ppt_y-sin(pi*$)/3">
                                          <p:val>
                                            <p:fltVal val="0.5"/>
                                          </p:val>
                                        </p:tav>
                                        <p:tav tm="100000">
                                          <p:val>
                                            <p:fltVal val="1"/>
                                          </p:val>
                                        </p:tav>
                                      </p:tavLst>
                                    </p:anim>
                                    <p:anim calcmode="lin" valueType="num">
                                      <p:cBhvr>
                                        <p:cTn id="154" dur="332" tmFilter="0, 0; 0.125,0.2665; 0.25,0.4; 0.375,0.465; 0.5,0.5;  0.625,0.535; 0.75,0.6; 0.875,0.7335; 1,1">
                                          <p:stCondLst>
                                            <p:cond delay="332"/>
                                          </p:stCondLst>
                                        </p:cTn>
                                        <p:tgtEl>
                                          <p:spTgt spid="18">
                                            <p:txEl>
                                              <p:pRg st="2" end="2"/>
                                            </p:txEl>
                                          </p:spTgt>
                                        </p:tgtEl>
                                        <p:attrNameLst>
                                          <p:attrName>ppt_y</p:attrName>
                                        </p:attrNameLst>
                                      </p:cBhvr>
                                      <p:tavLst>
                                        <p:tav tm="0" fmla="#ppt_y-sin(pi*$)/9">
                                          <p:val>
                                            <p:fltVal val="0"/>
                                          </p:val>
                                        </p:tav>
                                        <p:tav tm="100000">
                                          <p:val>
                                            <p:fltVal val="1"/>
                                          </p:val>
                                        </p:tav>
                                      </p:tavLst>
                                    </p:anim>
                                    <p:anim calcmode="lin" valueType="num">
                                      <p:cBhvr>
                                        <p:cTn id="155" dur="166" tmFilter="0, 0; 0.125,0.2665; 0.25,0.4; 0.375,0.465; 0.5,0.5;  0.625,0.535; 0.75,0.6; 0.875,0.7335; 1,1">
                                          <p:stCondLst>
                                            <p:cond delay="662"/>
                                          </p:stCondLst>
                                        </p:cTn>
                                        <p:tgtEl>
                                          <p:spTgt spid="18">
                                            <p:txEl>
                                              <p:pRg st="2" end="2"/>
                                            </p:txEl>
                                          </p:spTgt>
                                        </p:tgtEl>
                                        <p:attrNameLst>
                                          <p:attrName>ppt_y</p:attrName>
                                        </p:attrNameLst>
                                      </p:cBhvr>
                                      <p:tavLst>
                                        <p:tav tm="0" fmla="#ppt_y-sin(pi*$)/27">
                                          <p:val>
                                            <p:fltVal val="0"/>
                                          </p:val>
                                        </p:tav>
                                        <p:tav tm="100000">
                                          <p:val>
                                            <p:fltVal val="1"/>
                                          </p:val>
                                        </p:tav>
                                      </p:tavLst>
                                    </p:anim>
                                    <p:anim calcmode="lin" valueType="num">
                                      <p:cBhvr>
                                        <p:cTn id="156" dur="82" tmFilter="0, 0; 0.125,0.2665; 0.25,0.4; 0.375,0.465; 0.5,0.5;  0.625,0.535; 0.75,0.6; 0.875,0.7335; 1,1">
                                          <p:stCondLst>
                                            <p:cond delay="828"/>
                                          </p:stCondLst>
                                        </p:cTn>
                                        <p:tgtEl>
                                          <p:spTgt spid="18">
                                            <p:txEl>
                                              <p:pRg st="2" end="2"/>
                                            </p:txEl>
                                          </p:spTgt>
                                        </p:tgtEl>
                                        <p:attrNameLst>
                                          <p:attrName>ppt_y</p:attrName>
                                        </p:attrNameLst>
                                      </p:cBhvr>
                                      <p:tavLst>
                                        <p:tav tm="0" fmla="#ppt_y-sin(pi*$)/81">
                                          <p:val>
                                            <p:fltVal val="0"/>
                                          </p:val>
                                        </p:tav>
                                        <p:tav tm="100000">
                                          <p:val>
                                            <p:fltVal val="1"/>
                                          </p:val>
                                        </p:tav>
                                      </p:tavLst>
                                    </p:anim>
                                    <p:animScale>
                                      <p:cBhvr>
                                        <p:cTn id="157" dur="13">
                                          <p:stCondLst>
                                            <p:cond delay="325"/>
                                          </p:stCondLst>
                                        </p:cTn>
                                        <p:tgtEl>
                                          <p:spTgt spid="18">
                                            <p:txEl>
                                              <p:pRg st="2" end="2"/>
                                            </p:txEl>
                                          </p:spTgt>
                                        </p:tgtEl>
                                      </p:cBhvr>
                                      <p:to x="100000" y="60000"/>
                                    </p:animScale>
                                    <p:animScale>
                                      <p:cBhvr>
                                        <p:cTn id="158" dur="83" decel="50000">
                                          <p:stCondLst>
                                            <p:cond delay="338"/>
                                          </p:stCondLst>
                                        </p:cTn>
                                        <p:tgtEl>
                                          <p:spTgt spid="18">
                                            <p:txEl>
                                              <p:pRg st="2" end="2"/>
                                            </p:txEl>
                                          </p:spTgt>
                                        </p:tgtEl>
                                      </p:cBhvr>
                                      <p:to x="100000" y="100000"/>
                                    </p:animScale>
                                    <p:animScale>
                                      <p:cBhvr>
                                        <p:cTn id="159" dur="13">
                                          <p:stCondLst>
                                            <p:cond delay="656"/>
                                          </p:stCondLst>
                                        </p:cTn>
                                        <p:tgtEl>
                                          <p:spTgt spid="18">
                                            <p:txEl>
                                              <p:pRg st="2" end="2"/>
                                            </p:txEl>
                                          </p:spTgt>
                                        </p:tgtEl>
                                      </p:cBhvr>
                                      <p:to x="100000" y="80000"/>
                                    </p:animScale>
                                    <p:animScale>
                                      <p:cBhvr>
                                        <p:cTn id="160" dur="83" decel="50000">
                                          <p:stCondLst>
                                            <p:cond delay="669"/>
                                          </p:stCondLst>
                                        </p:cTn>
                                        <p:tgtEl>
                                          <p:spTgt spid="18">
                                            <p:txEl>
                                              <p:pRg st="2" end="2"/>
                                            </p:txEl>
                                          </p:spTgt>
                                        </p:tgtEl>
                                      </p:cBhvr>
                                      <p:to x="100000" y="100000"/>
                                    </p:animScale>
                                    <p:animScale>
                                      <p:cBhvr>
                                        <p:cTn id="161" dur="13">
                                          <p:stCondLst>
                                            <p:cond delay="821"/>
                                          </p:stCondLst>
                                        </p:cTn>
                                        <p:tgtEl>
                                          <p:spTgt spid="18">
                                            <p:txEl>
                                              <p:pRg st="2" end="2"/>
                                            </p:txEl>
                                          </p:spTgt>
                                        </p:tgtEl>
                                      </p:cBhvr>
                                      <p:to x="100000" y="90000"/>
                                    </p:animScale>
                                    <p:animScale>
                                      <p:cBhvr>
                                        <p:cTn id="162" dur="83" decel="50000">
                                          <p:stCondLst>
                                            <p:cond delay="834"/>
                                          </p:stCondLst>
                                        </p:cTn>
                                        <p:tgtEl>
                                          <p:spTgt spid="18">
                                            <p:txEl>
                                              <p:pRg st="2" end="2"/>
                                            </p:txEl>
                                          </p:spTgt>
                                        </p:tgtEl>
                                      </p:cBhvr>
                                      <p:to x="100000" y="100000"/>
                                    </p:animScale>
                                    <p:animScale>
                                      <p:cBhvr>
                                        <p:cTn id="163" dur="13">
                                          <p:stCondLst>
                                            <p:cond delay="904"/>
                                          </p:stCondLst>
                                        </p:cTn>
                                        <p:tgtEl>
                                          <p:spTgt spid="18">
                                            <p:txEl>
                                              <p:pRg st="2" end="2"/>
                                            </p:txEl>
                                          </p:spTgt>
                                        </p:tgtEl>
                                      </p:cBhvr>
                                      <p:to x="100000" y="95000"/>
                                    </p:animScale>
                                    <p:animScale>
                                      <p:cBhvr>
                                        <p:cTn id="164" dur="83" decel="50000">
                                          <p:stCondLst>
                                            <p:cond delay="917"/>
                                          </p:stCondLst>
                                        </p:cTn>
                                        <p:tgtEl>
                                          <p:spTgt spid="18">
                                            <p:txEl>
                                              <p:pRg st="2" end="2"/>
                                            </p:txEl>
                                          </p:spTgt>
                                        </p:tgtEl>
                                      </p:cBhvr>
                                      <p:to x="100000" y="100000"/>
                                    </p:animScale>
                                  </p:childTnLst>
                                </p:cTn>
                              </p:par>
                            </p:childTnLst>
                          </p:cTn>
                        </p:par>
                        <p:par>
                          <p:cTn id="165" fill="hold">
                            <p:stCondLst>
                              <p:cond delay="9000"/>
                            </p:stCondLst>
                            <p:childTnLst>
                              <p:par>
                                <p:cTn id="166" presetID="26" presetClass="entr" presetSubtype="0" fill="hold" nodeType="afterEffect">
                                  <p:stCondLst>
                                    <p:cond delay="0"/>
                                  </p:stCondLst>
                                  <p:childTnLst>
                                    <p:set>
                                      <p:cBhvr>
                                        <p:cTn id="167" dur="1" fill="hold">
                                          <p:stCondLst>
                                            <p:cond delay="0"/>
                                          </p:stCondLst>
                                        </p:cTn>
                                        <p:tgtEl>
                                          <p:spTgt spid="18">
                                            <p:txEl>
                                              <p:pRg st="3" end="3"/>
                                            </p:txEl>
                                          </p:spTgt>
                                        </p:tgtEl>
                                        <p:attrNameLst>
                                          <p:attrName>style.visibility</p:attrName>
                                        </p:attrNameLst>
                                      </p:cBhvr>
                                      <p:to>
                                        <p:strVal val="visible"/>
                                      </p:to>
                                    </p:set>
                                    <p:animEffect transition="in" filter="wipe(down)">
                                      <p:cBhvr>
                                        <p:cTn id="168" dur="290">
                                          <p:stCondLst>
                                            <p:cond delay="0"/>
                                          </p:stCondLst>
                                        </p:cTn>
                                        <p:tgtEl>
                                          <p:spTgt spid="18">
                                            <p:txEl>
                                              <p:pRg st="3" end="3"/>
                                            </p:txEl>
                                          </p:spTgt>
                                        </p:tgtEl>
                                      </p:cBhvr>
                                    </p:animEffect>
                                    <p:anim calcmode="lin" valueType="num">
                                      <p:cBhvr>
                                        <p:cTn id="169" dur="911" tmFilter="0,0; 0.14,0.36; 0.43,0.73; 0.71,0.91; 1.0,1.0">
                                          <p:stCondLst>
                                            <p:cond delay="0"/>
                                          </p:stCondLst>
                                        </p:cTn>
                                        <p:tgtEl>
                                          <p:spTgt spid="18">
                                            <p:txEl>
                                              <p:pRg st="3" end="3"/>
                                            </p:txEl>
                                          </p:spTgt>
                                        </p:tgtEl>
                                        <p:attrNameLst>
                                          <p:attrName>ppt_x</p:attrName>
                                        </p:attrNameLst>
                                      </p:cBhvr>
                                      <p:tavLst>
                                        <p:tav tm="0">
                                          <p:val>
                                            <p:strVal val="#ppt_x-0.25"/>
                                          </p:val>
                                        </p:tav>
                                        <p:tav tm="100000">
                                          <p:val>
                                            <p:strVal val="#ppt_x"/>
                                          </p:val>
                                        </p:tav>
                                      </p:tavLst>
                                    </p:anim>
                                    <p:anim calcmode="lin" valueType="num">
                                      <p:cBhvr>
                                        <p:cTn id="170" dur="332" tmFilter="0.0,0.0; 0.25,0.07; 0.50,0.2; 0.75,0.467; 1.0,1.0">
                                          <p:stCondLst>
                                            <p:cond delay="0"/>
                                          </p:stCondLst>
                                        </p:cTn>
                                        <p:tgtEl>
                                          <p:spTgt spid="18">
                                            <p:txEl>
                                              <p:pRg st="3" end="3"/>
                                            </p:txEl>
                                          </p:spTgt>
                                        </p:tgtEl>
                                        <p:attrNameLst>
                                          <p:attrName>ppt_y</p:attrName>
                                        </p:attrNameLst>
                                      </p:cBhvr>
                                      <p:tavLst>
                                        <p:tav tm="0" fmla="#ppt_y-sin(pi*$)/3">
                                          <p:val>
                                            <p:fltVal val="0.5"/>
                                          </p:val>
                                        </p:tav>
                                        <p:tav tm="100000">
                                          <p:val>
                                            <p:fltVal val="1"/>
                                          </p:val>
                                        </p:tav>
                                      </p:tavLst>
                                    </p:anim>
                                    <p:anim calcmode="lin" valueType="num">
                                      <p:cBhvr>
                                        <p:cTn id="171" dur="332" tmFilter="0, 0; 0.125,0.2665; 0.25,0.4; 0.375,0.465; 0.5,0.5;  0.625,0.535; 0.75,0.6; 0.875,0.7335; 1,1">
                                          <p:stCondLst>
                                            <p:cond delay="332"/>
                                          </p:stCondLst>
                                        </p:cTn>
                                        <p:tgtEl>
                                          <p:spTgt spid="18">
                                            <p:txEl>
                                              <p:pRg st="3" end="3"/>
                                            </p:txEl>
                                          </p:spTgt>
                                        </p:tgtEl>
                                        <p:attrNameLst>
                                          <p:attrName>ppt_y</p:attrName>
                                        </p:attrNameLst>
                                      </p:cBhvr>
                                      <p:tavLst>
                                        <p:tav tm="0" fmla="#ppt_y-sin(pi*$)/9">
                                          <p:val>
                                            <p:fltVal val="0"/>
                                          </p:val>
                                        </p:tav>
                                        <p:tav tm="100000">
                                          <p:val>
                                            <p:fltVal val="1"/>
                                          </p:val>
                                        </p:tav>
                                      </p:tavLst>
                                    </p:anim>
                                    <p:anim calcmode="lin" valueType="num">
                                      <p:cBhvr>
                                        <p:cTn id="172" dur="166" tmFilter="0, 0; 0.125,0.2665; 0.25,0.4; 0.375,0.465; 0.5,0.5;  0.625,0.535; 0.75,0.6; 0.875,0.7335; 1,1">
                                          <p:stCondLst>
                                            <p:cond delay="662"/>
                                          </p:stCondLst>
                                        </p:cTn>
                                        <p:tgtEl>
                                          <p:spTgt spid="18">
                                            <p:txEl>
                                              <p:pRg st="3" end="3"/>
                                            </p:txEl>
                                          </p:spTgt>
                                        </p:tgtEl>
                                        <p:attrNameLst>
                                          <p:attrName>ppt_y</p:attrName>
                                        </p:attrNameLst>
                                      </p:cBhvr>
                                      <p:tavLst>
                                        <p:tav tm="0" fmla="#ppt_y-sin(pi*$)/27">
                                          <p:val>
                                            <p:fltVal val="0"/>
                                          </p:val>
                                        </p:tav>
                                        <p:tav tm="100000">
                                          <p:val>
                                            <p:fltVal val="1"/>
                                          </p:val>
                                        </p:tav>
                                      </p:tavLst>
                                    </p:anim>
                                    <p:anim calcmode="lin" valueType="num">
                                      <p:cBhvr>
                                        <p:cTn id="173" dur="82" tmFilter="0, 0; 0.125,0.2665; 0.25,0.4; 0.375,0.465; 0.5,0.5;  0.625,0.535; 0.75,0.6; 0.875,0.7335; 1,1">
                                          <p:stCondLst>
                                            <p:cond delay="828"/>
                                          </p:stCondLst>
                                        </p:cTn>
                                        <p:tgtEl>
                                          <p:spTgt spid="18">
                                            <p:txEl>
                                              <p:pRg st="3" end="3"/>
                                            </p:txEl>
                                          </p:spTgt>
                                        </p:tgtEl>
                                        <p:attrNameLst>
                                          <p:attrName>ppt_y</p:attrName>
                                        </p:attrNameLst>
                                      </p:cBhvr>
                                      <p:tavLst>
                                        <p:tav tm="0" fmla="#ppt_y-sin(pi*$)/81">
                                          <p:val>
                                            <p:fltVal val="0"/>
                                          </p:val>
                                        </p:tav>
                                        <p:tav tm="100000">
                                          <p:val>
                                            <p:fltVal val="1"/>
                                          </p:val>
                                        </p:tav>
                                      </p:tavLst>
                                    </p:anim>
                                    <p:animScale>
                                      <p:cBhvr>
                                        <p:cTn id="174" dur="13">
                                          <p:stCondLst>
                                            <p:cond delay="325"/>
                                          </p:stCondLst>
                                        </p:cTn>
                                        <p:tgtEl>
                                          <p:spTgt spid="18">
                                            <p:txEl>
                                              <p:pRg st="3" end="3"/>
                                            </p:txEl>
                                          </p:spTgt>
                                        </p:tgtEl>
                                      </p:cBhvr>
                                      <p:to x="100000" y="60000"/>
                                    </p:animScale>
                                    <p:animScale>
                                      <p:cBhvr>
                                        <p:cTn id="175" dur="83" decel="50000">
                                          <p:stCondLst>
                                            <p:cond delay="338"/>
                                          </p:stCondLst>
                                        </p:cTn>
                                        <p:tgtEl>
                                          <p:spTgt spid="18">
                                            <p:txEl>
                                              <p:pRg st="3" end="3"/>
                                            </p:txEl>
                                          </p:spTgt>
                                        </p:tgtEl>
                                      </p:cBhvr>
                                      <p:to x="100000" y="100000"/>
                                    </p:animScale>
                                    <p:animScale>
                                      <p:cBhvr>
                                        <p:cTn id="176" dur="13">
                                          <p:stCondLst>
                                            <p:cond delay="656"/>
                                          </p:stCondLst>
                                        </p:cTn>
                                        <p:tgtEl>
                                          <p:spTgt spid="18">
                                            <p:txEl>
                                              <p:pRg st="3" end="3"/>
                                            </p:txEl>
                                          </p:spTgt>
                                        </p:tgtEl>
                                      </p:cBhvr>
                                      <p:to x="100000" y="80000"/>
                                    </p:animScale>
                                    <p:animScale>
                                      <p:cBhvr>
                                        <p:cTn id="177" dur="83" decel="50000">
                                          <p:stCondLst>
                                            <p:cond delay="669"/>
                                          </p:stCondLst>
                                        </p:cTn>
                                        <p:tgtEl>
                                          <p:spTgt spid="18">
                                            <p:txEl>
                                              <p:pRg st="3" end="3"/>
                                            </p:txEl>
                                          </p:spTgt>
                                        </p:tgtEl>
                                      </p:cBhvr>
                                      <p:to x="100000" y="100000"/>
                                    </p:animScale>
                                    <p:animScale>
                                      <p:cBhvr>
                                        <p:cTn id="178" dur="13">
                                          <p:stCondLst>
                                            <p:cond delay="821"/>
                                          </p:stCondLst>
                                        </p:cTn>
                                        <p:tgtEl>
                                          <p:spTgt spid="18">
                                            <p:txEl>
                                              <p:pRg st="3" end="3"/>
                                            </p:txEl>
                                          </p:spTgt>
                                        </p:tgtEl>
                                      </p:cBhvr>
                                      <p:to x="100000" y="90000"/>
                                    </p:animScale>
                                    <p:animScale>
                                      <p:cBhvr>
                                        <p:cTn id="179" dur="83" decel="50000">
                                          <p:stCondLst>
                                            <p:cond delay="834"/>
                                          </p:stCondLst>
                                        </p:cTn>
                                        <p:tgtEl>
                                          <p:spTgt spid="18">
                                            <p:txEl>
                                              <p:pRg st="3" end="3"/>
                                            </p:txEl>
                                          </p:spTgt>
                                        </p:tgtEl>
                                      </p:cBhvr>
                                      <p:to x="100000" y="100000"/>
                                    </p:animScale>
                                    <p:animScale>
                                      <p:cBhvr>
                                        <p:cTn id="180" dur="13">
                                          <p:stCondLst>
                                            <p:cond delay="904"/>
                                          </p:stCondLst>
                                        </p:cTn>
                                        <p:tgtEl>
                                          <p:spTgt spid="18">
                                            <p:txEl>
                                              <p:pRg st="3" end="3"/>
                                            </p:txEl>
                                          </p:spTgt>
                                        </p:tgtEl>
                                      </p:cBhvr>
                                      <p:to x="100000" y="95000"/>
                                    </p:animScale>
                                    <p:animScale>
                                      <p:cBhvr>
                                        <p:cTn id="181" dur="83" decel="50000">
                                          <p:stCondLst>
                                            <p:cond delay="917"/>
                                          </p:stCondLst>
                                        </p:cTn>
                                        <p:tgtEl>
                                          <p:spTgt spid="18">
                                            <p:txEl>
                                              <p:pRg st="3" end="3"/>
                                            </p:txEl>
                                          </p:spTgt>
                                        </p:tgtEl>
                                      </p:cBhvr>
                                      <p:to x="100000" y="100000"/>
                                    </p:animScale>
                                  </p:childTnLst>
                                </p:cTn>
                              </p:par>
                            </p:childTnLst>
                          </p:cTn>
                        </p:par>
                        <p:par>
                          <p:cTn id="182" fill="hold">
                            <p:stCondLst>
                              <p:cond delay="10000"/>
                            </p:stCondLst>
                            <p:childTnLst>
                              <p:par>
                                <p:cTn id="183" presetID="42" presetClass="entr" presetSubtype="0" fill="hold" nodeType="after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fade">
                                      <p:cBhvr>
                                        <p:cTn id="185" dur="1000"/>
                                        <p:tgtEl>
                                          <p:spTgt spid="19"/>
                                        </p:tgtEl>
                                      </p:cBhvr>
                                    </p:animEffect>
                                    <p:anim calcmode="lin" valueType="num">
                                      <p:cBhvr>
                                        <p:cTn id="186" dur="1000" fill="hold"/>
                                        <p:tgtEl>
                                          <p:spTgt spid="19"/>
                                        </p:tgtEl>
                                        <p:attrNameLst>
                                          <p:attrName>ppt_x</p:attrName>
                                        </p:attrNameLst>
                                      </p:cBhvr>
                                      <p:tavLst>
                                        <p:tav tm="0">
                                          <p:val>
                                            <p:strVal val="#ppt_x"/>
                                          </p:val>
                                        </p:tav>
                                        <p:tav tm="100000">
                                          <p:val>
                                            <p:strVal val="#ppt_x"/>
                                          </p:val>
                                        </p:tav>
                                      </p:tavLst>
                                    </p:anim>
                                    <p:anim calcmode="lin" valueType="num">
                                      <p:cBhvr>
                                        <p:cTn id="187" dur="1000" fill="hold"/>
                                        <p:tgtEl>
                                          <p:spTgt spid="19"/>
                                        </p:tgtEl>
                                        <p:attrNameLst>
                                          <p:attrName>ppt_y</p:attrName>
                                        </p:attrNameLst>
                                      </p:cBhvr>
                                      <p:tavLst>
                                        <p:tav tm="0">
                                          <p:val>
                                            <p:strVal val="#ppt_y+.1"/>
                                          </p:val>
                                        </p:tav>
                                        <p:tav tm="100000">
                                          <p:val>
                                            <p:strVal val="#ppt_y"/>
                                          </p:val>
                                        </p:tav>
                                      </p:tavLst>
                                    </p:anim>
                                  </p:childTnLst>
                                </p:cTn>
                              </p:par>
                            </p:childTnLst>
                          </p:cTn>
                        </p:par>
                        <p:par>
                          <p:cTn id="188" fill="hold">
                            <p:stCondLst>
                              <p:cond delay="11000"/>
                            </p:stCondLst>
                            <p:childTnLst>
                              <p:par>
                                <p:cTn id="189" presetID="2" presetClass="entr" presetSubtype="4" fill="hold" grpId="0" nodeType="afterEffect">
                                  <p:stCondLst>
                                    <p:cond delay="0"/>
                                  </p:stCondLst>
                                  <p:childTnLst>
                                    <p:set>
                                      <p:cBhvr>
                                        <p:cTn id="190" dur="1" fill="hold">
                                          <p:stCondLst>
                                            <p:cond delay="0"/>
                                          </p:stCondLst>
                                        </p:cTn>
                                        <p:tgtEl>
                                          <p:spTgt spid="22"/>
                                        </p:tgtEl>
                                        <p:attrNameLst>
                                          <p:attrName>style.visibility</p:attrName>
                                        </p:attrNameLst>
                                      </p:cBhvr>
                                      <p:to>
                                        <p:strVal val="visible"/>
                                      </p:to>
                                    </p:set>
                                    <p:anim calcmode="lin" valueType="num">
                                      <p:cBhvr additive="base">
                                        <p:cTn id="191" dur="500" fill="hold"/>
                                        <p:tgtEl>
                                          <p:spTgt spid="22"/>
                                        </p:tgtEl>
                                        <p:attrNameLst>
                                          <p:attrName>ppt_x</p:attrName>
                                        </p:attrNameLst>
                                      </p:cBhvr>
                                      <p:tavLst>
                                        <p:tav tm="0">
                                          <p:val>
                                            <p:strVal val="#ppt_x"/>
                                          </p:val>
                                        </p:tav>
                                        <p:tav tm="100000">
                                          <p:val>
                                            <p:strVal val="#ppt_x"/>
                                          </p:val>
                                        </p:tav>
                                      </p:tavLst>
                                    </p:anim>
                                    <p:anim calcmode="lin" valueType="num">
                                      <p:cBhvr additive="base">
                                        <p:cTn id="1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2"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8FCFBA5-F736-4BC3-BF29-8C57EE212DD3}"/>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r="100000" b="100000"/>
            </a:path>
            <a:tileRect l="-100000" t="-100000"/>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60908-73FF-4F74-A326-88A8BC034E89}"/>
              </a:ext>
            </a:extLst>
          </p:cNvPr>
          <p:cNvSpPr>
            <a:spLocks noGrp="1"/>
          </p:cNvSpPr>
          <p:nvPr>
            <p:ph type="title"/>
          </p:nvPr>
        </p:nvSpPr>
        <p:spPr>
          <a:xfrm>
            <a:off x="564336" y="2421068"/>
            <a:ext cx="3313982" cy="1617426"/>
          </a:xfrm>
        </p:spPr>
        <p:txBody>
          <a:bodyPr>
            <a:normAutofit/>
          </a:bodyPr>
          <a:lstStyle/>
          <a:p>
            <a:r>
              <a:rPr lang="en-US" dirty="0">
                <a:solidFill>
                  <a:schemeClr val="bg1"/>
                </a:solidFill>
                <a:latin typeface="Segoe UI" panose="020B0502040204020203" pitchFamily="34" charset="0"/>
                <a:cs typeface="Segoe UI" panose="020B0502040204020203" pitchFamily="34" charset="0"/>
              </a:rPr>
              <a:t>Team Goals</a:t>
            </a:r>
          </a:p>
        </p:txBody>
      </p:sp>
      <p:sp>
        <p:nvSpPr>
          <p:cNvPr id="5" name="Rectangle 4">
            <a:extLst>
              <a:ext uri="{FF2B5EF4-FFF2-40B4-BE49-F238E27FC236}">
                <a16:creationId xmlns:a16="http://schemas.microsoft.com/office/drawing/2014/main" id="{08C1B9D0-2FC7-423D-80C6-4FCFB1AB83C5}"/>
              </a:ext>
            </a:extLst>
          </p:cNvPr>
          <p:cNvSpPr/>
          <p:nvPr/>
        </p:nvSpPr>
        <p:spPr>
          <a:xfrm>
            <a:off x="10373709" y="0"/>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97CCE5-3B87-4C55-B204-F86B4B5CE04B}"/>
              </a:ext>
            </a:extLst>
          </p:cNvPr>
          <p:cNvSpPr txBox="1"/>
          <p:nvPr/>
        </p:nvSpPr>
        <p:spPr>
          <a:xfrm>
            <a:off x="7015655" y="2561166"/>
            <a:ext cx="2880917" cy="369332"/>
          </a:xfrm>
          <a:prstGeom prst="rect">
            <a:avLst/>
          </a:prstGeom>
          <a:noFill/>
        </p:spPr>
        <p:txBody>
          <a:bodyPr wrap="none" rtlCol="0">
            <a:spAutoFit/>
          </a:bodyPr>
          <a:lstStyle/>
          <a:p>
            <a:pPr marL="285750" indent="-285750">
              <a:buClr>
                <a:srgbClr val="3182D5"/>
              </a:buClr>
              <a:buFont typeface="Wingdings" panose="05000000000000000000" pitchFamily="2" charset="2"/>
              <a:buChar char="ü"/>
            </a:pPr>
            <a:r>
              <a:rPr lang="en-US" dirty="0"/>
              <a:t>Update user research</a:t>
            </a:r>
          </a:p>
        </p:txBody>
      </p:sp>
      <p:sp>
        <p:nvSpPr>
          <p:cNvPr id="8" name="Rectangle 7">
            <a:extLst>
              <a:ext uri="{FF2B5EF4-FFF2-40B4-BE49-F238E27FC236}">
                <a16:creationId xmlns:a16="http://schemas.microsoft.com/office/drawing/2014/main" id="{7EB0FEB0-E806-4787-9254-C3459C31ED17}"/>
              </a:ext>
            </a:extLst>
          </p:cNvPr>
          <p:cNvSpPr/>
          <p:nvPr/>
        </p:nvSpPr>
        <p:spPr>
          <a:xfrm>
            <a:off x="6980906" y="3142340"/>
            <a:ext cx="6096000" cy="369332"/>
          </a:xfrm>
          <a:prstGeom prst="rect">
            <a:avLst/>
          </a:prstGeom>
        </p:spPr>
        <p:txBody>
          <a:bodyPr>
            <a:spAutoFit/>
          </a:bodyPr>
          <a:lstStyle/>
          <a:p>
            <a:pPr marL="285750" indent="-285750">
              <a:buClr>
                <a:srgbClr val="3182D5"/>
              </a:buClr>
              <a:buFont typeface="Wingdings" panose="05000000000000000000" pitchFamily="2" charset="2"/>
              <a:buChar char="ü"/>
            </a:pPr>
            <a:r>
              <a:rPr lang="en-US" dirty="0"/>
              <a:t>Re-analyze current/new competitors</a:t>
            </a:r>
          </a:p>
        </p:txBody>
      </p:sp>
      <p:sp>
        <p:nvSpPr>
          <p:cNvPr id="9" name="Rectangle 8">
            <a:extLst>
              <a:ext uri="{FF2B5EF4-FFF2-40B4-BE49-F238E27FC236}">
                <a16:creationId xmlns:a16="http://schemas.microsoft.com/office/drawing/2014/main" id="{9EC0E77D-53D4-475E-8E49-9E016236DDFF}"/>
              </a:ext>
            </a:extLst>
          </p:cNvPr>
          <p:cNvSpPr/>
          <p:nvPr/>
        </p:nvSpPr>
        <p:spPr>
          <a:xfrm>
            <a:off x="7015655" y="3723514"/>
            <a:ext cx="6096000" cy="369332"/>
          </a:xfrm>
          <a:prstGeom prst="rect">
            <a:avLst/>
          </a:prstGeom>
        </p:spPr>
        <p:txBody>
          <a:bodyPr>
            <a:spAutoFit/>
          </a:bodyPr>
          <a:lstStyle/>
          <a:p>
            <a:pPr marL="285750" indent="-285750">
              <a:buClr>
                <a:srgbClr val="3182D5"/>
              </a:buClr>
              <a:buFont typeface="Wingdings" panose="05000000000000000000" pitchFamily="2" charset="2"/>
              <a:buChar char="ü"/>
            </a:pPr>
            <a:r>
              <a:rPr lang="en-US" dirty="0"/>
              <a:t>Identify defects in production </a:t>
            </a:r>
          </a:p>
        </p:txBody>
      </p:sp>
      <p:sp>
        <p:nvSpPr>
          <p:cNvPr id="10" name="Rectangle 9">
            <a:extLst>
              <a:ext uri="{FF2B5EF4-FFF2-40B4-BE49-F238E27FC236}">
                <a16:creationId xmlns:a16="http://schemas.microsoft.com/office/drawing/2014/main" id="{1CB00E4C-493B-4E1A-A1A8-CE258FFB46A1}"/>
              </a:ext>
            </a:extLst>
          </p:cNvPr>
          <p:cNvSpPr/>
          <p:nvPr/>
        </p:nvSpPr>
        <p:spPr>
          <a:xfrm>
            <a:off x="6980906" y="4304688"/>
            <a:ext cx="3842719" cy="369332"/>
          </a:xfrm>
          <a:prstGeom prst="rect">
            <a:avLst/>
          </a:prstGeom>
        </p:spPr>
        <p:txBody>
          <a:bodyPr wrap="none">
            <a:spAutoFit/>
          </a:bodyPr>
          <a:lstStyle/>
          <a:p>
            <a:pPr marL="285750" indent="-285750">
              <a:buClr>
                <a:srgbClr val="3182D5"/>
              </a:buClr>
              <a:buFont typeface="Wingdings" panose="05000000000000000000" pitchFamily="2" charset="2"/>
              <a:buChar char="ü"/>
            </a:pPr>
            <a:r>
              <a:rPr lang="en-US" dirty="0"/>
              <a:t>Discuss potential new features</a:t>
            </a:r>
          </a:p>
        </p:txBody>
      </p:sp>
      <p:sp>
        <p:nvSpPr>
          <p:cNvPr id="11" name="Rectangle 10">
            <a:extLst>
              <a:ext uri="{FF2B5EF4-FFF2-40B4-BE49-F238E27FC236}">
                <a16:creationId xmlns:a16="http://schemas.microsoft.com/office/drawing/2014/main" id="{864C47A9-C69C-4D9F-B61B-6F5B44C2B84E}"/>
              </a:ext>
            </a:extLst>
          </p:cNvPr>
          <p:cNvSpPr/>
          <p:nvPr/>
        </p:nvSpPr>
        <p:spPr>
          <a:xfrm>
            <a:off x="6980905" y="4885862"/>
            <a:ext cx="2928750" cy="369332"/>
          </a:xfrm>
          <a:prstGeom prst="rect">
            <a:avLst/>
          </a:prstGeom>
        </p:spPr>
        <p:txBody>
          <a:bodyPr wrap="none">
            <a:spAutoFit/>
          </a:bodyPr>
          <a:lstStyle/>
          <a:p>
            <a:pPr marL="285750" indent="-285750">
              <a:buClr>
                <a:srgbClr val="3182D5"/>
              </a:buClr>
              <a:buFont typeface="Wingdings" panose="05000000000000000000" pitchFamily="2" charset="2"/>
              <a:buChar char="ü"/>
            </a:pPr>
            <a:r>
              <a:rPr lang="en-US" dirty="0"/>
              <a:t>Develop Release Canvases</a:t>
            </a:r>
          </a:p>
        </p:txBody>
      </p:sp>
      <p:pic>
        <p:nvPicPr>
          <p:cNvPr id="12" name="Picture 11">
            <a:extLst>
              <a:ext uri="{FF2B5EF4-FFF2-40B4-BE49-F238E27FC236}">
                <a16:creationId xmlns:a16="http://schemas.microsoft.com/office/drawing/2014/main" id="{C9C78BA9-826B-4E01-93AB-857770B56E5C}"/>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13" name="Rectangle 12">
            <a:extLst>
              <a:ext uri="{FF2B5EF4-FFF2-40B4-BE49-F238E27FC236}">
                <a16:creationId xmlns:a16="http://schemas.microsoft.com/office/drawing/2014/main" id="{D5896D44-2B5A-4C2C-90AB-D3F6AE7C8E88}"/>
              </a:ext>
            </a:extLst>
          </p:cNvPr>
          <p:cNvSpPr/>
          <p:nvPr/>
        </p:nvSpPr>
        <p:spPr>
          <a:xfrm>
            <a:off x="775500" y="6131640"/>
            <a:ext cx="5133474" cy="369332"/>
          </a:xfrm>
          <a:prstGeom prst="rect">
            <a:avLst/>
          </a:prstGeom>
        </p:spPr>
        <p:txBody>
          <a:bodyPr wrap="square" anchor="t">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spTree>
    <p:extLst>
      <p:ext uri="{BB962C8B-B14F-4D97-AF65-F5344CB8AC3E}">
        <p14:creationId xmlns:p14="http://schemas.microsoft.com/office/powerpoint/2010/main" val="972728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animBg="1"/>
      <p:bldP spid="7" grpId="0"/>
      <p:bldP spid="8" grpId="0"/>
      <p:bldP spid="9" grpId="0"/>
      <p:bldP spid="10"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D6992EF-A062-4398-ACD5-84531C72CD9B}"/>
              </a:ext>
            </a:extLst>
          </p:cNvPr>
          <p:cNvSpPr/>
          <p:nvPr/>
        </p:nvSpPr>
        <p:spPr>
          <a:xfrm>
            <a:off x="6141776" y="134005"/>
            <a:ext cx="5871548" cy="6589990"/>
          </a:xfrm>
          <a:prstGeom prst="roundRect">
            <a:avLst/>
          </a:prstGeom>
          <a:gradFill>
            <a:gsLst>
              <a:gs pos="0">
                <a:srgbClr val="3182D5"/>
              </a:gs>
              <a:gs pos="39000">
                <a:schemeClr val="tx1"/>
              </a:gs>
              <a:gs pos="83000">
                <a:srgbClr val="7440FF"/>
              </a:gs>
              <a:gs pos="100000">
                <a:srgbClr val="7440FF"/>
              </a:gs>
            </a:gsLst>
            <a:path path="circle">
              <a:fillToRect l="100000" t="100000"/>
            </a:path>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739C3-5100-48B1-9A4C-B222A4AF6353}"/>
              </a:ext>
            </a:extLst>
          </p:cNvPr>
          <p:cNvSpPr>
            <a:spLocks noGrp="1"/>
          </p:cNvSpPr>
          <p:nvPr>
            <p:ph type="title"/>
          </p:nvPr>
        </p:nvSpPr>
        <p:spPr>
          <a:xfrm>
            <a:off x="9047186" y="3854668"/>
            <a:ext cx="2826389" cy="780393"/>
          </a:xfrm>
        </p:spPr>
        <p:txBody>
          <a:bodyPr/>
          <a:lstStyle/>
          <a:p>
            <a:r>
              <a:rPr lang="en-US" dirty="0">
                <a:solidFill>
                  <a:schemeClr val="bg1"/>
                </a:solidFill>
                <a:latin typeface="Segoe UI" panose="020B0502040204020203" pitchFamily="34" charset="0"/>
                <a:cs typeface="Segoe UI" panose="020B0502040204020203" pitchFamily="34" charset="0"/>
              </a:rPr>
              <a:t>User Research</a:t>
            </a:r>
          </a:p>
        </p:txBody>
      </p:sp>
      <p:sp>
        <p:nvSpPr>
          <p:cNvPr id="5" name="Rectangle 4">
            <a:extLst>
              <a:ext uri="{FF2B5EF4-FFF2-40B4-BE49-F238E27FC236}">
                <a16:creationId xmlns:a16="http://schemas.microsoft.com/office/drawing/2014/main" id="{B51EC4C2-72CC-4AB6-850A-D4FE6D50D735}"/>
              </a:ext>
            </a:extLst>
          </p:cNvPr>
          <p:cNvSpPr/>
          <p:nvPr/>
        </p:nvSpPr>
        <p:spPr>
          <a:xfrm rot="16200000">
            <a:off x="181800" y="112323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46909BD-BE58-4E01-89F6-F85D8A3EF9C6}"/>
              </a:ext>
            </a:extLst>
          </p:cNvPr>
          <p:cNvPicPr>
            <a:picLocks noChangeAspect="1"/>
          </p:cNvPicPr>
          <p:nvPr/>
        </p:nvPicPr>
        <p:blipFill rotWithShape="1">
          <a:blip r:embed="rId3"/>
          <a:srcRect l="30780" t="15402" r="10319" b="1954"/>
          <a:stretch/>
        </p:blipFill>
        <p:spPr>
          <a:xfrm>
            <a:off x="318425" y="3293930"/>
            <a:ext cx="2546715" cy="3294995"/>
          </a:xfrm>
          <a:prstGeom prst="rect">
            <a:avLst/>
          </a:prstGeom>
        </p:spPr>
      </p:pic>
      <p:sp>
        <p:nvSpPr>
          <p:cNvPr id="10" name="TextBox 9">
            <a:extLst>
              <a:ext uri="{FF2B5EF4-FFF2-40B4-BE49-F238E27FC236}">
                <a16:creationId xmlns:a16="http://schemas.microsoft.com/office/drawing/2014/main" id="{B1222449-9C3F-4352-BC14-C02A26C30A32}"/>
              </a:ext>
            </a:extLst>
          </p:cNvPr>
          <p:cNvSpPr txBox="1"/>
          <p:nvPr/>
        </p:nvSpPr>
        <p:spPr>
          <a:xfrm>
            <a:off x="415164" y="314494"/>
            <a:ext cx="5357052" cy="492443"/>
          </a:xfrm>
          <a:prstGeom prst="rect">
            <a:avLst/>
          </a:prstGeom>
          <a:noFill/>
        </p:spPr>
        <p:txBody>
          <a:bodyPr wrap="square" rtlCol="0">
            <a:spAutoFit/>
          </a:bodyPr>
          <a:lstStyle/>
          <a:p>
            <a:pPr algn="ctr"/>
            <a:r>
              <a:rPr lang="en-US" sz="2600" dirty="0">
                <a:latin typeface="Segoe UI" panose="020B0502040204020203" pitchFamily="34" charset="0"/>
                <a:cs typeface="Segoe UI" panose="020B0502040204020203" pitchFamily="34" charset="0"/>
              </a:rPr>
              <a:t>User Personas:</a:t>
            </a:r>
          </a:p>
        </p:txBody>
      </p:sp>
      <p:pic>
        <p:nvPicPr>
          <p:cNvPr id="11" name="Picture 10">
            <a:extLst>
              <a:ext uri="{FF2B5EF4-FFF2-40B4-BE49-F238E27FC236}">
                <a16:creationId xmlns:a16="http://schemas.microsoft.com/office/drawing/2014/main" id="{85D3ACCE-F565-433A-9A53-02656B5B2B65}"/>
              </a:ext>
            </a:extLst>
          </p:cNvPr>
          <p:cNvPicPr>
            <a:picLocks noChangeAspect="1"/>
          </p:cNvPicPr>
          <p:nvPr/>
        </p:nvPicPr>
        <p:blipFill rotWithShape="1">
          <a:blip r:embed="rId4"/>
          <a:srcRect l="33094" t="21407" r="12566" b="10806"/>
          <a:stretch/>
        </p:blipFill>
        <p:spPr>
          <a:xfrm>
            <a:off x="3093690" y="806937"/>
            <a:ext cx="2826390" cy="3251233"/>
          </a:xfrm>
          <a:prstGeom prst="rect">
            <a:avLst/>
          </a:prstGeom>
        </p:spPr>
      </p:pic>
      <p:sp>
        <p:nvSpPr>
          <p:cNvPr id="12" name="Rectangle 11">
            <a:extLst>
              <a:ext uri="{FF2B5EF4-FFF2-40B4-BE49-F238E27FC236}">
                <a16:creationId xmlns:a16="http://schemas.microsoft.com/office/drawing/2014/main" id="{749D4BEB-09CC-452F-BBB3-9D7F6A77EE58}"/>
              </a:ext>
            </a:extLst>
          </p:cNvPr>
          <p:cNvSpPr/>
          <p:nvPr/>
        </p:nvSpPr>
        <p:spPr>
          <a:xfrm>
            <a:off x="6510813" y="6203829"/>
            <a:ext cx="5133474" cy="369332"/>
          </a:xfrm>
          <a:prstGeom prst="rect">
            <a:avLst/>
          </a:prstGeom>
        </p:spPr>
        <p:txBody>
          <a:bodyPr wrap="square">
            <a:spAutoFit/>
          </a:bodyPr>
          <a:lstStyle/>
          <a:p>
            <a:r>
              <a:rPr lang="en-US" dirty="0">
                <a:solidFill>
                  <a:schemeClr val="bg1"/>
                </a:solidFill>
                <a:hlinkClick r:id="rId5">
                  <a:extLst>
                    <a:ext uri="{A12FA001-AC4F-418D-AE19-62706E023703}">
                      <ahyp:hlinkClr xmlns:ahyp="http://schemas.microsoft.com/office/drawing/2018/hyperlinkcolor" val="tx"/>
                    </a:ext>
                  </a:extLst>
                </a:hlinkClick>
              </a:rPr>
              <a:t>Click Here to View </a:t>
            </a:r>
            <a:r>
              <a:rPr lang="en-US" dirty="0" err="1">
                <a:solidFill>
                  <a:schemeClr val="bg1"/>
                </a:solidFill>
                <a:hlinkClick r:id="rId5">
                  <a:extLst>
                    <a:ext uri="{A12FA001-AC4F-418D-AE19-62706E023703}">
                      <ahyp:hlinkClr xmlns:ahyp="http://schemas.microsoft.com/office/drawing/2018/hyperlinkcolor" val="tx"/>
                    </a:ext>
                  </a:extLst>
                </a:hlinkClick>
              </a:rPr>
              <a:t>Swaap's</a:t>
            </a:r>
            <a:r>
              <a:rPr lang="en-US" dirty="0">
                <a:solidFill>
                  <a:schemeClr val="bg1"/>
                </a:solidFill>
                <a:hlinkClick r:id="rId5">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pic>
        <p:nvPicPr>
          <p:cNvPr id="13" name="Picture 12">
            <a:extLst>
              <a:ext uri="{FF2B5EF4-FFF2-40B4-BE49-F238E27FC236}">
                <a16:creationId xmlns:a16="http://schemas.microsoft.com/office/drawing/2014/main" id="{2D4FBC29-4FA3-492C-9F4F-945DC187882E}"/>
              </a:ext>
            </a:extLst>
          </p:cNvPr>
          <p:cNvPicPr>
            <a:picLocks noChangeAspect="1"/>
          </p:cNvPicPr>
          <p:nvPr/>
        </p:nvPicPr>
        <p:blipFill>
          <a:blip r:embed="rId6"/>
          <a:stretch>
            <a:fillRect/>
          </a:stretch>
        </p:blipFill>
        <p:spPr>
          <a:xfrm>
            <a:off x="3517652" y="5636730"/>
            <a:ext cx="2254564" cy="1134198"/>
          </a:xfrm>
          <a:prstGeom prst="rect">
            <a:avLst/>
          </a:prstGeom>
        </p:spPr>
      </p:pic>
    </p:spTree>
    <p:extLst>
      <p:ext uri="{BB962C8B-B14F-4D97-AF65-F5344CB8AC3E}">
        <p14:creationId xmlns:p14="http://schemas.microsoft.com/office/powerpoint/2010/main" val="3868637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animBg="1"/>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D6992EF-A062-4398-ACD5-84531C72CD9B}"/>
              </a:ext>
            </a:extLst>
          </p:cNvPr>
          <p:cNvSpPr/>
          <p:nvPr/>
        </p:nvSpPr>
        <p:spPr>
          <a:xfrm>
            <a:off x="6141776" y="134005"/>
            <a:ext cx="5871548" cy="6589990"/>
          </a:xfrm>
          <a:prstGeom prst="roundRect">
            <a:avLst/>
          </a:prstGeom>
          <a:gradFill>
            <a:gsLst>
              <a:gs pos="0">
                <a:srgbClr val="3182D5"/>
              </a:gs>
              <a:gs pos="39000">
                <a:schemeClr val="tx1"/>
              </a:gs>
              <a:gs pos="83000">
                <a:srgbClr val="7440FF"/>
              </a:gs>
              <a:gs pos="100000">
                <a:srgbClr val="7440FF"/>
              </a:gs>
            </a:gsLst>
            <a:path path="circle">
              <a:fillToRect l="100000" t="100000"/>
            </a:path>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739C3-5100-48B1-9A4C-B222A4AF6353}"/>
              </a:ext>
            </a:extLst>
          </p:cNvPr>
          <p:cNvSpPr>
            <a:spLocks noGrp="1"/>
          </p:cNvSpPr>
          <p:nvPr>
            <p:ph type="title"/>
          </p:nvPr>
        </p:nvSpPr>
        <p:spPr>
          <a:xfrm>
            <a:off x="9047186" y="3854668"/>
            <a:ext cx="2826389" cy="780393"/>
          </a:xfrm>
        </p:spPr>
        <p:txBody>
          <a:bodyPr/>
          <a:lstStyle/>
          <a:p>
            <a:r>
              <a:rPr lang="en-US" dirty="0">
                <a:solidFill>
                  <a:schemeClr val="bg1"/>
                </a:solidFill>
                <a:latin typeface="Segoe UI" panose="020B0502040204020203" pitchFamily="34" charset="0"/>
                <a:cs typeface="Segoe UI" panose="020B0502040204020203" pitchFamily="34" charset="0"/>
              </a:rPr>
              <a:t>User Research</a:t>
            </a:r>
          </a:p>
        </p:txBody>
      </p:sp>
      <p:pic>
        <p:nvPicPr>
          <p:cNvPr id="7" name="Picture Placeholder 6">
            <a:extLst>
              <a:ext uri="{FF2B5EF4-FFF2-40B4-BE49-F238E27FC236}">
                <a16:creationId xmlns:a16="http://schemas.microsoft.com/office/drawing/2014/main" id="{E79DC28B-F427-41E5-923E-695B2B680687}"/>
              </a:ext>
            </a:extLst>
          </p:cNvPr>
          <p:cNvPicPr>
            <a:picLocks noGrp="1" noChangeAspect="1"/>
          </p:cNvPicPr>
          <p:nvPr>
            <p:ph type="pic" idx="1"/>
          </p:nvPr>
        </p:nvPicPr>
        <p:blipFill rotWithShape="1">
          <a:blip r:embed="rId3"/>
          <a:srcRect l="3091" t="27455" r="3091" b="17662"/>
          <a:stretch/>
        </p:blipFill>
        <p:spPr>
          <a:xfrm>
            <a:off x="826008" y="291984"/>
            <a:ext cx="4083036" cy="2797616"/>
          </a:xfrm>
          <a:prstGeom prst="rect">
            <a:avLst/>
          </a:prstGeom>
        </p:spPr>
      </p:pic>
      <p:sp>
        <p:nvSpPr>
          <p:cNvPr id="5" name="Rectangle 4">
            <a:extLst>
              <a:ext uri="{FF2B5EF4-FFF2-40B4-BE49-F238E27FC236}">
                <a16:creationId xmlns:a16="http://schemas.microsoft.com/office/drawing/2014/main" id="{B51EC4C2-72CC-4AB6-850A-D4FE6D50D735}"/>
              </a:ext>
            </a:extLst>
          </p:cNvPr>
          <p:cNvSpPr/>
          <p:nvPr/>
        </p:nvSpPr>
        <p:spPr>
          <a:xfrm rot="16200000">
            <a:off x="181800" y="112323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F17E74-24FF-4964-8D08-6164C8CCE158}"/>
              </a:ext>
            </a:extLst>
          </p:cNvPr>
          <p:cNvSpPr txBox="1"/>
          <p:nvPr/>
        </p:nvSpPr>
        <p:spPr>
          <a:xfrm>
            <a:off x="612962" y="285368"/>
            <a:ext cx="5302646"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https://bobbyleonhalljr.typeform.com/to/wVhldA</a:t>
            </a:r>
          </a:p>
        </p:txBody>
      </p:sp>
      <p:sp>
        <p:nvSpPr>
          <p:cNvPr id="12" name="Rectangle 11">
            <a:extLst>
              <a:ext uri="{FF2B5EF4-FFF2-40B4-BE49-F238E27FC236}">
                <a16:creationId xmlns:a16="http://schemas.microsoft.com/office/drawing/2014/main" id="{749D4BEB-09CC-452F-BBB3-9D7F6A77EE58}"/>
              </a:ext>
            </a:extLst>
          </p:cNvPr>
          <p:cNvSpPr/>
          <p:nvPr/>
        </p:nvSpPr>
        <p:spPr>
          <a:xfrm>
            <a:off x="6510813" y="6203829"/>
            <a:ext cx="5133474"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pic>
        <p:nvPicPr>
          <p:cNvPr id="13" name="Picture 12">
            <a:extLst>
              <a:ext uri="{FF2B5EF4-FFF2-40B4-BE49-F238E27FC236}">
                <a16:creationId xmlns:a16="http://schemas.microsoft.com/office/drawing/2014/main" id="{E9F3AA33-89BA-449B-824F-0F3A07BE5512}"/>
              </a:ext>
            </a:extLst>
          </p:cNvPr>
          <p:cNvPicPr>
            <a:picLocks noChangeAspect="1"/>
          </p:cNvPicPr>
          <p:nvPr/>
        </p:nvPicPr>
        <p:blipFill>
          <a:blip r:embed="rId5"/>
          <a:stretch>
            <a:fillRect/>
          </a:stretch>
        </p:blipFill>
        <p:spPr>
          <a:xfrm>
            <a:off x="612962" y="5659310"/>
            <a:ext cx="2254564" cy="1134198"/>
          </a:xfrm>
          <a:prstGeom prst="rect">
            <a:avLst/>
          </a:prstGeom>
        </p:spPr>
      </p:pic>
      <p:sp>
        <p:nvSpPr>
          <p:cNvPr id="14" name="TextBox 13">
            <a:extLst>
              <a:ext uri="{FF2B5EF4-FFF2-40B4-BE49-F238E27FC236}">
                <a16:creationId xmlns:a16="http://schemas.microsoft.com/office/drawing/2014/main" id="{AD5FDE58-D89B-4126-9335-D8B44821E81A}"/>
              </a:ext>
            </a:extLst>
          </p:cNvPr>
          <p:cNvSpPr txBox="1"/>
          <p:nvPr/>
        </p:nvSpPr>
        <p:spPr>
          <a:xfrm>
            <a:off x="224452" y="3164681"/>
            <a:ext cx="5871548" cy="3693319"/>
          </a:xfrm>
          <a:prstGeom prst="rect">
            <a:avLst/>
          </a:prstGeom>
          <a:noFill/>
        </p:spPr>
        <p:txBody>
          <a:bodyPr wrap="square" numCol="2" rtlCol="0">
            <a:spAutoFit/>
          </a:bodyPr>
          <a:lstStyle/>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60+ years old</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Retired</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Suggestions:</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No changes</a:t>
            </a: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26-45 years old</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Software Developer</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Suggestions:</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Scan QR code &amp; auto-create connection request </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Deciding who has camera &amp; who has QR code clunky</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App only saves time if both parties already have app</a:t>
            </a:r>
          </a:p>
        </p:txBody>
      </p:sp>
    </p:spTree>
    <p:extLst>
      <p:ext uri="{BB962C8B-B14F-4D97-AF65-F5344CB8AC3E}">
        <p14:creationId xmlns:p14="http://schemas.microsoft.com/office/powerpoint/2010/main" val="259378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animBg="1"/>
      <p:bldP spid="8"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D81848B-3930-440B-AE14-853A763BFC5E}"/>
              </a:ext>
            </a:extLst>
          </p:cNvPr>
          <p:cNvSpPr/>
          <p:nvPr/>
        </p:nvSpPr>
        <p:spPr>
          <a:xfrm>
            <a:off x="239106" y="244365"/>
            <a:ext cx="11650723" cy="2096814"/>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1E075-020A-464E-A8AB-3B81094A1203}"/>
              </a:ext>
            </a:extLst>
          </p:cNvPr>
          <p:cNvSpPr>
            <a:spLocks noGrp="1"/>
          </p:cNvSpPr>
          <p:nvPr>
            <p:ph type="title"/>
          </p:nvPr>
        </p:nvSpPr>
        <p:spPr>
          <a:xfrm>
            <a:off x="302171" y="835572"/>
            <a:ext cx="11433812" cy="933070"/>
          </a:xfrm>
        </p:spPr>
        <p:txBody>
          <a:bodyPr>
            <a:noAutofit/>
          </a:bodyPr>
          <a:lstStyle/>
          <a:p>
            <a:pPr algn="ctr"/>
            <a:r>
              <a:rPr lang="en-US" sz="3600" dirty="0">
                <a:solidFill>
                  <a:schemeClr val="bg1"/>
                </a:solidFill>
                <a:latin typeface="Segoe UI" panose="020B0502040204020203" pitchFamily="34" charset="0"/>
                <a:cs typeface="Segoe UI" panose="020B0502040204020203" pitchFamily="34" charset="0"/>
              </a:rPr>
              <a:t>Competitor Analysis</a:t>
            </a:r>
          </a:p>
        </p:txBody>
      </p:sp>
      <p:pic>
        <p:nvPicPr>
          <p:cNvPr id="7" name="Picture Placeholder 6">
            <a:extLst>
              <a:ext uri="{FF2B5EF4-FFF2-40B4-BE49-F238E27FC236}">
                <a16:creationId xmlns:a16="http://schemas.microsoft.com/office/drawing/2014/main" id="{84719179-CA0E-4CD9-B3A8-63684E966B59}"/>
              </a:ext>
            </a:extLst>
          </p:cNvPr>
          <p:cNvPicPr>
            <a:picLocks noGrp="1" noChangeAspect="1"/>
          </p:cNvPicPr>
          <p:nvPr>
            <p:ph type="pic" idx="1"/>
          </p:nvPr>
        </p:nvPicPr>
        <p:blipFill rotWithShape="1">
          <a:blip r:embed="rId3"/>
          <a:srcRect l="13991" t="21098" r="24284" b="9936"/>
          <a:stretch/>
        </p:blipFill>
        <p:spPr>
          <a:xfrm>
            <a:off x="450976" y="2759791"/>
            <a:ext cx="2601311" cy="2680138"/>
          </a:xfrm>
          <a:prstGeom prst="rect">
            <a:avLst/>
          </a:prstGeom>
        </p:spPr>
      </p:pic>
      <p:pic>
        <p:nvPicPr>
          <p:cNvPr id="9" name="Picture Placeholder 6">
            <a:extLst>
              <a:ext uri="{FF2B5EF4-FFF2-40B4-BE49-F238E27FC236}">
                <a16:creationId xmlns:a16="http://schemas.microsoft.com/office/drawing/2014/main" id="{40C40336-4514-45A5-9983-002D9F92BF4F}"/>
              </a:ext>
            </a:extLst>
          </p:cNvPr>
          <p:cNvPicPr>
            <a:picLocks noChangeAspect="1"/>
          </p:cNvPicPr>
          <p:nvPr/>
        </p:nvPicPr>
        <p:blipFill rotWithShape="1">
          <a:blip r:embed="rId4"/>
          <a:srcRect l="14405" t="22032" r="21305" b="8248"/>
          <a:stretch/>
        </p:blipFill>
        <p:spPr>
          <a:xfrm>
            <a:off x="6147356" y="2759791"/>
            <a:ext cx="2680138" cy="2680138"/>
          </a:xfrm>
          <a:prstGeom prst="rect">
            <a:avLst/>
          </a:prstGeom>
        </p:spPr>
      </p:pic>
      <p:pic>
        <p:nvPicPr>
          <p:cNvPr id="10" name="Picture Placeholder 6">
            <a:extLst>
              <a:ext uri="{FF2B5EF4-FFF2-40B4-BE49-F238E27FC236}">
                <a16:creationId xmlns:a16="http://schemas.microsoft.com/office/drawing/2014/main" id="{BB746CEE-0BFF-493F-A597-E7DD71D0574A}"/>
              </a:ext>
            </a:extLst>
          </p:cNvPr>
          <p:cNvPicPr>
            <a:picLocks noChangeAspect="1"/>
          </p:cNvPicPr>
          <p:nvPr/>
        </p:nvPicPr>
        <p:blipFill rotWithShape="1">
          <a:blip r:embed="rId5"/>
          <a:srcRect l="16170" t="22032" r="32490" b="22292"/>
          <a:stretch/>
        </p:blipFill>
        <p:spPr>
          <a:xfrm>
            <a:off x="9055844" y="2759791"/>
            <a:ext cx="2680139" cy="2680138"/>
          </a:xfrm>
          <a:prstGeom prst="rect">
            <a:avLst/>
          </a:prstGeom>
        </p:spPr>
      </p:pic>
      <p:pic>
        <p:nvPicPr>
          <p:cNvPr id="11" name="Picture 10">
            <a:extLst>
              <a:ext uri="{FF2B5EF4-FFF2-40B4-BE49-F238E27FC236}">
                <a16:creationId xmlns:a16="http://schemas.microsoft.com/office/drawing/2014/main" id="{BB393D8F-BE17-434D-AA72-DC2CD2A3B9E4}"/>
              </a:ext>
            </a:extLst>
          </p:cNvPr>
          <p:cNvPicPr>
            <a:picLocks noChangeAspect="1"/>
          </p:cNvPicPr>
          <p:nvPr/>
        </p:nvPicPr>
        <p:blipFill rotWithShape="1">
          <a:blip r:embed="rId6"/>
          <a:srcRect l="17375" t="24386" r="21312" b="8070"/>
          <a:stretch/>
        </p:blipFill>
        <p:spPr>
          <a:xfrm>
            <a:off x="3280637" y="2759791"/>
            <a:ext cx="2638369" cy="2680138"/>
          </a:xfrm>
          <a:prstGeom prst="rect">
            <a:avLst/>
          </a:prstGeom>
        </p:spPr>
      </p:pic>
      <p:pic>
        <p:nvPicPr>
          <p:cNvPr id="12" name="Picture 11">
            <a:extLst>
              <a:ext uri="{FF2B5EF4-FFF2-40B4-BE49-F238E27FC236}">
                <a16:creationId xmlns:a16="http://schemas.microsoft.com/office/drawing/2014/main" id="{B138616C-ED18-4B88-8754-D1C47DAE1EAA}"/>
              </a:ext>
            </a:extLst>
          </p:cNvPr>
          <p:cNvPicPr>
            <a:picLocks noChangeAspect="1"/>
          </p:cNvPicPr>
          <p:nvPr/>
        </p:nvPicPr>
        <p:blipFill>
          <a:blip r:embed="rId7"/>
          <a:stretch>
            <a:fillRect/>
          </a:stretch>
        </p:blipFill>
        <p:spPr>
          <a:xfrm>
            <a:off x="9528362" y="5659310"/>
            <a:ext cx="2254564" cy="1134198"/>
          </a:xfrm>
          <a:prstGeom prst="rect">
            <a:avLst/>
          </a:prstGeom>
        </p:spPr>
      </p:pic>
      <p:sp>
        <p:nvSpPr>
          <p:cNvPr id="13" name="Rectangle 12">
            <a:extLst>
              <a:ext uri="{FF2B5EF4-FFF2-40B4-BE49-F238E27FC236}">
                <a16:creationId xmlns:a16="http://schemas.microsoft.com/office/drawing/2014/main" id="{3B579037-93EB-4426-AB88-FF587E5146B7}"/>
              </a:ext>
            </a:extLst>
          </p:cNvPr>
          <p:cNvSpPr/>
          <p:nvPr/>
        </p:nvSpPr>
        <p:spPr>
          <a:xfrm>
            <a:off x="775500" y="6131640"/>
            <a:ext cx="5133474" cy="369332"/>
          </a:xfrm>
          <a:prstGeom prst="rect">
            <a:avLst/>
          </a:prstGeom>
        </p:spPr>
        <p:txBody>
          <a:bodyPr wrap="square">
            <a:spAutoFit/>
          </a:bodyPr>
          <a:lstStyle/>
          <a:p>
            <a:r>
              <a:rPr lang="en-US" dirty="0">
                <a:hlinkClick r:id="rId8">
                  <a:extLst>
                    <a:ext uri="{A12FA001-AC4F-418D-AE19-62706E023703}">
                      <ahyp:hlinkClr xmlns:ahyp="http://schemas.microsoft.com/office/drawing/2018/hyperlinkcolor" val="tx"/>
                    </a:ext>
                  </a:extLst>
                </a:hlinkClick>
              </a:rPr>
              <a:t>Click Here to View </a:t>
            </a:r>
            <a:r>
              <a:rPr lang="en-US" dirty="0" err="1">
                <a:hlinkClick r:id="rId8">
                  <a:extLst>
                    <a:ext uri="{A12FA001-AC4F-418D-AE19-62706E023703}">
                      <ahyp:hlinkClr xmlns:ahyp="http://schemas.microsoft.com/office/drawing/2018/hyperlinkcolor" val="tx"/>
                    </a:ext>
                  </a:extLst>
                </a:hlinkClick>
              </a:rPr>
              <a:t>Swaap's</a:t>
            </a:r>
            <a:r>
              <a:rPr lang="en-US" dirty="0">
                <a:hlinkClick r:id="rId8">
                  <a:extLst>
                    <a:ext uri="{A12FA001-AC4F-418D-AE19-62706E023703}">
                      <ahyp:hlinkClr xmlns:ahyp="http://schemas.microsoft.com/office/drawing/2018/hyperlinkcolor" val="tx"/>
                    </a:ext>
                  </a:extLst>
                </a:hlinkClick>
              </a:rPr>
              <a:t> Product Vision Document</a:t>
            </a:r>
            <a:endParaRPr lang="en-US" dirty="0"/>
          </a:p>
        </p:txBody>
      </p:sp>
      <p:sp>
        <p:nvSpPr>
          <p:cNvPr id="14" name="Rectangle 13">
            <a:extLst>
              <a:ext uri="{FF2B5EF4-FFF2-40B4-BE49-F238E27FC236}">
                <a16:creationId xmlns:a16="http://schemas.microsoft.com/office/drawing/2014/main" id="{D8D793EE-03C2-4684-B7F2-6162C83E7467}"/>
              </a:ext>
            </a:extLst>
          </p:cNvPr>
          <p:cNvSpPr/>
          <p:nvPr/>
        </p:nvSpPr>
        <p:spPr>
          <a:xfrm>
            <a:off x="7487425"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802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6BA13CE-7490-48BD-B1D3-CA50D774EA41}"/>
              </a:ext>
            </a:extLst>
          </p:cNvPr>
          <p:cNvSpPr/>
          <p:nvPr/>
        </p:nvSpPr>
        <p:spPr>
          <a:xfrm>
            <a:off x="5628284" y="13400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100000" t="100000"/>
            </a:path>
            <a:tileRect r="-100000" b="-100000"/>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4A038-C629-46E7-9A18-EBAA5319A1D4}"/>
              </a:ext>
            </a:extLst>
          </p:cNvPr>
          <p:cNvSpPr>
            <a:spLocks noGrp="1"/>
          </p:cNvSpPr>
          <p:nvPr>
            <p:ph type="title"/>
          </p:nvPr>
        </p:nvSpPr>
        <p:spPr>
          <a:xfrm>
            <a:off x="5837314" y="3405350"/>
            <a:ext cx="5993902" cy="891483"/>
          </a:xfrm>
        </p:spPr>
        <p:txBody>
          <a:bodyPr/>
          <a:lstStyle/>
          <a:p>
            <a:pPr algn="r"/>
            <a:r>
              <a:rPr lang="en-US" dirty="0">
                <a:solidFill>
                  <a:schemeClr val="bg1"/>
                </a:solidFill>
                <a:latin typeface="Segoe UI" panose="020B0502040204020203" pitchFamily="34" charset="0"/>
                <a:cs typeface="Segoe UI" panose="020B0502040204020203" pitchFamily="34" charset="0"/>
              </a:rPr>
              <a:t>Defects in Production</a:t>
            </a:r>
          </a:p>
        </p:txBody>
      </p:sp>
      <p:sp>
        <p:nvSpPr>
          <p:cNvPr id="5" name="Rectangle 4">
            <a:extLst>
              <a:ext uri="{FF2B5EF4-FFF2-40B4-BE49-F238E27FC236}">
                <a16:creationId xmlns:a16="http://schemas.microsoft.com/office/drawing/2014/main" id="{115155C3-A957-47D0-BEAE-0DB99DDABEF0}"/>
              </a:ext>
            </a:extLst>
          </p:cNvPr>
          <p:cNvSpPr/>
          <p:nvPr/>
        </p:nvSpPr>
        <p:spPr>
          <a:xfrm>
            <a:off x="178674" y="-16287"/>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6F16CA-0C1D-480C-AFBB-379352B4CE06}"/>
              </a:ext>
            </a:extLst>
          </p:cNvPr>
          <p:cNvPicPr>
            <a:picLocks noChangeAspect="1"/>
          </p:cNvPicPr>
          <p:nvPr/>
        </p:nvPicPr>
        <p:blipFill>
          <a:blip r:embed="rId3"/>
          <a:stretch>
            <a:fillRect/>
          </a:stretch>
        </p:blipFill>
        <p:spPr>
          <a:xfrm>
            <a:off x="360298" y="5715980"/>
            <a:ext cx="2254564" cy="1134198"/>
          </a:xfrm>
          <a:prstGeom prst="rect">
            <a:avLst/>
          </a:prstGeom>
        </p:spPr>
      </p:pic>
      <p:pic>
        <p:nvPicPr>
          <p:cNvPr id="8" name="Picture 7">
            <a:extLst>
              <a:ext uri="{FF2B5EF4-FFF2-40B4-BE49-F238E27FC236}">
                <a16:creationId xmlns:a16="http://schemas.microsoft.com/office/drawing/2014/main" id="{8BE5125C-6EF7-416E-A7F7-6A77CD40A6FE}"/>
              </a:ext>
            </a:extLst>
          </p:cNvPr>
          <p:cNvPicPr>
            <a:picLocks noChangeAspect="1"/>
          </p:cNvPicPr>
          <p:nvPr/>
        </p:nvPicPr>
        <p:blipFill rotWithShape="1">
          <a:blip r:embed="rId4"/>
          <a:srcRect l="31470" t="14008" r="9178" b="115"/>
          <a:stretch/>
        </p:blipFill>
        <p:spPr>
          <a:xfrm>
            <a:off x="1206605" y="551271"/>
            <a:ext cx="3935865" cy="5251494"/>
          </a:xfrm>
          <a:prstGeom prst="rect">
            <a:avLst/>
          </a:prstGeom>
        </p:spPr>
      </p:pic>
      <p:sp>
        <p:nvSpPr>
          <p:cNvPr id="9" name="Rectangle 8">
            <a:extLst>
              <a:ext uri="{FF2B5EF4-FFF2-40B4-BE49-F238E27FC236}">
                <a16:creationId xmlns:a16="http://schemas.microsoft.com/office/drawing/2014/main" id="{EAFEDDDE-1ED2-4ED8-9364-E498A125A226}"/>
              </a:ext>
            </a:extLst>
          </p:cNvPr>
          <p:cNvSpPr/>
          <p:nvPr/>
        </p:nvSpPr>
        <p:spPr>
          <a:xfrm>
            <a:off x="6269832" y="6191798"/>
            <a:ext cx="5133474" cy="369332"/>
          </a:xfrm>
          <a:prstGeom prst="rect">
            <a:avLst/>
          </a:prstGeom>
        </p:spPr>
        <p:txBody>
          <a:bodyPr wrap="square">
            <a:spAutoFit/>
          </a:bodyPr>
          <a:lstStyle/>
          <a:p>
            <a:r>
              <a:rPr lang="en-US" dirty="0">
                <a:solidFill>
                  <a:schemeClr val="bg1"/>
                </a:solidFill>
                <a:hlinkClick r:id="rId5">
                  <a:extLst>
                    <a:ext uri="{A12FA001-AC4F-418D-AE19-62706E023703}">
                      <ahyp:hlinkClr xmlns:ahyp="http://schemas.microsoft.com/office/drawing/2018/hyperlinkcolor" val="tx"/>
                    </a:ext>
                  </a:extLst>
                </a:hlinkClick>
              </a:rPr>
              <a:t>Click Here to View </a:t>
            </a:r>
            <a:r>
              <a:rPr lang="en-US" dirty="0" err="1">
                <a:solidFill>
                  <a:schemeClr val="bg1"/>
                </a:solidFill>
                <a:hlinkClick r:id="rId5">
                  <a:extLst>
                    <a:ext uri="{A12FA001-AC4F-418D-AE19-62706E023703}">
                      <ahyp:hlinkClr xmlns:ahyp="http://schemas.microsoft.com/office/drawing/2018/hyperlinkcolor" val="tx"/>
                    </a:ext>
                  </a:extLst>
                </a:hlinkClick>
              </a:rPr>
              <a:t>Swaap's</a:t>
            </a:r>
            <a:r>
              <a:rPr lang="en-US" dirty="0">
                <a:solidFill>
                  <a:schemeClr val="bg1"/>
                </a:solidFill>
                <a:hlinkClick r:id="rId5">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spTree>
    <p:extLst>
      <p:ext uri="{BB962C8B-B14F-4D97-AF65-F5344CB8AC3E}">
        <p14:creationId xmlns:p14="http://schemas.microsoft.com/office/powerpoint/2010/main" val="486399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par>
                          <p:cTn id="11" fill="hold">
                            <p:stCondLst>
                              <p:cond delay="2000"/>
                            </p:stCondLst>
                            <p:childTnLst>
                              <p:par>
                                <p:cTn id="12" presetID="16" presetClass="entr" presetSubtype="37"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outVertical)">
                                      <p:cBhvr>
                                        <p:cTn id="14" dur="500"/>
                                        <p:tgtEl>
                                          <p:spTgt spid="2"/>
                                        </p:tgtEl>
                                      </p:cBhvr>
                                    </p:animEffect>
                                  </p:childTnLst>
                                </p:cTn>
                              </p:par>
                            </p:childTnLst>
                          </p:cTn>
                        </p:par>
                        <p:par>
                          <p:cTn id="15" fill="hold">
                            <p:stCondLst>
                              <p:cond delay="2500"/>
                            </p:stCondLst>
                            <p:childTnLst>
                              <p:par>
                                <p:cTn id="16" presetID="16" presetClass="entr" presetSubtype="37"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Vertical)">
                                      <p:cBhvr>
                                        <p:cTn id="18" dur="500"/>
                                        <p:tgtEl>
                                          <p:spTgt spid="8"/>
                                        </p:tgtEl>
                                      </p:cBhvr>
                                    </p:animEffect>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animBg="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DCC749382DAD45826A317FD3E1410A" ma:contentTypeVersion="7" ma:contentTypeDescription="Create a new document." ma:contentTypeScope="" ma:versionID="d6d8aec080a9aa8018114efa2715ba39">
  <xsd:schema xmlns:xsd="http://www.w3.org/2001/XMLSchema" xmlns:xs="http://www.w3.org/2001/XMLSchema" xmlns:p="http://schemas.microsoft.com/office/2006/metadata/properties" xmlns:ns3="ccc1ed69-896a-4afd-91f5-889ddb2e1f50" xmlns:ns4="ed9cb6eb-6c27-4de8-b756-017721c84720" targetNamespace="http://schemas.microsoft.com/office/2006/metadata/properties" ma:root="true" ma:fieldsID="02f5124f0cf31271d59b8d632fcba622" ns3:_="" ns4:_="">
    <xsd:import namespace="ccc1ed69-896a-4afd-91f5-889ddb2e1f50"/>
    <xsd:import namespace="ed9cb6eb-6c27-4de8-b756-017721c847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c1ed69-896a-4afd-91f5-889ddb2e1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9cb6eb-6c27-4de8-b756-017721c8472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B2DEC8-88B0-4126-9765-D4ACA7755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c1ed69-896a-4afd-91f5-889ddb2e1f50"/>
    <ds:schemaRef ds:uri="ed9cb6eb-6c27-4de8-b756-017721c84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9ACA81-8A46-443F-8EB1-41C52E6E6859}">
  <ds:schemaRefs>
    <ds:schemaRef ds:uri="http://schemas.microsoft.com/sharepoint/v3/contenttype/forms"/>
  </ds:schemaRefs>
</ds:datastoreItem>
</file>

<file path=customXml/itemProps3.xml><?xml version="1.0" encoding="utf-8"?>
<ds:datastoreItem xmlns:ds="http://schemas.openxmlformats.org/officeDocument/2006/customXml" ds:itemID="{9CDF7B83-A2F3-4537-97B2-B4C6F2F8015D}">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ed9cb6eb-6c27-4de8-b756-017721c84720"/>
    <ds:schemaRef ds:uri="ccc1ed69-896a-4afd-91f5-889ddb2e1f5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1640</TotalTime>
  <Words>1248</Words>
  <Application>Microsoft Office PowerPoint</Application>
  <PresentationFormat>Widescreen</PresentationFormat>
  <Paragraphs>98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Wingdings</vt:lpstr>
      <vt:lpstr>Office Theme</vt:lpstr>
      <vt:lpstr>Swaap:  Labs 22</vt:lpstr>
      <vt:lpstr>Pain Point:  Networking Logistics</vt:lpstr>
      <vt:lpstr>Solution</vt:lpstr>
      <vt:lpstr>Tech Stack</vt:lpstr>
      <vt:lpstr>Team Goals</vt:lpstr>
      <vt:lpstr>User Research</vt:lpstr>
      <vt:lpstr>User Research</vt:lpstr>
      <vt:lpstr>Competitor Analysis</vt:lpstr>
      <vt:lpstr>Defects in Production</vt:lpstr>
      <vt:lpstr>First Release Canvas</vt:lpstr>
      <vt:lpstr>Read Swaap’s full Product Vision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Ingram</dc:creator>
  <cp:lastModifiedBy>Erica Ingram</cp:lastModifiedBy>
  <cp:revision>231</cp:revision>
  <dcterms:created xsi:type="dcterms:W3CDTF">2020-03-11T21:17:01Z</dcterms:created>
  <dcterms:modified xsi:type="dcterms:W3CDTF">2020-03-13T02:12:44Z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0x01010087DCC749382DAD45826A317FD3E1410A</vt:lpwstr>
  </property>
</Properties>
</file>