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4"/>
  </p:sldMasterIdLst>
  <p:notesMasterIdLst>
    <p:notesMasterId r:id="rId15"/>
  </p:notesMasterIdLst>
  <p:sldIdLst>
    <p:sldId id="256" r:id="rId5"/>
    <p:sldId id="257" r:id="rId6"/>
    <p:sldId id="258" r:id="rId7"/>
    <p:sldId id="275" r:id="rId8"/>
    <p:sldId id="269" r:id="rId9"/>
    <p:sldId id="273" r:id="rId10"/>
    <p:sldId id="274" r:id="rId11"/>
    <p:sldId id="267" r:id="rId12"/>
    <p:sldId id="25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a Ingram" initials="EI" lastIdx="5" clrIdx="0">
    <p:extLst>
      <p:ext uri="{19B8F6BF-5375-455C-9EA6-DF929625EA0E}">
        <p15:presenceInfo xmlns:p15="http://schemas.microsoft.com/office/powerpoint/2012/main" userId="93cd1c7737ad09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182D5"/>
    <a:srgbClr val="FFFFFF"/>
    <a:srgbClr val="7440FF"/>
    <a:srgbClr val="B311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7" autoAdjust="0"/>
    <p:restoredTop sz="38868" autoAdjust="0"/>
  </p:normalViewPr>
  <p:slideViewPr>
    <p:cSldViewPr snapToGrid="0">
      <p:cViewPr varScale="1">
        <p:scale>
          <a:sx n="42" d="100"/>
          <a:sy n="42" d="100"/>
        </p:scale>
        <p:origin x="726" y="48"/>
      </p:cViewPr>
      <p:guideLst/>
    </p:cSldViewPr>
  </p:slideViewPr>
  <p:notesTextViewPr>
    <p:cViewPr>
      <p:scale>
        <a:sx n="1" d="1"/>
        <a:sy n="1" d="1"/>
      </p:scale>
      <p:origin x="0" y="0"/>
    </p:cViewPr>
  </p:notesTextViewPr>
  <p:notesViewPr>
    <p:cSldViewPr snapToGrid="0">
      <p:cViewPr varScale="1">
        <p:scale>
          <a:sx n="69" d="100"/>
          <a:sy n="69" d="100"/>
        </p:scale>
        <p:origin x="331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24T10:53:39.534" idx="1">
    <p:pos x="10" y="10"/>
    <p:text>key results?
number of interactions for happy path -define happy path (user flow) -record clicks + bugs in happy path</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E893-15F6-4C99-BA28-5ADA8D07ED71}" type="datetimeFigureOut">
              <a:rPr lang="en-US" smtClean="0"/>
              <a:t>4/20/2020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E8076-D5D3-411B-875B-CCB62401406B}" type="slidenum">
              <a:rPr lang="en-US" smtClean="0"/>
              <a:t>‹#›</a:t>
            </a:fld>
            <a:endParaRPr lang="en-US"/>
          </a:p>
        </p:txBody>
      </p:sp>
    </p:spTree>
    <p:extLst>
      <p:ext uri="{BB962C8B-B14F-4D97-AF65-F5344CB8AC3E}">
        <p14:creationId xmlns:p14="http://schemas.microsoft.com/office/powerpoint/2010/main" val="2295050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Hello, I'm Erica Ingram from the Swaap team in Labs 22.  Today, we’re presenting our second release canvas, which covers the problem listed here.  </a:t>
            </a:r>
            <a:r>
              <a:rPr lang="en-US" sz="1200" b="0" i="0" kern="1200" dirty="0">
                <a:solidFill>
                  <a:schemeClr val="tx1"/>
                </a:solidFill>
                <a:effectLst/>
                <a:latin typeface="+mn-lt"/>
                <a:ea typeface="+mn-ea"/>
                <a:cs typeface="+mn-cs"/>
              </a:rPr>
              <a:t>Our second release canvas solves this problem with a couple of new features.</a:t>
            </a:r>
          </a:p>
          <a:p>
            <a:pPr marL="0" marR="0" lvl="0" indent="0" algn="l" defTabSz="914400" rtl="0" eaLnBrk="1" fontAlgn="base" latinLnBrk="0" hangingPunct="1">
              <a:lnSpc>
                <a:spcPct val="100000"/>
              </a:lnSpc>
              <a:spcBef>
                <a:spcPts val="0"/>
              </a:spcBef>
              <a:spcAft>
                <a:spcPts val="0"/>
              </a:spcAft>
              <a:buClrTx/>
              <a:buSzTx/>
              <a:buFontTx/>
              <a:buNone/>
              <a:tabLst/>
              <a:defRPr/>
            </a:pPr>
            <a:br>
              <a:rPr lang="en-US" sz="1200" b="0" i="0" kern="1200" dirty="0">
                <a:solidFill>
                  <a:schemeClr val="tx1"/>
                </a:solidFill>
                <a:effectLst/>
                <a:latin typeface="+mn-lt"/>
                <a:ea typeface="+mn-ea"/>
                <a:cs typeface="+mn-cs"/>
              </a:rPr>
            </a:br>
            <a:r>
              <a:rPr lang="en-US" dirty="0"/>
              <a:t>Based on user research we realized that adding and managing contacts were unclear to the user.  This insight helped guide us to make the decision to create a "shareable link" the user can send to anyone, making it easier to share their contact information.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We also decided to help users sort and filter their contacts, and visualize their contacts with a map of where you met that person.  We’re adding onboarding screens to the iOS app to show the user how to add and manage contacts.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Lastly, we’re creating a new public route or shareable link that leads to the user’s profile and that user’s QR code.  After a user shares a link, they get redirected to an add-user page where the user can, if already a </a:t>
            </a:r>
            <a:r>
              <a:rPr lang="en-US" sz="1200" b="0" i="0" kern="1200" dirty="0" err="1">
                <a:solidFill>
                  <a:schemeClr val="tx1"/>
                </a:solidFill>
                <a:effectLst/>
                <a:latin typeface="+mn-lt"/>
                <a:ea typeface="+mn-ea"/>
                <a:cs typeface="+mn-cs"/>
              </a:rPr>
              <a:t>Swaap</a:t>
            </a:r>
            <a:r>
              <a:rPr lang="en-US" sz="1200" b="0" i="0" kern="1200" dirty="0">
                <a:solidFill>
                  <a:schemeClr val="tx1"/>
                </a:solidFill>
                <a:effectLst/>
                <a:latin typeface="+mn-lt"/>
                <a:ea typeface="+mn-ea"/>
                <a:cs typeface="+mn-cs"/>
              </a:rPr>
              <a:t> user, add contact or, if not a </a:t>
            </a:r>
            <a:r>
              <a:rPr lang="en-US" sz="1200" b="0" i="0" kern="1200" dirty="0" err="1">
                <a:solidFill>
                  <a:schemeClr val="tx1"/>
                </a:solidFill>
                <a:effectLst/>
                <a:latin typeface="+mn-lt"/>
                <a:ea typeface="+mn-ea"/>
                <a:cs typeface="+mn-cs"/>
              </a:rPr>
              <a:t>Swaap</a:t>
            </a:r>
            <a:r>
              <a:rPr lang="en-US" sz="1200" b="0" i="0" kern="1200" dirty="0">
                <a:solidFill>
                  <a:schemeClr val="tx1"/>
                </a:solidFill>
                <a:effectLst/>
                <a:latin typeface="+mn-lt"/>
                <a:ea typeface="+mn-ea"/>
                <a:cs typeface="+mn-cs"/>
              </a:rPr>
              <a:t> user, sign up/send request to sign up, and access the user’s public contact methods.</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Objectives supported include giving a clear </a:t>
            </a:r>
            <a:r>
              <a:rPr lang="en-US" dirty="0"/>
              <a:t>understanding of how to create and manage contacts and making sharing profile info very fast and easy.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terms of key results, those include </a:t>
            </a:r>
            <a:r>
              <a:rPr lang="en-US" dirty="0"/>
              <a:t>at least 30% of users interviewed having a clearer understanding of how to create and manage contacts, 60% of users interviewed using the link feature the first time using the app, and that a user can share information with non-</a:t>
            </a:r>
            <a:r>
              <a:rPr lang="en-US" dirty="0" err="1"/>
              <a:t>Swaap</a:t>
            </a:r>
            <a:r>
              <a:rPr lang="en-US" dirty="0"/>
              <a:t>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1</a:t>
            </a:fld>
            <a:endParaRPr lang="en-US"/>
          </a:p>
        </p:txBody>
      </p:sp>
    </p:spTree>
    <p:extLst>
      <p:ext uri="{BB962C8B-B14F-4D97-AF65-F5344CB8AC3E}">
        <p14:creationId xmlns:p14="http://schemas.microsoft.com/office/powerpoint/2010/main" val="942669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10</a:t>
            </a:fld>
            <a:endParaRPr lang="en-US"/>
          </a:p>
        </p:txBody>
      </p:sp>
    </p:spTree>
    <p:extLst>
      <p:ext uri="{BB962C8B-B14F-4D97-AF65-F5344CB8AC3E}">
        <p14:creationId xmlns:p14="http://schemas.microsoft.com/office/powerpoint/2010/main" val="39372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our second release canvas solves this problem with a couple of new features.</a:t>
            </a:r>
          </a:p>
          <a:p>
            <a:pPr marL="0" marR="0" lvl="0" indent="0" algn="l" defTabSz="914400" rtl="0" eaLnBrk="1" fontAlgn="base" latinLnBrk="0" hangingPunct="1">
              <a:lnSpc>
                <a:spcPct val="100000"/>
              </a:lnSpc>
              <a:spcBef>
                <a:spcPts val="0"/>
              </a:spcBef>
              <a:spcAft>
                <a:spcPts val="0"/>
              </a:spcAft>
              <a:buClrTx/>
              <a:buSzTx/>
              <a:buFontTx/>
              <a:buNone/>
              <a:tabLst/>
              <a:defRPr/>
            </a:pPr>
            <a:br>
              <a:rPr lang="en-US" sz="1200" b="0" i="0" kern="1200" dirty="0">
                <a:solidFill>
                  <a:schemeClr val="tx1"/>
                </a:solidFill>
                <a:effectLst/>
                <a:latin typeface="+mn-lt"/>
                <a:ea typeface="+mn-ea"/>
                <a:cs typeface="+mn-cs"/>
              </a:rPr>
            </a:br>
            <a:r>
              <a:rPr lang="en-US" dirty="0"/>
              <a:t>Based on user research we realized that adding and managing contacts were unclear to the user.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This insight helped guide us to make the decision to create a "shareable link" the user can send to anyone, making it easier to share their contact information.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We also decided to help users sort, filter, and visualize their contacts with map of where you met that person.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B1E8076-D5D3-411B-875B-CCB62401406B}" type="slidenum">
              <a:rPr lang="en-US" smtClean="0"/>
              <a:t>2</a:t>
            </a:fld>
            <a:endParaRPr lang="en-US"/>
          </a:p>
        </p:txBody>
      </p:sp>
    </p:spTree>
    <p:extLst>
      <p:ext uri="{BB962C8B-B14F-4D97-AF65-F5344CB8AC3E}">
        <p14:creationId xmlns:p14="http://schemas.microsoft.com/office/powerpoint/2010/main" val="3933032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Prior to this release, when a user deleted a contact, it didn’t confirm the delete or prompt ‘are you sure’, which we felt was very user unfriendly.  What if you didn’t mean to do it?  Users make mistakes all the time, especially ones who aren’t tech savvy, and they need to be able to back out of a change like a delete.  So now these windows appear before you delete a contact.</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3</a:t>
            </a:fld>
            <a:endParaRPr lang="en-US"/>
          </a:p>
        </p:txBody>
      </p:sp>
    </p:spTree>
    <p:extLst>
      <p:ext uri="{BB962C8B-B14F-4D97-AF65-F5344CB8AC3E}">
        <p14:creationId xmlns:p14="http://schemas.microsoft.com/office/powerpoint/2010/main" val="2502962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Another problem we ran into was that the profile page didn’t display all the info a user could potentially enter into </a:t>
            </a:r>
            <a:r>
              <a:rPr lang="en-US" sz="1200" kern="1200" dirty="0" err="1">
                <a:solidFill>
                  <a:schemeClr val="tx1"/>
                </a:solidFill>
                <a:effectLst/>
                <a:latin typeface="+mn-lt"/>
                <a:ea typeface="+mn-ea"/>
                <a:cs typeface="+mn-cs"/>
              </a:rPr>
              <a:t>Swaap</a:t>
            </a:r>
            <a:r>
              <a:rPr lang="en-US" sz="1200" kern="1200" dirty="0">
                <a:solidFill>
                  <a:schemeClr val="tx1"/>
                </a:solidFill>
                <a:effectLst/>
                <a:latin typeface="+mn-lt"/>
                <a:ea typeface="+mn-ea"/>
                <a:cs typeface="+mn-cs"/>
              </a:rPr>
              <a:t>.  Things missing from display were the user’s job title, tagline, birthdate, location, and bio, so we added those fields to the profile page.</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4</a:t>
            </a:fld>
            <a:endParaRPr lang="en-US"/>
          </a:p>
        </p:txBody>
      </p:sp>
    </p:spTree>
    <p:extLst>
      <p:ext uri="{BB962C8B-B14F-4D97-AF65-F5344CB8AC3E}">
        <p14:creationId xmlns:p14="http://schemas.microsoft.com/office/powerpoint/2010/main" val="1002459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team also noticed alignment of the profile picture on the profile page versus the same picture on the web home page and iOS app were very noticeably different, so we fixed that.  It used to go right to the edge, and now it looks like a card, as on the home page.</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5</a:t>
            </a:fld>
            <a:endParaRPr lang="en-US"/>
          </a:p>
        </p:txBody>
      </p:sp>
    </p:spTree>
    <p:extLst>
      <p:ext uri="{BB962C8B-B14F-4D97-AF65-F5344CB8AC3E}">
        <p14:creationId xmlns:p14="http://schemas.microsoft.com/office/powerpoint/2010/main" val="1350716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6</a:t>
            </a:fld>
            <a:endParaRPr lang="en-US"/>
          </a:p>
        </p:txBody>
      </p:sp>
    </p:spTree>
    <p:extLst>
      <p:ext uri="{BB962C8B-B14F-4D97-AF65-F5344CB8AC3E}">
        <p14:creationId xmlns:p14="http://schemas.microsoft.com/office/powerpoint/2010/main" val="3569353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7</a:t>
            </a:fld>
            <a:endParaRPr lang="en-US"/>
          </a:p>
        </p:txBody>
      </p:sp>
    </p:spTree>
    <p:extLst>
      <p:ext uri="{BB962C8B-B14F-4D97-AF65-F5344CB8AC3E}">
        <p14:creationId xmlns:p14="http://schemas.microsoft.com/office/powerpoint/2010/main" val="1230247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8</a:t>
            </a:fld>
            <a:endParaRPr lang="en-US"/>
          </a:p>
        </p:txBody>
      </p:sp>
    </p:spTree>
    <p:extLst>
      <p:ext uri="{BB962C8B-B14F-4D97-AF65-F5344CB8AC3E}">
        <p14:creationId xmlns:p14="http://schemas.microsoft.com/office/powerpoint/2010/main" val="1614333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9</a:t>
            </a:fld>
            <a:endParaRPr lang="en-US"/>
          </a:p>
        </p:txBody>
      </p:sp>
    </p:spTree>
    <p:extLst>
      <p:ext uri="{BB962C8B-B14F-4D97-AF65-F5344CB8AC3E}">
        <p14:creationId xmlns:p14="http://schemas.microsoft.com/office/powerpoint/2010/main" val="1539751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0885-AA85-4B9D-B7E2-AF16EEAFF1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CCCA82-289C-474F-9B54-0E41EF59DD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E3425F-EC94-4DE0-81BE-DDB47538A8E2}"/>
              </a:ext>
            </a:extLst>
          </p:cNvPr>
          <p:cNvSpPr>
            <a:spLocks noGrp="1"/>
          </p:cNvSpPr>
          <p:nvPr>
            <p:ph type="dt" sz="half" idx="10"/>
          </p:nvPr>
        </p:nvSpPr>
        <p:spPr/>
        <p:txBody>
          <a:bodyPr/>
          <a:lstStyle/>
          <a:p>
            <a:fld id="{5923F103-BC34-4FE4-A40E-EDDEECFDA5D0}" type="datetimeFigureOut">
              <a:rPr lang="en-US" smtClean="0"/>
              <a:pPr/>
              <a:t>4/20/2020</a:t>
            </a:fld>
            <a:endParaRPr lang="en-US" dirty="0"/>
          </a:p>
        </p:txBody>
      </p:sp>
      <p:sp>
        <p:nvSpPr>
          <p:cNvPr id="5" name="Footer Placeholder 4">
            <a:extLst>
              <a:ext uri="{FF2B5EF4-FFF2-40B4-BE49-F238E27FC236}">
                <a16:creationId xmlns:a16="http://schemas.microsoft.com/office/drawing/2014/main" id="{A3333C86-BB22-4A63-929C-06A430C24F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C85481-FBE4-4BDD-8C49-E2C3617178F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1185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177C-B29C-4CBF-A88C-1139C5B7E1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E71867-0044-42F4-85DC-620BC89CD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78AA8-C47E-47BB-A839-458A17E6A759}"/>
              </a:ext>
            </a:extLst>
          </p:cNvPr>
          <p:cNvSpPr>
            <a:spLocks noGrp="1"/>
          </p:cNvSpPr>
          <p:nvPr>
            <p:ph type="dt" sz="half" idx="10"/>
          </p:nvPr>
        </p:nvSpPr>
        <p:spPr/>
        <p:txBody>
          <a:bodyPr/>
          <a:lstStyle/>
          <a:p>
            <a:fld id="{53086D93-FCAC-47E0-A2EE-787E62CA814C}" type="datetimeFigureOut">
              <a:rPr lang="en-US" smtClean="0"/>
              <a:t>4/20/2020</a:t>
            </a:fld>
            <a:endParaRPr lang="en-US" dirty="0"/>
          </a:p>
        </p:txBody>
      </p:sp>
      <p:sp>
        <p:nvSpPr>
          <p:cNvPr id="5" name="Footer Placeholder 4">
            <a:extLst>
              <a:ext uri="{FF2B5EF4-FFF2-40B4-BE49-F238E27FC236}">
                <a16:creationId xmlns:a16="http://schemas.microsoft.com/office/drawing/2014/main" id="{8072A040-0814-423C-BB40-9EC4F8527A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A4B62D-7A96-4ACF-AE4E-B53DD519171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1008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31001-0171-49FF-8F53-B90D3CA74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FB25B2-D529-43DF-9470-A978F74319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56B84-92E5-4391-A895-FBE79110D7DA}"/>
              </a:ext>
            </a:extLst>
          </p:cNvPr>
          <p:cNvSpPr>
            <a:spLocks noGrp="1"/>
          </p:cNvSpPr>
          <p:nvPr>
            <p:ph type="dt" sz="half" idx="10"/>
          </p:nvPr>
        </p:nvSpPr>
        <p:spPr/>
        <p:txBody>
          <a:bodyPr/>
          <a:lstStyle/>
          <a:p>
            <a:fld id="{CDA879A6-0FD0-4734-A311-86BFCA472E6E}" type="datetimeFigureOut">
              <a:rPr lang="en-US" smtClean="0"/>
              <a:t>4/20/2020</a:t>
            </a:fld>
            <a:endParaRPr lang="en-US" dirty="0"/>
          </a:p>
        </p:txBody>
      </p:sp>
      <p:sp>
        <p:nvSpPr>
          <p:cNvPr id="5" name="Footer Placeholder 4">
            <a:extLst>
              <a:ext uri="{FF2B5EF4-FFF2-40B4-BE49-F238E27FC236}">
                <a16:creationId xmlns:a16="http://schemas.microsoft.com/office/drawing/2014/main" id="{58311435-B7E2-4507-AC6D-D3B59281C9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ED15FD-6434-42DE-AB17-D55A4749720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400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A1BC-A070-432D-B935-46DA790C5C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05D0D3-780D-4600-B481-3E51CAFE4D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13B95-AC23-41DB-96AD-E331051931D1}"/>
              </a:ext>
            </a:extLst>
          </p:cNvPr>
          <p:cNvSpPr>
            <a:spLocks noGrp="1"/>
          </p:cNvSpPr>
          <p:nvPr>
            <p:ph type="dt" sz="half" idx="10"/>
          </p:nvPr>
        </p:nvSpPr>
        <p:spPr/>
        <p:txBody>
          <a:bodyPr/>
          <a:lstStyle/>
          <a:p>
            <a:fld id="{19C9CA7B-DFD4-44B5-8C60-D14B8CD1FB59}" type="datetimeFigureOut">
              <a:rPr lang="en-US" smtClean="0"/>
              <a:t>4/20/2020</a:t>
            </a:fld>
            <a:endParaRPr lang="en-US" dirty="0"/>
          </a:p>
        </p:txBody>
      </p:sp>
      <p:sp>
        <p:nvSpPr>
          <p:cNvPr id="5" name="Footer Placeholder 4">
            <a:extLst>
              <a:ext uri="{FF2B5EF4-FFF2-40B4-BE49-F238E27FC236}">
                <a16:creationId xmlns:a16="http://schemas.microsoft.com/office/drawing/2014/main" id="{41E4B3C9-23EF-4676-96D9-CFE5B654F7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634B00-BD06-4F5B-BD56-1F3627894D3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887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6AD2-32D9-4C77-A64A-FC3923FAC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5831B0-D33E-4684-B20B-572DFDB3C8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45DC0A-EEEF-422A-8C51-903C603C7FBD}"/>
              </a:ext>
            </a:extLst>
          </p:cNvPr>
          <p:cNvSpPr>
            <a:spLocks noGrp="1"/>
          </p:cNvSpPr>
          <p:nvPr>
            <p:ph type="dt" sz="half" idx="10"/>
          </p:nvPr>
        </p:nvSpPr>
        <p:spPr/>
        <p:txBody>
          <a:bodyPr/>
          <a:lstStyle/>
          <a:p>
            <a:fld id="{F34E6425-0181-43F2-84FC-787E803FD2F8}" type="datetimeFigureOut">
              <a:rPr lang="en-US" smtClean="0"/>
              <a:t>4/20/2020</a:t>
            </a:fld>
            <a:endParaRPr lang="en-US" dirty="0"/>
          </a:p>
        </p:txBody>
      </p:sp>
      <p:sp>
        <p:nvSpPr>
          <p:cNvPr id="5" name="Footer Placeholder 4">
            <a:extLst>
              <a:ext uri="{FF2B5EF4-FFF2-40B4-BE49-F238E27FC236}">
                <a16:creationId xmlns:a16="http://schemas.microsoft.com/office/drawing/2014/main" id="{29603C1F-E628-4177-A542-B3114BBF4D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CE9F80-4CD0-4194-B1F9-144BA09A97F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640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A652-FBCE-47E7-B584-EFFF2A0964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5F639-0E5F-43C6-8202-048C0622AE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DEA88F-2475-47CD-A74B-65BCFCCC36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F17DDF-F6BF-41A3-9F80-7FCB674B43DD}"/>
              </a:ext>
            </a:extLst>
          </p:cNvPr>
          <p:cNvSpPr>
            <a:spLocks noGrp="1"/>
          </p:cNvSpPr>
          <p:nvPr>
            <p:ph type="dt" sz="half" idx="10"/>
          </p:nvPr>
        </p:nvSpPr>
        <p:spPr/>
        <p:txBody>
          <a:bodyPr/>
          <a:lstStyle/>
          <a:p>
            <a:fld id="{3BDB8791-F1B0-41E7-B7FD-A781E65C4266}" type="datetimeFigureOut">
              <a:rPr lang="en-US" smtClean="0"/>
              <a:t>4/20/2020</a:t>
            </a:fld>
            <a:endParaRPr lang="en-US" dirty="0"/>
          </a:p>
        </p:txBody>
      </p:sp>
      <p:sp>
        <p:nvSpPr>
          <p:cNvPr id="6" name="Footer Placeholder 5">
            <a:extLst>
              <a:ext uri="{FF2B5EF4-FFF2-40B4-BE49-F238E27FC236}">
                <a16:creationId xmlns:a16="http://schemas.microsoft.com/office/drawing/2014/main" id="{B9B69CCE-059B-45B2-BC75-1926AF20F8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B4A644-4BD5-491A-9DB3-A80ED5D98E9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0674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7D60-D47A-4F9C-A4D9-D16D6DFAD4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1483A7-B1E5-4079-874D-F5B4C369EB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9DF21-7F0A-47EF-A3FA-EEE17E8F25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3A424-F15B-4168-BC4E-B3539A1917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8732C8-E8BF-47E0-BB35-3F217DB21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EAC6E6-CEBC-4B2A-A68F-5B98EF25BFC5}"/>
              </a:ext>
            </a:extLst>
          </p:cNvPr>
          <p:cNvSpPr>
            <a:spLocks noGrp="1"/>
          </p:cNvSpPr>
          <p:nvPr>
            <p:ph type="dt" sz="half" idx="10"/>
          </p:nvPr>
        </p:nvSpPr>
        <p:spPr/>
        <p:txBody>
          <a:bodyPr/>
          <a:lstStyle/>
          <a:p>
            <a:fld id="{5FDD63B2-E120-4ED8-B27B-C685F510A5FE}" type="datetimeFigureOut">
              <a:rPr lang="en-US" smtClean="0"/>
              <a:t>4/20/2020</a:t>
            </a:fld>
            <a:endParaRPr lang="en-US" dirty="0"/>
          </a:p>
        </p:txBody>
      </p:sp>
      <p:sp>
        <p:nvSpPr>
          <p:cNvPr id="8" name="Footer Placeholder 7">
            <a:extLst>
              <a:ext uri="{FF2B5EF4-FFF2-40B4-BE49-F238E27FC236}">
                <a16:creationId xmlns:a16="http://schemas.microsoft.com/office/drawing/2014/main" id="{A1D2CE23-1F1E-492E-8199-4DDB1196AE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80EE609-B197-4426-867C-89648B817BC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74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1D96-CBDE-485C-BDE0-1ED3C3D966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4D78EC-8294-45EB-9DCE-DB1C819CE581}"/>
              </a:ext>
            </a:extLst>
          </p:cNvPr>
          <p:cNvSpPr>
            <a:spLocks noGrp="1"/>
          </p:cNvSpPr>
          <p:nvPr>
            <p:ph type="dt" sz="half" idx="10"/>
          </p:nvPr>
        </p:nvSpPr>
        <p:spPr/>
        <p:txBody>
          <a:bodyPr/>
          <a:lstStyle/>
          <a:p>
            <a:fld id="{7AA18ACC-A947-437B-A130-35BD54FDF1E9}" type="datetimeFigureOut">
              <a:rPr lang="en-US" smtClean="0"/>
              <a:t>4/20/2020</a:t>
            </a:fld>
            <a:endParaRPr lang="en-US" dirty="0"/>
          </a:p>
        </p:txBody>
      </p:sp>
      <p:sp>
        <p:nvSpPr>
          <p:cNvPr id="4" name="Footer Placeholder 3">
            <a:extLst>
              <a:ext uri="{FF2B5EF4-FFF2-40B4-BE49-F238E27FC236}">
                <a16:creationId xmlns:a16="http://schemas.microsoft.com/office/drawing/2014/main" id="{70584CDF-CE20-4F89-B67E-24F29B4AEF1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08EA24-8670-425E-80F0-36E1E67414B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15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12A431-DFB2-4B0B-B966-EF37C54777E0}"/>
              </a:ext>
            </a:extLst>
          </p:cNvPr>
          <p:cNvSpPr>
            <a:spLocks noGrp="1"/>
          </p:cNvSpPr>
          <p:nvPr>
            <p:ph type="dt" sz="half" idx="10"/>
          </p:nvPr>
        </p:nvSpPr>
        <p:spPr/>
        <p:txBody>
          <a:bodyPr/>
          <a:lstStyle/>
          <a:p>
            <a:fld id="{7C8D7E02-BCB8-4D50-A234-369438C08659}" type="datetimeFigureOut">
              <a:rPr lang="en-US" smtClean="0"/>
              <a:t>4/20/2020</a:t>
            </a:fld>
            <a:endParaRPr lang="en-US" dirty="0"/>
          </a:p>
        </p:txBody>
      </p:sp>
      <p:sp>
        <p:nvSpPr>
          <p:cNvPr id="3" name="Footer Placeholder 2">
            <a:extLst>
              <a:ext uri="{FF2B5EF4-FFF2-40B4-BE49-F238E27FC236}">
                <a16:creationId xmlns:a16="http://schemas.microsoft.com/office/drawing/2014/main" id="{C01CF1D2-9957-4A7C-B122-56829B031AA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FF4938E-07D2-4D90-AFBA-EAA7B065276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884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D7D1-CC77-429D-BE6B-E9C18E53E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ABE18A-0970-4AF0-BD75-051CFC75DF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29AF33-59C8-40E6-BC3D-140583229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71CD9-2A41-40CC-933B-7DAF93970F16}"/>
              </a:ext>
            </a:extLst>
          </p:cNvPr>
          <p:cNvSpPr>
            <a:spLocks noGrp="1"/>
          </p:cNvSpPr>
          <p:nvPr>
            <p:ph type="dt" sz="half" idx="10"/>
          </p:nvPr>
        </p:nvSpPr>
        <p:spPr/>
        <p:txBody>
          <a:bodyPr/>
          <a:lstStyle/>
          <a:p>
            <a:fld id="{76E86A4C-8E40-4F87-A4F0-01A0687C5742}" type="datetimeFigureOut">
              <a:rPr lang="en-US" smtClean="0"/>
              <a:t>4/20/2020</a:t>
            </a:fld>
            <a:endParaRPr lang="en-US" dirty="0"/>
          </a:p>
        </p:txBody>
      </p:sp>
      <p:sp>
        <p:nvSpPr>
          <p:cNvPr id="6" name="Footer Placeholder 5">
            <a:extLst>
              <a:ext uri="{FF2B5EF4-FFF2-40B4-BE49-F238E27FC236}">
                <a16:creationId xmlns:a16="http://schemas.microsoft.com/office/drawing/2014/main" id="{332735EF-DE90-453D-9C3D-997B3B18C6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CADF88-8B61-4623-A47C-B0D721AC3A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015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30A2-EBDA-4788-84B6-8722A8E22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B0F6BA-8D70-4F7E-9C23-C16EAAFC2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460A3-A1AD-4CF1-9538-D387A3808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1DD3A-D3DC-4204-943F-2DF576714560}"/>
              </a:ext>
            </a:extLst>
          </p:cNvPr>
          <p:cNvSpPr>
            <a:spLocks noGrp="1"/>
          </p:cNvSpPr>
          <p:nvPr>
            <p:ph type="dt" sz="half" idx="10"/>
          </p:nvPr>
        </p:nvSpPr>
        <p:spPr/>
        <p:txBody>
          <a:bodyPr/>
          <a:lstStyle/>
          <a:p>
            <a:fld id="{35E72C73-2D91-4E12-BA25-F0AA0C03599B}" type="datetimeFigureOut">
              <a:rPr lang="en-US" smtClean="0"/>
              <a:t>4/20/2020</a:t>
            </a:fld>
            <a:endParaRPr lang="en-US" dirty="0"/>
          </a:p>
        </p:txBody>
      </p:sp>
      <p:sp>
        <p:nvSpPr>
          <p:cNvPr id="6" name="Footer Placeholder 5">
            <a:extLst>
              <a:ext uri="{FF2B5EF4-FFF2-40B4-BE49-F238E27FC236}">
                <a16:creationId xmlns:a16="http://schemas.microsoft.com/office/drawing/2014/main" id="{67FF97E3-5EC7-460F-B3AE-DF9D244C5E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324FDF-D99A-4AD2-BB40-D1F17E3FA6A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64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169F7-E07D-4E06-B896-AF2DE9C40A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AB7F67-653E-42AC-A226-3927CD80B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D9FE5-27EA-4CAA-B72D-4F25EF228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4/20/2020</a:t>
            </a:fld>
            <a:endParaRPr lang="en-US" dirty="0"/>
          </a:p>
        </p:txBody>
      </p:sp>
      <p:sp>
        <p:nvSpPr>
          <p:cNvPr id="5" name="Footer Placeholder 4">
            <a:extLst>
              <a:ext uri="{FF2B5EF4-FFF2-40B4-BE49-F238E27FC236}">
                <a16:creationId xmlns:a16="http://schemas.microsoft.com/office/drawing/2014/main" id="{B58EF589-ADA8-42CE-8ACA-D8BD295DF1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635334-C5C2-45A2-B6CF-E05A950130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877458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otion.so/Release-L22-2-Clarify-Contact-Management-Contact-Page-Refactor-b1367d0988f0468ca347e135e035b6e6"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notion.so/Release-L22-2-Clarify-Contact-Management-Contact-Page-Refactor-b1367d0988f0468ca347e135e035b6e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www.notion.so/Release-L22-1-Update-Functionality-d1fda2ccaec04612916f77642ea1f15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hyperlink" Target="https://www.notion.so/Release-L22-2-Clarify-Contact-Management-Contact-Page-Refactor-b1367d0988f0468ca347e135e035b6e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notion.so/Release-L22-2-Clarify-Contact-Management-Contact-Page-Refactor-b1367d0988f0468ca347e135e035b6e6"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notion.so/Release-L22-2-Clarify-Contact-Management-Contact-Page-Refactor-b1367d0988f0468ca347e135e035b6e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www.notion.so/Release-L22-2-Clarify-Contact-Management-Contact-Page-Refactor-b1367d0988f0468ca347e135e035b6e6"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notion.so/Release-L22-2-Clarify-Contact-Management-Contact-Page-Refactor-b1367d0988f0468ca347e135e035b6e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hyperlink" Target="https://www.notion.so/Release-L22-2-Clarify-Contact-Management-Contact-Page-Refactor-b1367d0988f0468ca347e135e035b6e6"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3182D5"/>
            </a:gs>
            <a:gs pos="39000">
              <a:schemeClr val="tx1"/>
            </a:gs>
            <a:gs pos="83000">
              <a:srgbClr val="7440FF"/>
            </a:gs>
            <a:gs pos="100000">
              <a:srgbClr val="7440F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D12-9143-49A3-974C-218F6AD548E2}"/>
              </a:ext>
            </a:extLst>
          </p:cNvPr>
          <p:cNvSpPr>
            <a:spLocks noGrp="1"/>
          </p:cNvSpPr>
          <p:nvPr>
            <p:ph type="ctrTitle"/>
          </p:nvPr>
        </p:nvSpPr>
        <p:spPr>
          <a:xfrm>
            <a:off x="6236357" y="486382"/>
            <a:ext cx="5129113" cy="1022503"/>
          </a:xfrm>
        </p:spPr>
        <p:txBody>
          <a:bodyPr>
            <a:normAutofit fontScale="90000"/>
          </a:bodyPr>
          <a:lstStyle/>
          <a:p>
            <a:r>
              <a:rPr lang="en-US" dirty="0">
                <a:solidFill>
                  <a:schemeClr val="bg1"/>
                </a:solidFill>
                <a:latin typeface="Segoe UI" panose="020B0502040204020203" pitchFamily="34" charset="0"/>
                <a:cs typeface="Segoe UI" panose="020B0502040204020203" pitchFamily="34" charset="0"/>
              </a:rPr>
              <a:t>Swaap:  Labs 22</a:t>
            </a:r>
          </a:p>
        </p:txBody>
      </p:sp>
      <p:sp>
        <p:nvSpPr>
          <p:cNvPr id="3" name="Subtitle 2">
            <a:extLst>
              <a:ext uri="{FF2B5EF4-FFF2-40B4-BE49-F238E27FC236}">
                <a16:creationId xmlns:a16="http://schemas.microsoft.com/office/drawing/2014/main" id="{ED303AF6-3C51-46CD-BED2-467B7727DEAF}"/>
              </a:ext>
            </a:extLst>
          </p:cNvPr>
          <p:cNvSpPr>
            <a:spLocks noGrp="1"/>
          </p:cNvSpPr>
          <p:nvPr>
            <p:ph type="subTitle" idx="1"/>
          </p:nvPr>
        </p:nvSpPr>
        <p:spPr>
          <a:xfrm>
            <a:off x="789834" y="2787185"/>
            <a:ext cx="4107019" cy="3433142"/>
          </a:xfrm>
        </p:spPr>
        <p:txBody>
          <a:bodyPr>
            <a:normAutofit/>
          </a:bodyPr>
          <a:lstStyle/>
          <a:p>
            <a:pPr algn="l"/>
            <a:r>
              <a:rPr lang="en-US" sz="2600" cap="none" dirty="0">
                <a:solidFill>
                  <a:schemeClr val="bg1"/>
                </a:solidFill>
                <a:latin typeface="Segoe UI" panose="020B0502040204020203" pitchFamily="34" charset="0"/>
                <a:cs typeface="Segoe UI" panose="020B0502040204020203" pitchFamily="34" charset="0"/>
              </a:rPr>
              <a:t>Bobby Hall, Team Lead</a:t>
            </a:r>
          </a:p>
          <a:p>
            <a:pPr algn="l"/>
            <a:r>
              <a:rPr lang="en-US" sz="2600" cap="none" dirty="0">
                <a:solidFill>
                  <a:schemeClr val="bg1"/>
                </a:solidFill>
                <a:latin typeface="Segoe UI" panose="020B0502040204020203" pitchFamily="34" charset="0"/>
                <a:cs typeface="Segoe UI" panose="020B0502040204020203" pitchFamily="34" charset="0"/>
              </a:rPr>
              <a:t>Chad Rutherford, iOS</a:t>
            </a:r>
          </a:p>
          <a:p>
            <a:pPr algn="l"/>
            <a:r>
              <a:rPr lang="en-US" sz="2600" cap="none" dirty="0">
                <a:solidFill>
                  <a:schemeClr val="bg1"/>
                </a:solidFill>
                <a:latin typeface="Segoe UI" panose="020B0502040204020203" pitchFamily="34" charset="0"/>
                <a:cs typeface="Segoe UI" panose="020B0502040204020203" pitchFamily="34" charset="0"/>
              </a:rPr>
              <a:t>Roberto </a:t>
            </a:r>
            <a:r>
              <a:rPr lang="en-US" sz="2600" cap="none" dirty="0" err="1">
                <a:solidFill>
                  <a:schemeClr val="bg1"/>
                </a:solidFill>
                <a:latin typeface="Segoe UI" panose="020B0502040204020203" pitchFamily="34" charset="0"/>
                <a:cs typeface="Segoe UI" panose="020B0502040204020203" pitchFamily="34" charset="0"/>
              </a:rPr>
              <a:t>Banbanaste</a:t>
            </a:r>
            <a:r>
              <a:rPr lang="en-US" sz="2600" cap="none" dirty="0">
                <a:solidFill>
                  <a:schemeClr val="bg1"/>
                </a:solidFill>
                <a:latin typeface="Segoe UI" panose="020B0502040204020203" pitchFamily="34" charset="0"/>
                <a:cs typeface="Segoe UI" panose="020B0502040204020203" pitchFamily="34" charset="0"/>
              </a:rPr>
              <a:t>, Web</a:t>
            </a:r>
          </a:p>
          <a:p>
            <a:pPr algn="l"/>
            <a:r>
              <a:rPr lang="en-US" sz="2600" cap="none" dirty="0">
                <a:solidFill>
                  <a:schemeClr val="bg1"/>
                </a:solidFill>
                <a:latin typeface="Segoe UI" panose="020B0502040204020203" pitchFamily="34" charset="0"/>
                <a:cs typeface="Segoe UI" panose="020B0502040204020203" pitchFamily="34" charset="0"/>
              </a:rPr>
              <a:t>Sierra Curtis, Web</a:t>
            </a:r>
          </a:p>
          <a:p>
            <a:pPr algn="l"/>
            <a:r>
              <a:rPr lang="en-US" sz="2600" cap="none" dirty="0">
                <a:solidFill>
                  <a:schemeClr val="bg1"/>
                </a:solidFill>
                <a:latin typeface="Segoe UI" panose="020B0502040204020203" pitchFamily="34" charset="0"/>
                <a:cs typeface="Segoe UI" panose="020B0502040204020203" pitchFamily="34" charset="0"/>
              </a:rPr>
              <a:t>Tristan Depew, Web</a:t>
            </a:r>
          </a:p>
          <a:p>
            <a:pPr algn="l"/>
            <a:r>
              <a:rPr lang="en-US" sz="2600" cap="none" dirty="0">
                <a:solidFill>
                  <a:schemeClr val="bg1"/>
                </a:solidFill>
                <a:latin typeface="Segoe UI" panose="020B0502040204020203" pitchFamily="34" charset="0"/>
                <a:cs typeface="Segoe UI" panose="020B0502040204020203" pitchFamily="34" charset="0"/>
              </a:rPr>
              <a:t>Corey Gumbs, Web</a:t>
            </a:r>
          </a:p>
          <a:p>
            <a:pPr algn="l"/>
            <a:r>
              <a:rPr lang="en-US" sz="2600" cap="none" dirty="0">
                <a:solidFill>
                  <a:schemeClr val="bg1"/>
                </a:solidFill>
                <a:latin typeface="Segoe UI" panose="020B0502040204020203" pitchFamily="34" charset="0"/>
                <a:cs typeface="Segoe UI" panose="020B0502040204020203" pitchFamily="34" charset="0"/>
              </a:rPr>
              <a:t>Erica Ingram, Web</a:t>
            </a:r>
          </a:p>
        </p:txBody>
      </p:sp>
      <p:pic>
        <p:nvPicPr>
          <p:cNvPr id="4" name="Picture 3">
            <a:extLst>
              <a:ext uri="{FF2B5EF4-FFF2-40B4-BE49-F238E27FC236}">
                <a16:creationId xmlns:a16="http://schemas.microsoft.com/office/drawing/2014/main" id="{E259F227-8DEE-454D-917E-E67BC493B92D}"/>
              </a:ext>
            </a:extLst>
          </p:cNvPr>
          <p:cNvPicPr>
            <a:picLocks noChangeAspect="1"/>
          </p:cNvPicPr>
          <p:nvPr/>
        </p:nvPicPr>
        <p:blipFill>
          <a:blip r:embed="rId3"/>
          <a:stretch>
            <a:fillRect/>
          </a:stretch>
        </p:blipFill>
        <p:spPr>
          <a:xfrm>
            <a:off x="6643269" y="3420471"/>
            <a:ext cx="4107019" cy="2066108"/>
          </a:xfrm>
          <a:prstGeom prst="rect">
            <a:avLst/>
          </a:prstGeom>
        </p:spPr>
      </p:pic>
      <p:cxnSp>
        <p:nvCxnSpPr>
          <p:cNvPr id="5" name="Straight Connector 4">
            <a:extLst>
              <a:ext uri="{FF2B5EF4-FFF2-40B4-BE49-F238E27FC236}">
                <a16:creationId xmlns:a16="http://schemas.microsoft.com/office/drawing/2014/main" id="{3FC908BC-FA11-408D-8A80-5276FE26693A}"/>
              </a:ext>
            </a:extLst>
          </p:cNvPr>
          <p:cNvCxnSpPr>
            <a:cxnSpLocks/>
          </p:cNvCxnSpPr>
          <p:nvPr/>
        </p:nvCxnSpPr>
        <p:spPr>
          <a:xfrm>
            <a:off x="360944" y="2538663"/>
            <a:ext cx="1131369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4AD31F2-2917-474D-AD93-73045CC52FD9}"/>
              </a:ext>
            </a:extLst>
          </p:cNvPr>
          <p:cNvSpPr/>
          <p:nvPr/>
        </p:nvSpPr>
        <p:spPr>
          <a:xfrm>
            <a:off x="3338226" y="6371619"/>
            <a:ext cx="5653373"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Release Canvas L22.2</a:t>
            </a:r>
            <a:endParaRPr lang="en-US" dirty="0">
              <a:solidFill>
                <a:schemeClr val="bg1"/>
              </a:solidFill>
            </a:endParaRPr>
          </a:p>
        </p:txBody>
      </p:sp>
    </p:spTree>
    <p:extLst>
      <p:ext uri="{BB962C8B-B14F-4D97-AF65-F5344CB8AC3E}">
        <p14:creationId xmlns:p14="http://schemas.microsoft.com/office/powerpoint/2010/main" val="12008884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 presetClass="entr" presetSubtype="1"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3500"/>
                            </p:stCondLst>
                            <p:childTnLst>
                              <p:par>
                                <p:cTn id="28" presetID="2" presetClass="entr" presetSubtype="4"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4500"/>
                            </p:stCondLst>
                            <p:childTnLst>
                              <p:par>
                                <p:cTn id="33" presetID="2" presetClass="entr" presetSubtype="4"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500"/>
                            </p:stCondLst>
                            <p:childTnLst>
                              <p:par>
                                <p:cTn id="38" presetID="2" presetClass="entr" presetSubtype="4" fill="hold" grpId="0" nodeType="after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42" fill="hold">
                            <p:stCondLst>
                              <p:cond delay="6500"/>
                            </p:stCondLst>
                            <p:childTnLst>
                              <p:par>
                                <p:cTn id="43" presetID="2" presetClass="entr" presetSubtype="4" fill="hold" grpId="0" nodeType="after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7" fill="hold">
                            <p:stCondLst>
                              <p:cond delay="7500"/>
                            </p:stCondLst>
                            <p:childTnLst>
                              <p:par>
                                <p:cTn id="48" presetID="2" presetClass="entr" presetSubtype="4"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1000" fill="hold"/>
                                        <p:tgtEl>
                                          <p:spTgt spid="4"/>
                                        </p:tgtEl>
                                        <p:attrNameLst>
                                          <p:attrName>ppt_x</p:attrName>
                                        </p:attrNameLst>
                                      </p:cBhvr>
                                      <p:tavLst>
                                        <p:tav tm="0">
                                          <p:val>
                                            <p:strVal val="#ppt_x"/>
                                          </p:val>
                                        </p:tav>
                                        <p:tav tm="100000">
                                          <p:val>
                                            <p:strVal val="#ppt_x"/>
                                          </p:val>
                                        </p:tav>
                                      </p:tavLst>
                                    </p:anim>
                                    <p:anim calcmode="lin" valueType="num">
                                      <p:cBhvr additive="base">
                                        <p:cTn id="51" dur="1000" fill="hold"/>
                                        <p:tgtEl>
                                          <p:spTgt spid="4"/>
                                        </p:tgtEl>
                                        <p:attrNameLst>
                                          <p:attrName>ppt_y</p:attrName>
                                        </p:attrNameLst>
                                      </p:cBhvr>
                                      <p:tavLst>
                                        <p:tav tm="0">
                                          <p:val>
                                            <p:strVal val="1+#ppt_h/2"/>
                                          </p:val>
                                        </p:tav>
                                        <p:tav tm="100000">
                                          <p:val>
                                            <p:strVal val="#ppt_y"/>
                                          </p:val>
                                        </p:tav>
                                      </p:tavLst>
                                    </p:anim>
                                  </p:childTnLst>
                                </p:cTn>
                              </p:par>
                            </p:childTnLst>
                          </p:cTn>
                        </p:par>
                        <p:par>
                          <p:cTn id="52" fill="hold">
                            <p:stCondLst>
                              <p:cond delay="8500"/>
                            </p:stCondLst>
                            <p:childTnLst>
                              <p:par>
                                <p:cTn id="53" presetID="10" presetClass="entr" presetSubtype="0"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3182D5"/>
            </a:gs>
            <a:gs pos="39000">
              <a:schemeClr val="tx1"/>
            </a:gs>
            <a:gs pos="83000">
              <a:srgbClr val="7440FF"/>
            </a:gs>
            <a:gs pos="100000">
              <a:srgbClr val="7440F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D12-9143-49A3-974C-218F6AD548E2}"/>
              </a:ext>
            </a:extLst>
          </p:cNvPr>
          <p:cNvSpPr>
            <a:spLocks noGrp="1"/>
          </p:cNvSpPr>
          <p:nvPr>
            <p:ph type="ctrTitle"/>
          </p:nvPr>
        </p:nvSpPr>
        <p:spPr>
          <a:xfrm>
            <a:off x="360944" y="1169389"/>
            <a:ext cx="11313692" cy="1022503"/>
          </a:xfrm>
        </p:spPr>
        <p:txBody>
          <a:bodyPr>
            <a:noAutofit/>
          </a:bodyPr>
          <a:lstStyle/>
          <a:p>
            <a:r>
              <a:rPr lang="en-US" sz="4600" dirty="0">
                <a:solidFill>
                  <a:schemeClr val="bg1"/>
                </a:solidFill>
                <a:latin typeface="Segoe UI" panose="020B0502040204020203" pitchFamily="34" charset="0"/>
                <a:cs typeface="Segoe UI" panose="020B0502040204020203" pitchFamily="34" charset="0"/>
              </a:rPr>
              <a:t>Read </a:t>
            </a:r>
            <a:r>
              <a:rPr lang="en-US" sz="4600" dirty="0" err="1">
                <a:solidFill>
                  <a:schemeClr val="bg1"/>
                </a:solidFill>
                <a:latin typeface="Segoe UI" panose="020B0502040204020203" pitchFamily="34" charset="0"/>
                <a:cs typeface="Segoe UI" panose="020B0502040204020203" pitchFamily="34" charset="0"/>
              </a:rPr>
              <a:t>Swaap’s</a:t>
            </a:r>
            <a:r>
              <a:rPr lang="en-US" sz="4600" dirty="0">
                <a:solidFill>
                  <a:schemeClr val="bg1"/>
                </a:solidFill>
                <a:latin typeface="Segoe UI" panose="020B0502040204020203" pitchFamily="34" charset="0"/>
                <a:cs typeface="Segoe UI" panose="020B0502040204020203" pitchFamily="34" charset="0"/>
              </a:rPr>
              <a:t> full Release Canvas L22.2 at:</a:t>
            </a:r>
          </a:p>
        </p:txBody>
      </p:sp>
      <p:pic>
        <p:nvPicPr>
          <p:cNvPr id="4" name="Picture 3">
            <a:extLst>
              <a:ext uri="{FF2B5EF4-FFF2-40B4-BE49-F238E27FC236}">
                <a16:creationId xmlns:a16="http://schemas.microsoft.com/office/drawing/2014/main" id="{E259F227-8DEE-454D-917E-E67BC493B92D}"/>
              </a:ext>
            </a:extLst>
          </p:cNvPr>
          <p:cNvPicPr>
            <a:picLocks noChangeAspect="1"/>
          </p:cNvPicPr>
          <p:nvPr/>
        </p:nvPicPr>
        <p:blipFill>
          <a:blip r:embed="rId3"/>
          <a:stretch>
            <a:fillRect/>
          </a:stretch>
        </p:blipFill>
        <p:spPr>
          <a:xfrm>
            <a:off x="8239555" y="5231773"/>
            <a:ext cx="2999946" cy="1509176"/>
          </a:xfrm>
          <a:prstGeom prst="rect">
            <a:avLst/>
          </a:prstGeom>
        </p:spPr>
      </p:pic>
      <p:cxnSp>
        <p:nvCxnSpPr>
          <p:cNvPr id="5" name="Straight Connector 4">
            <a:extLst>
              <a:ext uri="{FF2B5EF4-FFF2-40B4-BE49-F238E27FC236}">
                <a16:creationId xmlns:a16="http://schemas.microsoft.com/office/drawing/2014/main" id="{3FC908BC-FA11-408D-8A80-5276FE26693A}"/>
              </a:ext>
            </a:extLst>
          </p:cNvPr>
          <p:cNvCxnSpPr>
            <a:cxnSpLocks/>
          </p:cNvCxnSpPr>
          <p:nvPr/>
        </p:nvCxnSpPr>
        <p:spPr>
          <a:xfrm>
            <a:off x="360944" y="2538663"/>
            <a:ext cx="1131369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ubtitle 7">
            <a:extLst>
              <a:ext uri="{FF2B5EF4-FFF2-40B4-BE49-F238E27FC236}">
                <a16:creationId xmlns:a16="http://schemas.microsoft.com/office/drawing/2014/main" id="{159A37B8-12E5-4828-A5E9-519D64C5F444}"/>
              </a:ext>
            </a:extLst>
          </p:cNvPr>
          <p:cNvSpPr>
            <a:spLocks noGrp="1"/>
          </p:cNvSpPr>
          <p:nvPr>
            <p:ph type="subTitle" idx="1"/>
          </p:nvPr>
        </p:nvSpPr>
        <p:spPr>
          <a:xfrm>
            <a:off x="242207" y="3058477"/>
            <a:ext cx="11707586" cy="717290"/>
          </a:xfrm>
        </p:spPr>
        <p:txBody>
          <a:bodyPr>
            <a:normAutofit fontScale="92500" lnSpcReduction="20000"/>
          </a:bodyPr>
          <a:lstStyle/>
          <a:p>
            <a:r>
              <a:rPr lang="en-US" sz="2800" dirty="0">
                <a:solidFill>
                  <a:schemeClr val="bg1"/>
                </a:solidFill>
                <a:latin typeface="Segoe UI" panose="020B0502040204020203" pitchFamily="34" charset="0"/>
                <a:cs typeface="Segoe UI" panose="020B0502040204020203" pitchFamily="34" charset="0"/>
              </a:rPr>
              <a:t>https://www.notion.so/Release-L22-2-Clarify-Contact-Management-Contact-Page-Refactor-b1367d0988f0468ca347e135e035b6e6</a:t>
            </a:r>
          </a:p>
        </p:txBody>
      </p:sp>
    </p:spTree>
    <p:extLst>
      <p:ext uri="{BB962C8B-B14F-4D97-AF65-F5344CB8AC3E}">
        <p14:creationId xmlns:p14="http://schemas.microsoft.com/office/powerpoint/2010/main" val="3884080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1000" fill="hold"/>
                                        <p:tgtEl>
                                          <p:spTgt spid="4"/>
                                        </p:tgtEl>
                                        <p:attrNameLst>
                                          <p:attrName>ppt_x</p:attrName>
                                        </p:attrNameLst>
                                      </p:cBhvr>
                                      <p:tavLst>
                                        <p:tav tm="0">
                                          <p:val>
                                            <p:strVal val="#ppt_x"/>
                                          </p:val>
                                        </p:tav>
                                        <p:tav tm="100000">
                                          <p:val>
                                            <p:strVal val="#ppt_x"/>
                                          </p:val>
                                        </p:tav>
                                      </p:tavLst>
                                    </p:anim>
                                    <p:anim calcmode="lin" valueType="num">
                                      <p:cBhvr additive="base">
                                        <p:cTn id="23"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B3C8668-BE04-41E1-BCBA-5EBDAAD08BB5}"/>
              </a:ext>
            </a:extLst>
          </p:cNvPr>
          <p:cNvSpPr/>
          <p:nvPr/>
        </p:nvSpPr>
        <p:spPr>
          <a:xfrm>
            <a:off x="236481" y="378370"/>
            <a:ext cx="11682248" cy="1954925"/>
          </a:xfrm>
          <a:prstGeom prst="roundRect">
            <a:avLst/>
          </a:prstGeom>
          <a:gradFill flip="none" rotWithShape="1">
            <a:gsLst>
              <a:gs pos="0">
                <a:srgbClr val="3182D5"/>
              </a:gs>
              <a:gs pos="39000">
                <a:schemeClr val="tx1"/>
              </a:gs>
              <a:gs pos="83000">
                <a:srgbClr val="7440FF"/>
              </a:gs>
              <a:gs pos="100000">
                <a:srgbClr val="7440FF"/>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CCE41-1A78-415C-8055-7377F86C05E8}"/>
              </a:ext>
            </a:extLst>
          </p:cNvPr>
          <p:cNvSpPr>
            <a:spLocks noGrp="1"/>
          </p:cNvSpPr>
          <p:nvPr>
            <p:ph type="title"/>
          </p:nvPr>
        </p:nvSpPr>
        <p:spPr>
          <a:xfrm>
            <a:off x="273271" y="365125"/>
            <a:ext cx="11509655" cy="1954925"/>
          </a:xfrm>
        </p:spPr>
        <p:txBody>
          <a:bodyPr/>
          <a:lstStyle/>
          <a:p>
            <a:pPr algn="ctr"/>
            <a:r>
              <a:rPr lang="en-US" dirty="0">
                <a:solidFill>
                  <a:schemeClr val="bg1"/>
                </a:solidFill>
                <a:latin typeface="Segoe UI" panose="020B0502040204020203" pitchFamily="34" charset="0"/>
                <a:cs typeface="Segoe UI" panose="020B0502040204020203" pitchFamily="34" charset="0"/>
              </a:rPr>
              <a:t>Problems Addressed</a:t>
            </a:r>
          </a:p>
        </p:txBody>
      </p:sp>
      <p:sp>
        <p:nvSpPr>
          <p:cNvPr id="3" name="Content Placeholder 2">
            <a:extLst>
              <a:ext uri="{FF2B5EF4-FFF2-40B4-BE49-F238E27FC236}">
                <a16:creationId xmlns:a16="http://schemas.microsoft.com/office/drawing/2014/main" id="{8133A73B-A2B9-40F0-BDCD-CC6EDBE68A5B}"/>
              </a:ext>
            </a:extLst>
          </p:cNvPr>
          <p:cNvSpPr>
            <a:spLocks noGrp="1"/>
          </p:cNvSpPr>
          <p:nvPr>
            <p:ph idx="1"/>
          </p:nvPr>
        </p:nvSpPr>
        <p:spPr>
          <a:xfrm>
            <a:off x="1499942" y="3066138"/>
            <a:ext cx="9460666" cy="1458568"/>
          </a:xfrm>
        </p:spPr>
        <p:txBody>
          <a:bodyPr numCol="1">
            <a:normAutofit/>
          </a:bodyPr>
          <a:lstStyle/>
          <a:p>
            <a:r>
              <a:rPr lang="en-US" dirty="0"/>
              <a:t>Unclear How to Add and Manage Contacts</a:t>
            </a:r>
          </a:p>
          <a:p>
            <a:pPr lvl="1"/>
            <a:r>
              <a:rPr lang="en-US" dirty="0"/>
              <a:t>Users have no way to sort or filter contacts for easy, quick access</a:t>
            </a:r>
          </a:p>
          <a:p>
            <a:pPr lvl="1"/>
            <a:r>
              <a:rPr lang="en-US" dirty="0"/>
              <a:t>Non-</a:t>
            </a:r>
            <a:r>
              <a:rPr lang="en-US" dirty="0" err="1"/>
              <a:t>Swaap</a:t>
            </a:r>
            <a:r>
              <a:rPr lang="en-US" dirty="0"/>
              <a:t> users have no access to your information</a:t>
            </a:r>
          </a:p>
        </p:txBody>
      </p:sp>
      <p:pic>
        <p:nvPicPr>
          <p:cNvPr id="7" name="Picture 6">
            <a:extLst>
              <a:ext uri="{FF2B5EF4-FFF2-40B4-BE49-F238E27FC236}">
                <a16:creationId xmlns:a16="http://schemas.microsoft.com/office/drawing/2014/main" id="{730580BC-D0A2-47CA-8C04-822B982A03E2}"/>
              </a:ext>
            </a:extLst>
          </p:cNvPr>
          <p:cNvPicPr>
            <a:picLocks noChangeAspect="1"/>
          </p:cNvPicPr>
          <p:nvPr/>
        </p:nvPicPr>
        <p:blipFill>
          <a:blip r:embed="rId3"/>
          <a:stretch>
            <a:fillRect/>
          </a:stretch>
        </p:blipFill>
        <p:spPr>
          <a:xfrm>
            <a:off x="9528362" y="5659310"/>
            <a:ext cx="2254564" cy="1134198"/>
          </a:xfrm>
          <a:prstGeom prst="rect">
            <a:avLst/>
          </a:prstGeom>
        </p:spPr>
      </p:pic>
      <p:sp>
        <p:nvSpPr>
          <p:cNvPr id="9" name="Rectangle 8">
            <a:extLst>
              <a:ext uri="{FF2B5EF4-FFF2-40B4-BE49-F238E27FC236}">
                <a16:creationId xmlns:a16="http://schemas.microsoft.com/office/drawing/2014/main" id="{16D02F32-DEEE-4E0C-88F6-0BC5C176B7C5}"/>
              </a:ext>
            </a:extLst>
          </p:cNvPr>
          <p:cNvSpPr/>
          <p:nvPr/>
        </p:nvSpPr>
        <p:spPr>
          <a:xfrm>
            <a:off x="585542" y="6242121"/>
            <a:ext cx="5510458" cy="369332"/>
          </a:xfrm>
          <a:prstGeom prst="rect">
            <a:avLst/>
          </a:prstGeom>
        </p:spPr>
        <p:txBody>
          <a:bodyPr wrap="square">
            <a:spAutoFit/>
          </a:bodyPr>
          <a:lstStyle/>
          <a:p>
            <a:r>
              <a:rPr lang="en-US" dirty="0">
                <a:hlinkClick r:id="rId4">
                  <a:extLst>
                    <a:ext uri="{A12FA001-AC4F-418D-AE19-62706E023703}">
                      <ahyp:hlinkClr xmlns:ahyp="http://schemas.microsoft.com/office/drawing/2018/hyperlinkcolor" val="tx"/>
                    </a:ext>
                  </a:extLst>
                </a:hlinkClick>
              </a:rPr>
              <a:t>Click Here to View </a:t>
            </a:r>
            <a:r>
              <a:rPr lang="en-US" dirty="0" err="1">
                <a:hlinkClick r:id="rId4">
                  <a:extLst>
                    <a:ext uri="{A12FA001-AC4F-418D-AE19-62706E023703}">
                      <ahyp:hlinkClr xmlns:ahyp="http://schemas.microsoft.com/office/drawing/2018/hyperlinkcolor" val="tx"/>
                    </a:ext>
                  </a:extLst>
                </a:hlinkClick>
              </a:rPr>
              <a:t>Swaap’s</a:t>
            </a:r>
            <a:r>
              <a:rPr lang="en-US" dirty="0">
                <a:hlinkClick r:id="rId4">
                  <a:extLst>
                    <a:ext uri="{A12FA001-AC4F-418D-AE19-62706E023703}">
                      <ahyp:hlinkClr xmlns:ahyp="http://schemas.microsoft.com/office/drawing/2018/hyperlinkcolor" val="tx"/>
                    </a:ext>
                  </a:extLst>
                </a:hlinkClick>
              </a:rPr>
              <a:t> Product Release Canvas L22.2</a:t>
            </a:r>
            <a:endParaRPr lang="en-US" dirty="0"/>
          </a:p>
        </p:txBody>
      </p:sp>
      <p:sp>
        <p:nvSpPr>
          <p:cNvPr id="11" name="Rectangle 10">
            <a:extLst>
              <a:ext uri="{FF2B5EF4-FFF2-40B4-BE49-F238E27FC236}">
                <a16:creationId xmlns:a16="http://schemas.microsoft.com/office/drawing/2014/main" id="{F35C8915-5C91-40BD-BCFB-B4215FDB8254}"/>
              </a:ext>
            </a:extLst>
          </p:cNvPr>
          <p:cNvSpPr/>
          <p:nvPr/>
        </p:nvSpPr>
        <p:spPr>
          <a:xfrm>
            <a:off x="8017647"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35996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1000"/>
                                        <p:tgtEl>
                                          <p:spTgt spid="3">
                                            <p:txEl>
                                              <p:pRg st="0" end="0"/>
                                            </p:txEl>
                                          </p:spTgt>
                                        </p:tgtEl>
                                      </p:cBhvr>
                                    </p:animEffect>
                                    <p:anim calcmode="lin" valueType="num">
                                      <p:cBhvr>
                                        <p:cTn id="2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1000"/>
                                        <p:tgtEl>
                                          <p:spTgt spid="3">
                                            <p:txEl>
                                              <p:pRg st="2" end="2"/>
                                            </p:txEl>
                                          </p:spTgt>
                                        </p:tgtEl>
                                      </p:cBhvr>
                                    </p:animEffect>
                                    <p:anim calcmode="lin" valueType="num">
                                      <p:cBhvr>
                                        <p:cTn id="3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2" presetClass="entr" presetSubtype="4"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9"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2D2803-D44B-44BE-A178-A1C8AADE853B}"/>
              </a:ext>
            </a:extLst>
          </p:cNvPr>
          <p:cNvSpPr/>
          <p:nvPr/>
        </p:nvSpPr>
        <p:spPr>
          <a:xfrm>
            <a:off x="110353" y="157655"/>
            <a:ext cx="6416571" cy="6589990"/>
          </a:xfrm>
          <a:prstGeom prst="roundRect">
            <a:avLst/>
          </a:prstGeom>
          <a:gradFill flip="none" rotWithShape="1">
            <a:gsLst>
              <a:gs pos="0">
                <a:srgbClr val="3182D5"/>
              </a:gs>
              <a:gs pos="39000">
                <a:schemeClr val="tx1"/>
              </a:gs>
              <a:gs pos="83000">
                <a:srgbClr val="7440FF"/>
              </a:gs>
              <a:gs pos="100000">
                <a:srgbClr val="7440FF"/>
              </a:gs>
            </a:gsLst>
            <a:path path="circle">
              <a:fillToRect l="50000" t="50000" r="50000" b="50000"/>
            </a:path>
            <a:tileRect/>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E6F087-86CC-44CF-9785-8169BBA9A326}"/>
              </a:ext>
            </a:extLst>
          </p:cNvPr>
          <p:cNvSpPr>
            <a:spLocks noGrp="1"/>
          </p:cNvSpPr>
          <p:nvPr>
            <p:ph type="title"/>
          </p:nvPr>
        </p:nvSpPr>
        <p:spPr>
          <a:xfrm>
            <a:off x="409074" y="3820758"/>
            <a:ext cx="2288688" cy="802761"/>
          </a:xfrm>
        </p:spPr>
        <p:txBody>
          <a:bodyPr>
            <a:noAutofit/>
          </a:bodyPr>
          <a:lstStyle/>
          <a:p>
            <a:r>
              <a:rPr lang="en-US" sz="4500" dirty="0">
                <a:solidFill>
                  <a:schemeClr val="bg1"/>
                </a:solidFill>
                <a:latin typeface="Segoe UI" panose="020B0502040204020203" pitchFamily="34" charset="0"/>
                <a:cs typeface="Segoe UI" panose="020B0502040204020203" pitchFamily="34" charset="0"/>
              </a:rPr>
              <a:t>Feature:</a:t>
            </a:r>
          </a:p>
        </p:txBody>
      </p:sp>
      <p:pic>
        <p:nvPicPr>
          <p:cNvPr id="6" name="Picture 5">
            <a:extLst>
              <a:ext uri="{FF2B5EF4-FFF2-40B4-BE49-F238E27FC236}">
                <a16:creationId xmlns:a16="http://schemas.microsoft.com/office/drawing/2014/main" id="{7840D12C-12C8-457D-AB1B-1963AA10E0D7}"/>
              </a:ext>
            </a:extLst>
          </p:cNvPr>
          <p:cNvPicPr>
            <a:picLocks noChangeAspect="1"/>
          </p:cNvPicPr>
          <p:nvPr/>
        </p:nvPicPr>
        <p:blipFill>
          <a:blip r:embed="rId3"/>
          <a:stretch>
            <a:fillRect/>
          </a:stretch>
        </p:blipFill>
        <p:spPr>
          <a:xfrm>
            <a:off x="9528362" y="5659310"/>
            <a:ext cx="2254564" cy="1134198"/>
          </a:xfrm>
          <a:prstGeom prst="rect">
            <a:avLst/>
          </a:prstGeom>
        </p:spPr>
      </p:pic>
      <p:sp>
        <p:nvSpPr>
          <p:cNvPr id="10" name="Rectangle 9">
            <a:extLst>
              <a:ext uri="{FF2B5EF4-FFF2-40B4-BE49-F238E27FC236}">
                <a16:creationId xmlns:a16="http://schemas.microsoft.com/office/drawing/2014/main" id="{77F275DF-EBDB-4454-A46B-0503243B8D16}"/>
              </a:ext>
            </a:extLst>
          </p:cNvPr>
          <p:cNvSpPr/>
          <p:nvPr/>
        </p:nvSpPr>
        <p:spPr>
          <a:xfrm>
            <a:off x="610400" y="6169740"/>
            <a:ext cx="5498300"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Release Canvas L22.1</a:t>
            </a:r>
            <a:endParaRPr lang="en-US" dirty="0">
              <a:solidFill>
                <a:schemeClr val="bg1"/>
              </a:solidFill>
            </a:endParaRPr>
          </a:p>
        </p:txBody>
      </p:sp>
      <p:sp>
        <p:nvSpPr>
          <p:cNvPr id="11" name="Rectangle 10">
            <a:extLst>
              <a:ext uri="{FF2B5EF4-FFF2-40B4-BE49-F238E27FC236}">
                <a16:creationId xmlns:a16="http://schemas.microsoft.com/office/drawing/2014/main" id="{7998EFC8-B58E-4721-AFEA-8D78E21C3833}"/>
              </a:ext>
            </a:extLst>
          </p:cNvPr>
          <p:cNvSpPr/>
          <p:nvPr/>
        </p:nvSpPr>
        <p:spPr>
          <a:xfrm>
            <a:off x="8017647"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CF9B6E3-3999-43D6-A125-E7ABEC1CD8C9}"/>
              </a:ext>
            </a:extLst>
          </p:cNvPr>
          <p:cNvPicPr>
            <a:picLocks noChangeAspect="1"/>
          </p:cNvPicPr>
          <p:nvPr/>
        </p:nvPicPr>
        <p:blipFill>
          <a:blip r:embed="rId5"/>
          <a:srcRect/>
          <a:stretch/>
        </p:blipFill>
        <p:spPr>
          <a:xfrm>
            <a:off x="6825645" y="1402713"/>
            <a:ext cx="4926785" cy="3053035"/>
          </a:xfrm>
          <a:prstGeom prst="rect">
            <a:avLst/>
          </a:prstGeom>
        </p:spPr>
      </p:pic>
      <p:sp>
        <p:nvSpPr>
          <p:cNvPr id="14" name="Rectangle 13">
            <a:extLst>
              <a:ext uri="{FF2B5EF4-FFF2-40B4-BE49-F238E27FC236}">
                <a16:creationId xmlns:a16="http://schemas.microsoft.com/office/drawing/2014/main" id="{EC33E6B8-B8B3-4F11-A989-3CB631A86F5E}"/>
              </a:ext>
            </a:extLst>
          </p:cNvPr>
          <p:cNvSpPr/>
          <p:nvPr/>
        </p:nvSpPr>
        <p:spPr>
          <a:xfrm>
            <a:off x="1578818" y="4972549"/>
            <a:ext cx="4742553" cy="430887"/>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Sort contacts by recent or A to Z</a:t>
            </a:r>
            <a:endParaRPr lang="en-US" sz="2200" dirty="0"/>
          </a:p>
        </p:txBody>
      </p:sp>
      <p:sp>
        <p:nvSpPr>
          <p:cNvPr id="15" name="Title 1">
            <a:extLst>
              <a:ext uri="{FF2B5EF4-FFF2-40B4-BE49-F238E27FC236}">
                <a16:creationId xmlns:a16="http://schemas.microsoft.com/office/drawing/2014/main" id="{C53F60DC-4254-4772-9B9E-0C3569E47858}"/>
              </a:ext>
            </a:extLst>
          </p:cNvPr>
          <p:cNvSpPr txBox="1">
            <a:spLocks/>
          </p:cNvSpPr>
          <p:nvPr/>
        </p:nvSpPr>
        <p:spPr>
          <a:xfrm>
            <a:off x="409074" y="814228"/>
            <a:ext cx="2486526" cy="8027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dirty="0">
                <a:solidFill>
                  <a:schemeClr val="bg1"/>
                </a:solidFill>
                <a:latin typeface="Segoe UI" panose="020B0502040204020203" pitchFamily="34" charset="0"/>
                <a:cs typeface="Segoe UI" panose="020B0502040204020203" pitchFamily="34" charset="0"/>
              </a:rPr>
              <a:t>Problem:</a:t>
            </a:r>
          </a:p>
        </p:txBody>
      </p:sp>
      <p:sp>
        <p:nvSpPr>
          <p:cNvPr id="17" name="Rectangle 16">
            <a:extLst>
              <a:ext uri="{FF2B5EF4-FFF2-40B4-BE49-F238E27FC236}">
                <a16:creationId xmlns:a16="http://schemas.microsoft.com/office/drawing/2014/main" id="{8E93F486-1EC5-441D-98AE-901CEF96B41E}"/>
              </a:ext>
            </a:extLst>
          </p:cNvPr>
          <p:cNvSpPr/>
          <p:nvPr/>
        </p:nvSpPr>
        <p:spPr>
          <a:xfrm>
            <a:off x="1288153" y="1882888"/>
            <a:ext cx="5041900" cy="769441"/>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Unclear how to add and manage contacts</a:t>
            </a:r>
            <a:endParaRPr lang="en-US" sz="2200" dirty="0"/>
          </a:p>
        </p:txBody>
      </p:sp>
    </p:spTree>
    <p:extLst>
      <p:ext uri="{BB962C8B-B14F-4D97-AF65-F5344CB8AC3E}">
        <p14:creationId xmlns:p14="http://schemas.microsoft.com/office/powerpoint/2010/main" val="9625175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heel(1)">
                                      <p:cBhvr>
                                        <p:cTn id="16" dur="2000"/>
                                        <p:tgtEl>
                                          <p:spTgt spid="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par>
                          <p:cTn id="20" fill="hold">
                            <p:stCondLst>
                              <p:cond delay="2500"/>
                            </p:stCondLst>
                            <p:childTnLst>
                              <p:par>
                                <p:cTn id="21" presetID="21" presetClass="entr" presetSubtype="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1)">
                                      <p:cBhvr>
                                        <p:cTn id="23" dur="2000"/>
                                        <p:tgtEl>
                                          <p:spTgt spid="17"/>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heel(1)">
                                      <p:cBhvr>
                                        <p:cTn id="26" dur="2000"/>
                                        <p:tgtEl>
                                          <p:spTgt spid="14"/>
                                        </p:tgtEl>
                                      </p:cBhvr>
                                    </p:animEffect>
                                  </p:childTnLst>
                                </p:cTn>
                              </p:par>
                              <p:par>
                                <p:cTn id="27" presetID="21" presetClass="entr" presetSubtype="1"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heel(1)">
                                      <p:cBhvr>
                                        <p:cTn id="29" dur="2000"/>
                                        <p:tgtEl>
                                          <p:spTgt spid="12"/>
                                        </p:tgtEl>
                                      </p:cBhvr>
                                    </p:animEffect>
                                  </p:childTnLst>
                                </p:cTn>
                              </p:par>
                            </p:childTnLst>
                          </p:cTn>
                        </p:par>
                        <p:par>
                          <p:cTn id="30" fill="hold">
                            <p:stCondLst>
                              <p:cond delay="4500"/>
                            </p:stCondLst>
                            <p:childTnLst>
                              <p:par>
                                <p:cTn id="31" presetID="10"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par>
                          <p:cTn id="34" fill="hold">
                            <p:stCondLst>
                              <p:cond delay="5000"/>
                            </p:stCondLst>
                            <p:childTnLst>
                              <p:par>
                                <p:cTn id="35" presetID="2" presetClass="entr" presetSubtype="4"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0" grpId="0"/>
      <p:bldP spid="11" grpId="0" animBg="1"/>
      <p:bldP spid="14" grpId="0"/>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2D2803-D44B-44BE-A178-A1C8AADE853B}"/>
              </a:ext>
            </a:extLst>
          </p:cNvPr>
          <p:cNvSpPr/>
          <p:nvPr/>
        </p:nvSpPr>
        <p:spPr>
          <a:xfrm>
            <a:off x="110353" y="157655"/>
            <a:ext cx="6416571" cy="6589990"/>
          </a:xfrm>
          <a:prstGeom prst="roundRect">
            <a:avLst/>
          </a:prstGeom>
          <a:gradFill flip="none" rotWithShape="1">
            <a:gsLst>
              <a:gs pos="0">
                <a:srgbClr val="3182D5"/>
              </a:gs>
              <a:gs pos="39000">
                <a:schemeClr val="tx1"/>
              </a:gs>
              <a:gs pos="83000">
                <a:srgbClr val="7440FF"/>
              </a:gs>
              <a:gs pos="100000">
                <a:srgbClr val="7440FF"/>
              </a:gs>
            </a:gsLst>
            <a:path path="circle">
              <a:fillToRect l="50000" t="50000" r="50000" b="50000"/>
            </a:path>
            <a:tileRect/>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E6F087-86CC-44CF-9785-8169BBA9A326}"/>
              </a:ext>
            </a:extLst>
          </p:cNvPr>
          <p:cNvSpPr>
            <a:spLocks noGrp="1"/>
          </p:cNvSpPr>
          <p:nvPr>
            <p:ph type="title"/>
          </p:nvPr>
        </p:nvSpPr>
        <p:spPr>
          <a:xfrm>
            <a:off x="409074" y="3820758"/>
            <a:ext cx="2288688" cy="802761"/>
          </a:xfrm>
        </p:spPr>
        <p:txBody>
          <a:bodyPr>
            <a:noAutofit/>
          </a:bodyPr>
          <a:lstStyle/>
          <a:p>
            <a:r>
              <a:rPr lang="en-US" sz="4500" dirty="0">
                <a:solidFill>
                  <a:schemeClr val="bg1"/>
                </a:solidFill>
                <a:latin typeface="Segoe UI" panose="020B0502040204020203" pitchFamily="34" charset="0"/>
                <a:cs typeface="Segoe UI" panose="020B0502040204020203" pitchFamily="34" charset="0"/>
              </a:rPr>
              <a:t>Feature:</a:t>
            </a:r>
          </a:p>
        </p:txBody>
      </p:sp>
      <p:pic>
        <p:nvPicPr>
          <p:cNvPr id="6" name="Picture 5">
            <a:extLst>
              <a:ext uri="{FF2B5EF4-FFF2-40B4-BE49-F238E27FC236}">
                <a16:creationId xmlns:a16="http://schemas.microsoft.com/office/drawing/2014/main" id="{7840D12C-12C8-457D-AB1B-1963AA10E0D7}"/>
              </a:ext>
            </a:extLst>
          </p:cNvPr>
          <p:cNvPicPr>
            <a:picLocks noChangeAspect="1"/>
          </p:cNvPicPr>
          <p:nvPr/>
        </p:nvPicPr>
        <p:blipFill>
          <a:blip r:embed="rId3"/>
          <a:stretch>
            <a:fillRect/>
          </a:stretch>
        </p:blipFill>
        <p:spPr>
          <a:xfrm>
            <a:off x="9528362" y="5659310"/>
            <a:ext cx="2254564" cy="1134198"/>
          </a:xfrm>
          <a:prstGeom prst="rect">
            <a:avLst/>
          </a:prstGeom>
        </p:spPr>
      </p:pic>
      <p:sp>
        <p:nvSpPr>
          <p:cNvPr id="10" name="Rectangle 9">
            <a:extLst>
              <a:ext uri="{FF2B5EF4-FFF2-40B4-BE49-F238E27FC236}">
                <a16:creationId xmlns:a16="http://schemas.microsoft.com/office/drawing/2014/main" id="{77F275DF-EBDB-4454-A46B-0503243B8D16}"/>
              </a:ext>
            </a:extLst>
          </p:cNvPr>
          <p:cNvSpPr/>
          <p:nvPr/>
        </p:nvSpPr>
        <p:spPr>
          <a:xfrm>
            <a:off x="610400" y="6169740"/>
            <a:ext cx="5498300"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Release Canvas L22.2</a:t>
            </a:r>
            <a:endParaRPr lang="en-US" dirty="0">
              <a:solidFill>
                <a:schemeClr val="bg1"/>
              </a:solidFill>
            </a:endParaRPr>
          </a:p>
        </p:txBody>
      </p:sp>
      <p:sp>
        <p:nvSpPr>
          <p:cNvPr id="11" name="Rectangle 10">
            <a:extLst>
              <a:ext uri="{FF2B5EF4-FFF2-40B4-BE49-F238E27FC236}">
                <a16:creationId xmlns:a16="http://schemas.microsoft.com/office/drawing/2014/main" id="{7998EFC8-B58E-4721-AFEA-8D78E21C3833}"/>
              </a:ext>
            </a:extLst>
          </p:cNvPr>
          <p:cNvSpPr/>
          <p:nvPr/>
        </p:nvSpPr>
        <p:spPr>
          <a:xfrm>
            <a:off x="8017647"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33E6B8-B8B3-4F11-A989-3CB631A86F5E}"/>
              </a:ext>
            </a:extLst>
          </p:cNvPr>
          <p:cNvSpPr/>
          <p:nvPr/>
        </p:nvSpPr>
        <p:spPr>
          <a:xfrm>
            <a:off x="1288154" y="4972549"/>
            <a:ext cx="5033218" cy="1107996"/>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Filter Contacts:  Search by Name, Job Title, Tagline, Location, Bio, Any Contact Method</a:t>
            </a:r>
            <a:endParaRPr lang="en-US" sz="2200" dirty="0"/>
          </a:p>
        </p:txBody>
      </p:sp>
      <p:sp>
        <p:nvSpPr>
          <p:cNvPr id="15" name="Title 1">
            <a:extLst>
              <a:ext uri="{FF2B5EF4-FFF2-40B4-BE49-F238E27FC236}">
                <a16:creationId xmlns:a16="http://schemas.microsoft.com/office/drawing/2014/main" id="{C53F60DC-4254-4772-9B9E-0C3569E47858}"/>
              </a:ext>
            </a:extLst>
          </p:cNvPr>
          <p:cNvSpPr txBox="1">
            <a:spLocks/>
          </p:cNvSpPr>
          <p:nvPr/>
        </p:nvSpPr>
        <p:spPr>
          <a:xfrm>
            <a:off x="409074" y="814228"/>
            <a:ext cx="2486526" cy="8027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dirty="0">
                <a:solidFill>
                  <a:schemeClr val="bg1"/>
                </a:solidFill>
                <a:latin typeface="Segoe UI" panose="020B0502040204020203" pitchFamily="34" charset="0"/>
                <a:cs typeface="Segoe UI" panose="020B0502040204020203" pitchFamily="34" charset="0"/>
              </a:rPr>
              <a:t>Problem:</a:t>
            </a:r>
          </a:p>
        </p:txBody>
      </p:sp>
      <p:sp>
        <p:nvSpPr>
          <p:cNvPr id="17" name="Rectangle 16">
            <a:extLst>
              <a:ext uri="{FF2B5EF4-FFF2-40B4-BE49-F238E27FC236}">
                <a16:creationId xmlns:a16="http://schemas.microsoft.com/office/drawing/2014/main" id="{8E93F486-1EC5-441D-98AE-901CEF96B41E}"/>
              </a:ext>
            </a:extLst>
          </p:cNvPr>
          <p:cNvSpPr/>
          <p:nvPr/>
        </p:nvSpPr>
        <p:spPr>
          <a:xfrm>
            <a:off x="1288153" y="1882888"/>
            <a:ext cx="5041900" cy="769441"/>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Unclear how to add and manage contacts</a:t>
            </a:r>
            <a:endParaRPr lang="en-US" sz="2200" dirty="0"/>
          </a:p>
        </p:txBody>
      </p:sp>
      <p:pic>
        <p:nvPicPr>
          <p:cNvPr id="4" name="Picture 3">
            <a:extLst>
              <a:ext uri="{FF2B5EF4-FFF2-40B4-BE49-F238E27FC236}">
                <a16:creationId xmlns:a16="http://schemas.microsoft.com/office/drawing/2014/main" id="{02FF6E9B-A528-4C96-84EB-A53A803C395D}"/>
              </a:ext>
            </a:extLst>
          </p:cNvPr>
          <p:cNvPicPr>
            <a:picLocks noChangeAspect="1"/>
          </p:cNvPicPr>
          <p:nvPr/>
        </p:nvPicPr>
        <p:blipFill rotWithShape="1">
          <a:blip r:embed="rId5"/>
          <a:srcRect b="13465"/>
          <a:stretch/>
        </p:blipFill>
        <p:spPr>
          <a:xfrm>
            <a:off x="7226656" y="157655"/>
            <a:ext cx="4256507" cy="5727643"/>
          </a:xfrm>
          <a:prstGeom prst="rect">
            <a:avLst/>
          </a:prstGeom>
        </p:spPr>
      </p:pic>
    </p:spTree>
    <p:extLst>
      <p:ext uri="{BB962C8B-B14F-4D97-AF65-F5344CB8AC3E}">
        <p14:creationId xmlns:p14="http://schemas.microsoft.com/office/powerpoint/2010/main" val="49483422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childTnLst>
                          </p:cTn>
                        </p:par>
                        <p:par>
                          <p:cTn id="20" fill="hold">
                            <p:stCondLst>
                              <p:cond delay="1000"/>
                            </p:stCondLst>
                            <p:childTnLst>
                              <p:par>
                                <p:cTn id="21" presetID="16" presetClass="entr" presetSubtype="2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inVertical)">
                                      <p:cBhvr>
                                        <p:cTn id="23" dur="500"/>
                                        <p:tgtEl>
                                          <p:spTgt spid="1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inVertical)">
                                      <p:cBhvr>
                                        <p:cTn id="26" dur="500"/>
                                        <p:tgtEl>
                                          <p:spTgt spid="14"/>
                                        </p:tgtEl>
                                      </p:cBhvr>
                                    </p:animEffect>
                                  </p:childTnLst>
                                </p:cTn>
                              </p:par>
                              <p:par>
                                <p:cTn id="27" presetID="16" presetClass="entr" presetSubtype="2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inVertical)">
                                      <p:cBhvr>
                                        <p:cTn id="29" dur="500"/>
                                        <p:tgtEl>
                                          <p:spTgt spid="4"/>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par>
                          <p:cTn id="34" fill="hold">
                            <p:stCondLst>
                              <p:cond delay="2000"/>
                            </p:stCondLst>
                            <p:childTnLst>
                              <p:par>
                                <p:cTn id="35" presetID="2" presetClass="entr" presetSubtype="4"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0" grpId="0"/>
      <p:bldP spid="11" grpId="0" animBg="1"/>
      <p:bldP spid="14" grpId="0"/>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2D2803-D44B-44BE-A178-A1C8AADE853B}"/>
              </a:ext>
            </a:extLst>
          </p:cNvPr>
          <p:cNvSpPr/>
          <p:nvPr/>
        </p:nvSpPr>
        <p:spPr>
          <a:xfrm>
            <a:off x="5548926" y="134005"/>
            <a:ext cx="6416571" cy="6589990"/>
          </a:xfrm>
          <a:prstGeom prst="roundRect">
            <a:avLst/>
          </a:prstGeom>
          <a:gradFill flip="none" rotWithShape="1">
            <a:gsLst>
              <a:gs pos="0">
                <a:srgbClr val="3182D5"/>
              </a:gs>
              <a:gs pos="39000">
                <a:schemeClr val="tx1"/>
              </a:gs>
              <a:gs pos="83000">
                <a:srgbClr val="7440FF"/>
              </a:gs>
              <a:gs pos="100000">
                <a:srgbClr val="7440FF"/>
              </a:gs>
            </a:gsLst>
            <a:path path="circle">
              <a:fillToRect l="50000" t="50000" r="50000" b="50000"/>
            </a:path>
            <a:tileRect/>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E6F087-86CC-44CF-9785-8169BBA9A326}"/>
              </a:ext>
            </a:extLst>
          </p:cNvPr>
          <p:cNvSpPr>
            <a:spLocks noGrp="1"/>
          </p:cNvSpPr>
          <p:nvPr>
            <p:ph type="title"/>
          </p:nvPr>
        </p:nvSpPr>
        <p:spPr>
          <a:xfrm>
            <a:off x="6048973" y="3414131"/>
            <a:ext cx="2288688" cy="802761"/>
          </a:xfrm>
        </p:spPr>
        <p:txBody>
          <a:bodyPr>
            <a:noAutofit/>
          </a:bodyPr>
          <a:lstStyle/>
          <a:p>
            <a:r>
              <a:rPr lang="en-US" sz="4500" dirty="0">
                <a:solidFill>
                  <a:schemeClr val="bg1"/>
                </a:solidFill>
                <a:latin typeface="Segoe UI" panose="020B0502040204020203" pitchFamily="34" charset="0"/>
                <a:cs typeface="Segoe UI" panose="020B0502040204020203" pitchFamily="34" charset="0"/>
              </a:rPr>
              <a:t>Feature:</a:t>
            </a:r>
          </a:p>
        </p:txBody>
      </p:sp>
      <p:pic>
        <p:nvPicPr>
          <p:cNvPr id="6" name="Picture 5">
            <a:extLst>
              <a:ext uri="{FF2B5EF4-FFF2-40B4-BE49-F238E27FC236}">
                <a16:creationId xmlns:a16="http://schemas.microsoft.com/office/drawing/2014/main" id="{7840D12C-12C8-457D-AB1B-1963AA10E0D7}"/>
              </a:ext>
            </a:extLst>
          </p:cNvPr>
          <p:cNvPicPr>
            <a:picLocks noChangeAspect="1"/>
          </p:cNvPicPr>
          <p:nvPr/>
        </p:nvPicPr>
        <p:blipFill>
          <a:blip r:embed="rId3"/>
          <a:stretch>
            <a:fillRect/>
          </a:stretch>
        </p:blipFill>
        <p:spPr>
          <a:xfrm>
            <a:off x="137358" y="5612528"/>
            <a:ext cx="2254564" cy="1134198"/>
          </a:xfrm>
          <a:prstGeom prst="rect">
            <a:avLst/>
          </a:prstGeom>
        </p:spPr>
      </p:pic>
      <p:sp>
        <p:nvSpPr>
          <p:cNvPr id="10" name="Rectangle 9">
            <a:extLst>
              <a:ext uri="{FF2B5EF4-FFF2-40B4-BE49-F238E27FC236}">
                <a16:creationId xmlns:a16="http://schemas.microsoft.com/office/drawing/2014/main" id="{77F275DF-EBDB-4454-A46B-0503243B8D16}"/>
              </a:ext>
            </a:extLst>
          </p:cNvPr>
          <p:cNvSpPr/>
          <p:nvPr/>
        </p:nvSpPr>
        <p:spPr>
          <a:xfrm>
            <a:off x="6048973" y="6146090"/>
            <a:ext cx="5498300"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Release Canvas L22.2</a:t>
            </a:r>
            <a:endParaRPr lang="en-US" dirty="0">
              <a:solidFill>
                <a:schemeClr val="bg1"/>
              </a:solidFill>
            </a:endParaRPr>
          </a:p>
        </p:txBody>
      </p:sp>
      <p:sp>
        <p:nvSpPr>
          <p:cNvPr id="11" name="Rectangle 10">
            <a:extLst>
              <a:ext uri="{FF2B5EF4-FFF2-40B4-BE49-F238E27FC236}">
                <a16:creationId xmlns:a16="http://schemas.microsoft.com/office/drawing/2014/main" id="{7998EFC8-B58E-4721-AFEA-8D78E21C3833}"/>
              </a:ext>
            </a:extLst>
          </p:cNvPr>
          <p:cNvSpPr/>
          <p:nvPr/>
        </p:nvSpPr>
        <p:spPr>
          <a:xfrm>
            <a:off x="2907778" y="5718340"/>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33E6B8-B8B3-4F11-A989-3CB631A86F5E}"/>
              </a:ext>
            </a:extLst>
          </p:cNvPr>
          <p:cNvSpPr/>
          <p:nvPr/>
        </p:nvSpPr>
        <p:spPr>
          <a:xfrm>
            <a:off x="7026073" y="4659037"/>
            <a:ext cx="4742553" cy="1107996"/>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Render map of where you met that person in user’s profile (WEB only; already completed in iOS)</a:t>
            </a:r>
            <a:endParaRPr lang="en-US" sz="2200" dirty="0"/>
          </a:p>
        </p:txBody>
      </p:sp>
      <p:sp>
        <p:nvSpPr>
          <p:cNvPr id="15" name="Title 1">
            <a:extLst>
              <a:ext uri="{FF2B5EF4-FFF2-40B4-BE49-F238E27FC236}">
                <a16:creationId xmlns:a16="http://schemas.microsoft.com/office/drawing/2014/main" id="{C53F60DC-4254-4772-9B9E-0C3569E47858}"/>
              </a:ext>
            </a:extLst>
          </p:cNvPr>
          <p:cNvSpPr txBox="1">
            <a:spLocks/>
          </p:cNvSpPr>
          <p:nvPr/>
        </p:nvSpPr>
        <p:spPr>
          <a:xfrm>
            <a:off x="6096000" y="653146"/>
            <a:ext cx="2486526" cy="8027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dirty="0">
                <a:solidFill>
                  <a:schemeClr val="bg1"/>
                </a:solidFill>
                <a:latin typeface="Segoe UI" panose="020B0502040204020203" pitchFamily="34" charset="0"/>
                <a:cs typeface="Segoe UI" panose="020B0502040204020203" pitchFamily="34" charset="0"/>
              </a:rPr>
              <a:t>Problem:</a:t>
            </a:r>
          </a:p>
        </p:txBody>
      </p:sp>
      <p:sp>
        <p:nvSpPr>
          <p:cNvPr id="17" name="Rectangle 16">
            <a:extLst>
              <a:ext uri="{FF2B5EF4-FFF2-40B4-BE49-F238E27FC236}">
                <a16:creationId xmlns:a16="http://schemas.microsoft.com/office/drawing/2014/main" id="{8E93F486-1EC5-441D-98AE-901CEF96B41E}"/>
              </a:ext>
            </a:extLst>
          </p:cNvPr>
          <p:cNvSpPr/>
          <p:nvPr/>
        </p:nvSpPr>
        <p:spPr>
          <a:xfrm>
            <a:off x="6726726" y="1859238"/>
            <a:ext cx="5041900" cy="769441"/>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Unclear how to add and manage contacts</a:t>
            </a:r>
            <a:endParaRPr lang="en-US" sz="2200" dirty="0"/>
          </a:p>
        </p:txBody>
      </p:sp>
      <p:sp>
        <p:nvSpPr>
          <p:cNvPr id="7" name="Text Placeholder 6">
            <a:extLst>
              <a:ext uri="{FF2B5EF4-FFF2-40B4-BE49-F238E27FC236}">
                <a16:creationId xmlns:a16="http://schemas.microsoft.com/office/drawing/2014/main" id="{AF1B2C10-C9F4-41A5-AB6E-6B051B4B9DF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155701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heel(1)">
                                      <p:cBhvr>
                                        <p:cTn id="16" dur="2000"/>
                                        <p:tgtEl>
                                          <p:spTgt spid="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par>
                          <p:cTn id="20" fill="hold">
                            <p:stCondLst>
                              <p:cond delay="2500"/>
                            </p:stCondLst>
                            <p:childTnLst>
                              <p:par>
                                <p:cTn id="21" presetID="21" presetClass="entr" presetSubtype="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1)">
                                      <p:cBhvr>
                                        <p:cTn id="23" dur="2000"/>
                                        <p:tgtEl>
                                          <p:spTgt spid="17"/>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heel(1)">
                                      <p:cBhvr>
                                        <p:cTn id="26" dur="2000"/>
                                        <p:tgtEl>
                                          <p:spTgt spid="14"/>
                                        </p:tgtEl>
                                      </p:cBhvr>
                                    </p:animEffect>
                                  </p:childTnLst>
                                </p:cTn>
                              </p:par>
                            </p:childTnLst>
                          </p:cTn>
                        </p:par>
                        <p:par>
                          <p:cTn id="27" fill="hold">
                            <p:stCondLst>
                              <p:cond delay="4500"/>
                            </p:stCondLst>
                            <p:childTnLst>
                              <p:par>
                                <p:cTn id="28" presetID="10"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par>
                          <p:cTn id="31" fill="hold">
                            <p:stCondLst>
                              <p:cond delay="5000"/>
                            </p:stCondLst>
                            <p:childTnLst>
                              <p:par>
                                <p:cTn id="32" presetID="2" presetClass="entr" presetSubtype="4"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0" grpId="0"/>
      <p:bldP spid="11" grpId="0" animBg="1"/>
      <p:bldP spid="14" grpId="0"/>
      <p:bldP spid="15"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2D2803-D44B-44BE-A178-A1C8AADE853B}"/>
              </a:ext>
            </a:extLst>
          </p:cNvPr>
          <p:cNvSpPr/>
          <p:nvPr/>
        </p:nvSpPr>
        <p:spPr>
          <a:xfrm>
            <a:off x="5548926" y="134005"/>
            <a:ext cx="6416571" cy="6589990"/>
          </a:xfrm>
          <a:prstGeom prst="roundRect">
            <a:avLst/>
          </a:prstGeom>
          <a:gradFill flip="none" rotWithShape="1">
            <a:gsLst>
              <a:gs pos="0">
                <a:srgbClr val="3182D5"/>
              </a:gs>
              <a:gs pos="39000">
                <a:schemeClr val="tx1"/>
              </a:gs>
              <a:gs pos="83000">
                <a:srgbClr val="7440FF"/>
              </a:gs>
              <a:gs pos="100000">
                <a:srgbClr val="7440FF"/>
              </a:gs>
            </a:gsLst>
            <a:path path="circle">
              <a:fillToRect l="50000" t="50000" r="50000" b="50000"/>
            </a:path>
            <a:tileRect/>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E6F087-86CC-44CF-9785-8169BBA9A326}"/>
              </a:ext>
            </a:extLst>
          </p:cNvPr>
          <p:cNvSpPr>
            <a:spLocks noGrp="1"/>
          </p:cNvSpPr>
          <p:nvPr>
            <p:ph type="title"/>
          </p:nvPr>
        </p:nvSpPr>
        <p:spPr>
          <a:xfrm>
            <a:off x="6048973" y="916549"/>
            <a:ext cx="2288688" cy="802761"/>
          </a:xfrm>
        </p:spPr>
        <p:txBody>
          <a:bodyPr>
            <a:noAutofit/>
          </a:bodyPr>
          <a:lstStyle/>
          <a:p>
            <a:r>
              <a:rPr lang="en-US" sz="4500" dirty="0">
                <a:solidFill>
                  <a:schemeClr val="bg1"/>
                </a:solidFill>
                <a:latin typeface="Segoe UI" panose="020B0502040204020203" pitchFamily="34" charset="0"/>
                <a:cs typeface="Segoe UI" panose="020B0502040204020203" pitchFamily="34" charset="0"/>
              </a:rPr>
              <a:t>Feature:</a:t>
            </a:r>
          </a:p>
        </p:txBody>
      </p:sp>
      <p:pic>
        <p:nvPicPr>
          <p:cNvPr id="6" name="Picture 5">
            <a:extLst>
              <a:ext uri="{FF2B5EF4-FFF2-40B4-BE49-F238E27FC236}">
                <a16:creationId xmlns:a16="http://schemas.microsoft.com/office/drawing/2014/main" id="{7840D12C-12C8-457D-AB1B-1963AA10E0D7}"/>
              </a:ext>
            </a:extLst>
          </p:cNvPr>
          <p:cNvPicPr>
            <a:picLocks noChangeAspect="1"/>
          </p:cNvPicPr>
          <p:nvPr/>
        </p:nvPicPr>
        <p:blipFill>
          <a:blip r:embed="rId3"/>
          <a:stretch>
            <a:fillRect/>
          </a:stretch>
        </p:blipFill>
        <p:spPr>
          <a:xfrm>
            <a:off x="137358" y="5612528"/>
            <a:ext cx="2254564" cy="1134198"/>
          </a:xfrm>
          <a:prstGeom prst="rect">
            <a:avLst/>
          </a:prstGeom>
        </p:spPr>
      </p:pic>
      <p:sp>
        <p:nvSpPr>
          <p:cNvPr id="10" name="Rectangle 9">
            <a:extLst>
              <a:ext uri="{FF2B5EF4-FFF2-40B4-BE49-F238E27FC236}">
                <a16:creationId xmlns:a16="http://schemas.microsoft.com/office/drawing/2014/main" id="{77F275DF-EBDB-4454-A46B-0503243B8D16}"/>
              </a:ext>
            </a:extLst>
          </p:cNvPr>
          <p:cNvSpPr/>
          <p:nvPr/>
        </p:nvSpPr>
        <p:spPr>
          <a:xfrm>
            <a:off x="6048973" y="6146090"/>
            <a:ext cx="5498300"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Release Canvas L22.2</a:t>
            </a:r>
            <a:endParaRPr lang="en-US" dirty="0">
              <a:solidFill>
                <a:schemeClr val="bg1"/>
              </a:solidFill>
            </a:endParaRPr>
          </a:p>
        </p:txBody>
      </p:sp>
      <p:sp>
        <p:nvSpPr>
          <p:cNvPr id="11" name="Rectangle 10">
            <a:extLst>
              <a:ext uri="{FF2B5EF4-FFF2-40B4-BE49-F238E27FC236}">
                <a16:creationId xmlns:a16="http://schemas.microsoft.com/office/drawing/2014/main" id="{7998EFC8-B58E-4721-AFEA-8D78E21C3833}"/>
              </a:ext>
            </a:extLst>
          </p:cNvPr>
          <p:cNvSpPr/>
          <p:nvPr/>
        </p:nvSpPr>
        <p:spPr>
          <a:xfrm>
            <a:off x="2907778" y="5718340"/>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33E6B8-B8B3-4F11-A989-3CB631A86F5E}"/>
              </a:ext>
            </a:extLst>
          </p:cNvPr>
          <p:cNvSpPr/>
          <p:nvPr/>
        </p:nvSpPr>
        <p:spPr>
          <a:xfrm>
            <a:off x="6804720" y="3659474"/>
            <a:ext cx="4742553" cy="1107996"/>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User onboarding screens to show user how to add and manage contacts (iOS only)</a:t>
            </a:r>
            <a:endParaRPr lang="en-US" sz="2200" dirty="0"/>
          </a:p>
        </p:txBody>
      </p:sp>
    </p:spTree>
    <p:extLst>
      <p:ext uri="{BB962C8B-B14F-4D97-AF65-F5344CB8AC3E}">
        <p14:creationId xmlns:p14="http://schemas.microsoft.com/office/powerpoint/2010/main" val="417264400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0" grpId="0"/>
      <p:bldP spid="11"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2D2803-D44B-44BE-A178-A1C8AADE853B}"/>
              </a:ext>
            </a:extLst>
          </p:cNvPr>
          <p:cNvSpPr/>
          <p:nvPr/>
        </p:nvSpPr>
        <p:spPr>
          <a:xfrm>
            <a:off x="110353" y="157655"/>
            <a:ext cx="6416571" cy="6589990"/>
          </a:xfrm>
          <a:prstGeom prst="roundRect">
            <a:avLst/>
          </a:prstGeom>
          <a:gradFill flip="none" rotWithShape="1">
            <a:gsLst>
              <a:gs pos="0">
                <a:srgbClr val="3182D5"/>
              </a:gs>
              <a:gs pos="39000">
                <a:schemeClr val="tx1"/>
              </a:gs>
              <a:gs pos="83000">
                <a:srgbClr val="7440FF"/>
              </a:gs>
              <a:gs pos="100000">
                <a:srgbClr val="7440FF"/>
              </a:gs>
            </a:gsLst>
            <a:path path="circle">
              <a:fillToRect l="50000" t="50000" r="50000" b="50000"/>
            </a:path>
            <a:tileRect/>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E6F087-86CC-44CF-9785-8169BBA9A326}"/>
              </a:ext>
            </a:extLst>
          </p:cNvPr>
          <p:cNvSpPr>
            <a:spLocks noGrp="1"/>
          </p:cNvSpPr>
          <p:nvPr>
            <p:ph type="title"/>
          </p:nvPr>
        </p:nvSpPr>
        <p:spPr>
          <a:xfrm>
            <a:off x="409074" y="3820758"/>
            <a:ext cx="2288688" cy="802761"/>
          </a:xfrm>
        </p:spPr>
        <p:txBody>
          <a:bodyPr>
            <a:noAutofit/>
          </a:bodyPr>
          <a:lstStyle/>
          <a:p>
            <a:r>
              <a:rPr lang="en-US" sz="4500" dirty="0">
                <a:solidFill>
                  <a:schemeClr val="bg1"/>
                </a:solidFill>
                <a:latin typeface="Segoe UI" panose="020B0502040204020203" pitchFamily="34" charset="0"/>
                <a:cs typeface="Segoe UI" panose="020B0502040204020203" pitchFamily="34" charset="0"/>
              </a:rPr>
              <a:t>Feature:</a:t>
            </a:r>
          </a:p>
        </p:txBody>
      </p:sp>
      <p:pic>
        <p:nvPicPr>
          <p:cNvPr id="6" name="Picture 5">
            <a:extLst>
              <a:ext uri="{FF2B5EF4-FFF2-40B4-BE49-F238E27FC236}">
                <a16:creationId xmlns:a16="http://schemas.microsoft.com/office/drawing/2014/main" id="{7840D12C-12C8-457D-AB1B-1963AA10E0D7}"/>
              </a:ext>
            </a:extLst>
          </p:cNvPr>
          <p:cNvPicPr>
            <a:picLocks noChangeAspect="1"/>
          </p:cNvPicPr>
          <p:nvPr/>
        </p:nvPicPr>
        <p:blipFill>
          <a:blip r:embed="rId3"/>
          <a:stretch>
            <a:fillRect/>
          </a:stretch>
        </p:blipFill>
        <p:spPr>
          <a:xfrm>
            <a:off x="9528362" y="5659310"/>
            <a:ext cx="2254564" cy="1134198"/>
          </a:xfrm>
          <a:prstGeom prst="rect">
            <a:avLst/>
          </a:prstGeom>
        </p:spPr>
      </p:pic>
      <p:sp>
        <p:nvSpPr>
          <p:cNvPr id="10" name="Rectangle 9">
            <a:extLst>
              <a:ext uri="{FF2B5EF4-FFF2-40B4-BE49-F238E27FC236}">
                <a16:creationId xmlns:a16="http://schemas.microsoft.com/office/drawing/2014/main" id="{77F275DF-EBDB-4454-A46B-0503243B8D16}"/>
              </a:ext>
            </a:extLst>
          </p:cNvPr>
          <p:cNvSpPr/>
          <p:nvPr/>
        </p:nvSpPr>
        <p:spPr>
          <a:xfrm>
            <a:off x="610400" y="6169740"/>
            <a:ext cx="5498300"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Release Canvas L22.2</a:t>
            </a:r>
            <a:endParaRPr lang="en-US" dirty="0">
              <a:solidFill>
                <a:schemeClr val="bg1"/>
              </a:solidFill>
            </a:endParaRPr>
          </a:p>
        </p:txBody>
      </p:sp>
      <p:sp>
        <p:nvSpPr>
          <p:cNvPr id="11" name="Rectangle 10">
            <a:extLst>
              <a:ext uri="{FF2B5EF4-FFF2-40B4-BE49-F238E27FC236}">
                <a16:creationId xmlns:a16="http://schemas.microsoft.com/office/drawing/2014/main" id="{7998EFC8-B58E-4721-AFEA-8D78E21C3833}"/>
              </a:ext>
            </a:extLst>
          </p:cNvPr>
          <p:cNvSpPr/>
          <p:nvPr/>
        </p:nvSpPr>
        <p:spPr>
          <a:xfrm>
            <a:off x="8017647"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33E6B8-B8B3-4F11-A989-3CB631A86F5E}"/>
              </a:ext>
            </a:extLst>
          </p:cNvPr>
          <p:cNvSpPr/>
          <p:nvPr/>
        </p:nvSpPr>
        <p:spPr>
          <a:xfrm>
            <a:off x="1288154" y="4972549"/>
            <a:ext cx="5033218" cy="1107996"/>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Create new public route (shareable link) with user’s profile and include link in QR code</a:t>
            </a:r>
            <a:endParaRPr lang="en-US" sz="2200" dirty="0"/>
          </a:p>
        </p:txBody>
      </p:sp>
      <p:sp>
        <p:nvSpPr>
          <p:cNvPr id="15" name="Title 1">
            <a:extLst>
              <a:ext uri="{FF2B5EF4-FFF2-40B4-BE49-F238E27FC236}">
                <a16:creationId xmlns:a16="http://schemas.microsoft.com/office/drawing/2014/main" id="{C53F60DC-4254-4772-9B9E-0C3569E47858}"/>
              </a:ext>
            </a:extLst>
          </p:cNvPr>
          <p:cNvSpPr txBox="1">
            <a:spLocks/>
          </p:cNvSpPr>
          <p:nvPr/>
        </p:nvSpPr>
        <p:spPr>
          <a:xfrm>
            <a:off x="409074" y="814228"/>
            <a:ext cx="2486526" cy="8027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dirty="0">
                <a:solidFill>
                  <a:schemeClr val="bg1"/>
                </a:solidFill>
                <a:latin typeface="Segoe UI" panose="020B0502040204020203" pitchFamily="34" charset="0"/>
                <a:cs typeface="Segoe UI" panose="020B0502040204020203" pitchFamily="34" charset="0"/>
              </a:rPr>
              <a:t>Problem:</a:t>
            </a:r>
          </a:p>
        </p:txBody>
      </p:sp>
      <p:sp>
        <p:nvSpPr>
          <p:cNvPr id="17" name="Rectangle 16">
            <a:extLst>
              <a:ext uri="{FF2B5EF4-FFF2-40B4-BE49-F238E27FC236}">
                <a16:creationId xmlns:a16="http://schemas.microsoft.com/office/drawing/2014/main" id="{8E93F486-1EC5-441D-98AE-901CEF96B41E}"/>
              </a:ext>
            </a:extLst>
          </p:cNvPr>
          <p:cNvSpPr/>
          <p:nvPr/>
        </p:nvSpPr>
        <p:spPr>
          <a:xfrm>
            <a:off x="1288153" y="1882888"/>
            <a:ext cx="5041900" cy="769441"/>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Unclear how to add and manage contacts</a:t>
            </a:r>
            <a:endParaRPr lang="en-US" sz="2200" dirty="0"/>
          </a:p>
        </p:txBody>
      </p:sp>
    </p:spTree>
    <p:extLst>
      <p:ext uri="{BB962C8B-B14F-4D97-AF65-F5344CB8AC3E}">
        <p14:creationId xmlns:p14="http://schemas.microsoft.com/office/powerpoint/2010/main" val="102988480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0" grpId="0"/>
      <p:bldP spid="11" grpId="0" animBg="1"/>
      <p:bldP spid="14" grpId="0"/>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B3C8668-BE04-41E1-BCBA-5EBDAAD08BB5}"/>
              </a:ext>
            </a:extLst>
          </p:cNvPr>
          <p:cNvSpPr/>
          <p:nvPr/>
        </p:nvSpPr>
        <p:spPr>
          <a:xfrm>
            <a:off x="236481" y="378370"/>
            <a:ext cx="11682248" cy="1954925"/>
          </a:xfrm>
          <a:prstGeom prst="roundRect">
            <a:avLst/>
          </a:prstGeom>
          <a:gradFill flip="none" rotWithShape="1">
            <a:gsLst>
              <a:gs pos="0">
                <a:srgbClr val="3182D5"/>
              </a:gs>
              <a:gs pos="39000">
                <a:schemeClr val="tx1"/>
              </a:gs>
              <a:gs pos="83000">
                <a:srgbClr val="7440FF"/>
              </a:gs>
              <a:gs pos="100000">
                <a:srgbClr val="7440FF"/>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CCE41-1A78-415C-8055-7377F86C05E8}"/>
              </a:ext>
            </a:extLst>
          </p:cNvPr>
          <p:cNvSpPr>
            <a:spLocks noGrp="1"/>
          </p:cNvSpPr>
          <p:nvPr>
            <p:ph type="title"/>
          </p:nvPr>
        </p:nvSpPr>
        <p:spPr>
          <a:xfrm>
            <a:off x="273271" y="365125"/>
            <a:ext cx="11509655" cy="1954925"/>
          </a:xfrm>
        </p:spPr>
        <p:txBody>
          <a:bodyPr/>
          <a:lstStyle/>
          <a:p>
            <a:pPr algn="ctr"/>
            <a:r>
              <a:rPr lang="en-US" dirty="0">
                <a:solidFill>
                  <a:schemeClr val="bg1"/>
                </a:solidFill>
                <a:latin typeface="Segoe UI" panose="020B0502040204020203" pitchFamily="34" charset="0"/>
                <a:cs typeface="Segoe UI" panose="020B0502040204020203" pitchFamily="34" charset="0"/>
              </a:rPr>
              <a:t>Objectives Supported</a:t>
            </a:r>
          </a:p>
        </p:txBody>
      </p:sp>
      <p:sp>
        <p:nvSpPr>
          <p:cNvPr id="3" name="Content Placeholder 2">
            <a:extLst>
              <a:ext uri="{FF2B5EF4-FFF2-40B4-BE49-F238E27FC236}">
                <a16:creationId xmlns:a16="http://schemas.microsoft.com/office/drawing/2014/main" id="{8133A73B-A2B9-40F0-BDCD-CC6EDBE68A5B}"/>
              </a:ext>
            </a:extLst>
          </p:cNvPr>
          <p:cNvSpPr>
            <a:spLocks noGrp="1"/>
          </p:cNvSpPr>
          <p:nvPr>
            <p:ph idx="1"/>
          </p:nvPr>
        </p:nvSpPr>
        <p:spPr>
          <a:xfrm>
            <a:off x="585542" y="3099771"/>
            <a:ext cx="11217337" cy="1424936"/>
          </a:xfrm>
        </p:spPr>
        <p:txBody>
          <a:bodyPr numCol="1">
            <a:normAutofit/>
          </a:bodyPr>
          <a:lstStyle/>
          <a:p>
            <a:r>
              <a:rPr lang="en-US" sz="2700" dirty="0">
                <a:latin typeface="Segoe UI" panose="020B0502040204020203" pitchFamily="34" charset="0"/>
                <a:cs typeface="Segoe UI" panose="020B0502040204020203" pitchFamily="34" charset="0"/>
              </a:rPr>
              <a:t>Give a clear understanding of how to create and manage contacts</a:t>
            </a:r>
          </a:p>
          <a:p>
            <a:r>
              <a:rPr lang="en-US" sz="2700" dirty="0">
                <a:latin typeface="Segoe UI" panose="020B0502040204020203" pitchFamily="34" charset="0"/>
                <a:cs typeface="Segoe UI" panose="020B0502040204020203" pitchFamily="34" charset="0"/>
              </a:rPr>
              <a:t>Make sharing profile information very fast and easy</a:t>
            </a:r>
          </a:p>
        </p:txBody>
      </p:sp>
      <p:pic>
        <p:nvPicPr>
          <p:cNvPr id="7" name="Picture 6">
            <a:extLst>
              <a:ext uri="{FF2B5EF4-FFF2-40B4-BE49-F238E27FC236}">
                <a16:creationId xmlns:a16="http://schemas.microsoft.com/office/drawing/2014/main" id="{730580BC-D0A2-47CA-8C04-822B982A03E2}"/>
              </a:ext>
            </a:extLst>
          </p:cNvPr>
          <p:cNvPicPr>
            <a:picLocks noChangeAspect="1"/>
          </p:cNvPicPr>
          <p:nvPr/>
        </p:nvPicPr>
        <p:blipFill>
          <a:blip r:embed="rId3"/>
          <a:stretch>
            <a:fillRect/>
          </a:stretch>
        </p:blipFill>
        <p:spPr>
          <a:xfrm>
            <a:off x="9528362" y="5659310"/>
            <a:ext cx="2254564" cy="1134198"/>
          </a:xfrm>
          <a:prstGeom prst="rect">
            <a:avLst/>
          </a:prstGeom>
        </p:spPr>
      </p:pic>
      <p:sp>
        <p:nvSpPr>
          <p:cNvPr id="9" name="Rectangle 8">
            <a:extLst>
              <a:ext uri="{FF2B5EF4-FFF2-40B4-BE49-F238E27FC236}">
                <a16:creationId xmlns:a16="http://schemas.microsoft.com/office/drawing/2014/main" id="{16D02F32-DEEE-4E0C-88F6-0BC5C176B7C5}"/>
              </a:ext>
            </a:extLst>
          </p:cNvPr>
          <p:cNvSpPr/>
          <p:nvPr/>
        </p:nvSpPr>
        <p:spPr>
          <a:xfrm>
            <a:off x="585542" y="6242121"/>
            <a:ext cx="5713658" cy="369332"/>
          </a:xfrm>
          <a:prstGeom prst="rect">
            <a:avLst/>
          </a:prstGeom>
        </p:spPr>
        <p:txBody>
          <a:bodyPr wrap="square">
            <a:spAutoFit/>
          </a:bodyPr>
          <a:lstStyle/>
          <a:p>
            <a:r>
              <a:rPr lang="en-US" dirty="0">
                <a:hlinkClick r:id="rId4">
                  <a:extLst>
                    <a:ext uri="{A12FA001-AC4F-418D-AE19-62706E023703}">
                      <ahyp:hlinkClr xmlns:ahyp="http://schemas.microsoft.com/office/drawing/2018/hyperlinkcolor" val="tx"/>
                    </a:ext>
                  </a:extLst>
                </a:hlinkClick>
              </a:rPr>
              <a:t>Click Here to View </a:t>
            </a:r>
            <a:r>
              <a:rPr lang="en-US" dirty="0" err="1">
                <a:hlinkClick r:id="rId4">
                  <a:extLst>
                    <a:ext uri="{A12FA001-AC4F-418D-AE19-62706E023703}">
                      <ahyp:hlinkClr xmlns:ahyp="http://schemas.microsoft.com/office/drawing/2018/hyperlinkcolor" val="tx"/>
                    </a:ext>
                  </a:extLst>
                </a:hlinkClick>
              </a:rPr>
              <a:t>Swaap’s</a:t>
            </a:r>
            <a:r>
              <a:rPr lang="en-US" dirty="0">
                <a:hlinkClick r:id="rId4">
                  <a:extLst>
                    <a:ext uri="{A12FA001-AC4F-418D-AE19-62706E023703}">
                      <ahyp:hlinkClr xmlns:ahyp="http://schemas.microsoft.com/office/drawing/2018/hyperlinkcolor" val="tx"/>
                    </a:ext>
                  </a:extLst>
                </a:hlinkClick>
              </a:rPr>
              <a:t> Product Release Canvas L22.2</a:t>
            </a:r>
            <a:endParaRPr lang="en-US" dirty="0"/>
          </a:p>
        </p:txBody>
      </p:sp>
      <p:sp>
        <p:nvSpPr>
          <p:cNvPr id="11" name="Rectangle 10">
            <a:extLst>
              <a:ext uri="{FF2B5EF4-FFF2-40B4-BE49-F238E27FC236}">
                <a16:creationId xmlns:a16="http://schemas.microsoft.com/office/drawing/2014/main" id="{F35C8915-5C91-40BD-BCFB-B4215FDB8254}"/>
              </a:ext>
            </a:extLst>
          </p:cNvPr>
          <p:cNvSpPr/>
          <p:nvPr/>
        </p:nvSpPr>
        <p:spPr>
          <a:xfrm>
            <a:off x="8017647"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3414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1000"/>
                                        <p:tgtEl>
                                          <p:spTgt spid="3">
                                            <p:txEl>
                                              <p:pRg st="0" end="0"/>
                                            </p:txEl>
                                          </p:spTgt>
                                        </p:tgtEl>
                                      </p:cBhvr>
                                    </p:animEffect>
                                    <p:anim calcmode="lin" valueType="num">
                                      <p:cBhvr>
                                        <p:cTn id="2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9"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E5362D0-EBB4-4690-9B54-E364D73A3483}"/>
              </a:ext>
            </a:extLst>
          </p:cNvPr>
          <p:cNvSpPr/>
          <p:nvPr/>
        </p:nvSpPr>
        <p:spPr>
          <a:xfrm>
            <a:off x="236481" y="362604"/>
            <a:ext cx="11682248" cy="1954925"/>
          </a:xfrm>
          <a:prstGeom prst="roundRect">
            <a:avLst/>
          </a:prstGeom>
          <a:gradFill>
            <a:gsLst>
              <a:gs pos="0">
                <a:srgbClr val="3182D5"/>
              </a:gs>
              <a:gs pos="39000">
                <a:schemeClr val="tx1"/>
              </a:gs>
              <a:gs pos="83000">
                <a:srgbClr val="7440FF"/>
              </a:gs>
              <a:gs pos="100000">
                <a:srgbClr val="7440FF"/>
              </a:gs>
            </a:gsLst>
            <a:path path="circle">
              <a:fillToRect l="100000" t="100000"/>
            </a:path>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A8D40-91AB-4371-A8E5-257F87843B5F}"/>
              </a:ext>
            </a:extLst>
          </p:cNvPr>
          <p:cNvSpPr>
            <a:spLocks noGrp="1"/>
          </p:cNvSpPr>
          <p:nvPr>
            <p:ph type="title"/>
          </p:nvPr>
        </p:nvSpPr>
        <p:spPr>
          <a:xfrm>
            <a:off x="273271" y="365125"/>
            <a:ext cx="11645458" cy="1952404"/>
          </a:xfrm>
        </p:spPr>
        <p:txBody>
          <a:bodyPr/>
          <a:lstStyle/>
          <a:p>
            <a:pPr algn="ctr"/>
            <a:r>
              <a:rPr lang="en-US" dirty="0">
                <a:solidFill>
                  <a:schemeClr val="bg1"/>
                </a:solidFill>
                <a:latin typeface="Segoe UI" panose="020B0502040204020203" pitchFamily="34" charset="0"/>
                <a:cs typeface="Segoe UI" panose="020B0502040204020203" pitchFamily="34" charset="0"/>
              </a:rPr>
              <a:t>Key Results</a:t>
            </a:r>
          </a:p>
        </p:txBody>
      </p:sp>
      <p:pic>
        <p:nvPicPr>
          <p:cNvPr id="19" name="Picture 18">
            <a:extLst>
              <a:ext uri="{FF2B5EF4-FFF2-40B4-BE49-F238E27FC236}">
                <a16:creationId xmlns:a16="http://schemas.microsoft.com/office/drawing/2014/main" id="{F1E81D85-41BA-4518-A6AD-C9241C736EF9}"/>
              </a:ext>
            </a:extLst>
          </p:cNvPr>
          <p:cNvPicPr>
            <a:picLocks noChangeAspect="1"/>
          </p:cNvPicPr>
          <p:nvPr/>
        </p:nvPicPr>
        <p:blipFill>
          <a:blip r:embed="rId3"/>
          <a:stretch>
            <a:fillRect/>
          </a:stretch>
        </p:blipFill>
        <p:spPr>
          <a:xfrm>
            <a:off x="9528362" y="5659310"/>
            <a:ext cx="2254564" cy="1134198"/>
          </a:xfrm>
          <a:prstGeom prst="rect">
            <a:avLst/>
          </a:prstGeom>
        </p:spPr>
      </p:pic>
      <p:sp>
        <p:nvSpPr>
          <p:cNvPr id="22" name="Rectangle 21">
            <a:extLst>
              <a:ext uri="{FF2B5EF4-FFF2-40B4-BE49-F238E27FC236}">
                <a16:creationId xmlns:a16="http://schemas.microsoft.com/office/drawing/2014/main" id="{B218DAA5-02C4-41F8-9E79-C83DBEC9E57C}"/>
              </a:ext>
            </a:extLst>
          </p:cNvPr>
          <p:cNvSpPr/>
          <p:nvPr/>
        </p:nvSpPr>
        <p:spPr>
          <a:xfrm>
            <a:off x="585542" y="6242121"/>
            <a:ext cx="5510458" cy="369332"/>
          </a:xfrm>
          <a:prstGeom prst="rect">
            <a:avLst/>
          </a:prstGeom>
        </p:spPr>
        <p:txBody>
          <a:bodyPr wrap="square">
            <a:spAutoFit/>
          </a:bodyPr>
          <a:lstStyle/>
          <a:p>
            <a:r>
              <a:rPr lang="en-US" dirty="0">
                <a:hlinkClick r:id="rId4">
                  <a:extLst>
                    <a:ext uri="{A12FA001-AC4F-418D-AE19-62706E023703}">
                      <ahyp:hlinkClr xmlns:ahyp="http://schemas.microsoft.com/office/drawing/2018/hyperlinkcolor" val="tx"/>
                    </a:ext>
                  </a:extLst>
                </a:hlinkClick>
              </a:rPr>
              <a:t>Click Here to View </a:t>
            </a:r>
            <a:r>
              <a:rPr lang="en-US" dirty="0" err="1">
                <a:hlinkClick r:id="rId4">
                  <a:extLst>
                    <a:ext uri="{A12FA001-AC4F-418D-AE19-62706E023703}">
                      <ahyp:hlinkClr xmlns:ahyp="http://schemas.microsoft.com/office/drawing/2018/hyperlinkcolor" val="tx"/>
                    </a:ext>
                  </a:extLst>
                </a:hlinkClick>
              </a:rPr>
              <a:t>Swaap’s</a:t>
            </a:r>
            <a:r>
              <a:rPr lang="en-US" dirty="0">
                <a:hlinkClick r:id="rId4">
                  <a:extLst>
                    <a:ext uri="{A12FA001-AC4F-418D-AE19-62706E023703}">
                      <ahyp:hlinkClr xmlns:ahyp="http://schemas.microsoft.com/office/drawing/2018/hyperlinkcolor" val="tx"/>
                    </a:ext>
                  </a:extLst>
                </a:hlinkClick>
              </a:rPr>
              <a:t> Product Release Canvas L22.2</a:t>
            </a:r>
            <a:endParaRPr lang="en-US" dirty="0"/>
          </a:p>
        </p:txBody>
      </p:sp>
      <p:sp>
        <p:nvSpPr>
          <p:cNvPr id="24" name="Rectangle 23">
            <a:extLst>
              <a:ext uri="{FF2B5EF4-FFF2-40B4-BE49-F238E27FC236}">
                <a16:creationId xmlns:a16="http://schemas.microsoft.com/office/drawing/2014/main" id="{7E5061D5-4069-4727-96D0-71CB4E5AC944}"/>
              </a:ext>
            </a:extLst>
          </p:cNvPr>
          <p:cNvSpPr/>
          <p:nvPr/>
        </p:nvSpPr>
        <p:spPr>
          <a:xfrm>
            <a:off x="8017647"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0A126E-DD79-4492-8C5B-073517C50BF1}"/>
              </a:ext>
            </a:extLst>
          </p:cNvPr>
          <p:cNvSpPr/>
          <p:nvPr/>
        </p:nvSpPr>
        <p:spPr>
          <a:xfrm>
            <a:off x="1697215" y="3049437"/>
            <a:ext cx="8688990" cy="970472"/>
          </a:xfrm>
          <a:prstGeom prst="rect">
            <a:avLst/>
          </a:prstGeom>
        </p:spPr>
        <p:txBody>
          <a:bodyPr wrap="square">
            <a:spAutoFit/>
          </a:bodyPr>
          <a:lstStyle/>
          <a:p>
            <a:pPr marL="285750" indent="-285750">
              <a:buClr>
                <a:srgbClr val="3182D5"/>
              </a:buClr>
              <a:buFont typeface="Wingdings" panose="05000000000000000000" pitchFamily="2" charset="2"/>
              <a:buChar char="ü"/>
            </a:pPr>
            <a:r>
              <a:rPr lang="en-US" sz="2800" dirty="0"/>
              <a:t>at least 30% of users interviewed have a clearer understanding of how to create and manage contacts</a:t>
            </a:r>
            <a:endParaRPr lang="en-US" sz="2800" dirty="0">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31A6A656-A542-494C-AC83-2E1A2D315789}"/>
              </a:ext>
            </a:extLst>
          </p:cNvPr>
          <p:cNvSpPr/>
          <p:nvPr/>
        </p:nvSpPr>
        <p:spPr>
          <a:xfrm>
            <a:off x="1697215" y="4019909"/>
            <a:ext cx="8171405" cy="954107"/>
          </a:xfrm>
          <a:prstGeom prst="rect">
            <a:avLst/>
          </a:prstGeom>
        </p:spPr>
        <p:txBody>
          <a:bodyPr wrap="square">
            <a:spAutoFit/>
          </a:bodyPr>
          <a:lstStyle/>
          <a:p>
            <a:pPr marL="285750" indent="-285750">
              <a:buClr>
                <a:srgbClr val="3182D5"/>
              </a:buClr>
              <a:buFont typeface="Wingdings" panose="05000000000000000000" pitchFamily="2" charset="2"/>
              <a:buChar char="ü"/>
            </a:pPr>
            <a:r>
              <a:rPr lang="en-US" sz="2800" dirty="0"/>
              <a:t>60% of users interviewed use the link feature the first time using the app</a:t>
            </a:r>
          </a:p>
        </p:txBody>
      </p:sp>
      <p:sp>
        <p:nvSpPr>
          <p:cNvPr id="9" name="Rectangle 8">
            <a:extLst>
              <a:ext uri="{FF2B5EF4-FFF2-40B4-BE49-F238E27FC236}">
                <a16:creationId xmlns:a16="http://schemas.microsoft.com/office/drawing/2014/main" id="{A2125209-20ED-4F5C-9502-014321680F2A}"/>
              </a:ext>
            </a:extLst>
          </p:cNvPr>
          <p:cNvSpPr/>
          <p:nvPr/>
        </p:nvSpPr>
        <p:spPr>
          <a:xfrm>
            <a:off x="1697215" y="4869405"/>
            <a:ext cx="8171405" cy="523220"/>
          </a:xfrm>
          <a:prstGeom prst="rect">
            <a:avLst/>
          </a:prstGeom>
        </p:spPr>
        <p:txBody>
          <a:bodyPr wrap="square">
            <a:spAutoFit/>
          </a:bodyPr>
          <a:lstStyle/>
          <a:p>
            <a:pPr marL="285750" indent="-285750">
              <a:buClr>
                <a:srgbClr val="3182D5"/>
              </a:buClr>
              <a:buFont typeface="Wingdings" panose="05000000000000000000" pitchFamily="2" charset="2"/>
              <a:buChar char="ü"/>
            </a:pPr>
            <a:r>
              <a:rPr lang="en-US" sz="2800" dirty="0"/>
              <a:t>a user can share information with non-</a:t>
            </a:r>
            <a:r>
              <a:rPr lang="en-US" sz="2800" dirty="0" err="1"/>
              <a:t>swaap</a:t>
            </a:r>
            <a:r>
              <a:rPr lang="en-US" sz="2800" dirty="0"/>
              <a:t> users</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017490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6"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290">
                                          <p:stCondLst>
                                            <p:cond delay="0"/>
                                          </p:stCondLst>
                                        </p:cTn>
                                        <p:tgtEl>
                                          <p:spTgt spid="2"/>
                                        </p:tgtEl>
                                      </p:cBhvr>
                                    </p:animEffect>
                                    <p:anim calcmode="lin" valueType="num">
                                      <p:cBhvr>
                                        <p:cTn id="17"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8"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9"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20"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21"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22" dur="13">
                                          <p:stCondLst>
                                            <p:cond delay="325"/>
                                          </p:stCondLst>
                                        </p:cTn>
                                        <p:tgtEl>
                                          <p:spTgt spid="2"/>
                                        </p:tgtEl>
                                      </p:cBhvr>
                                      <p:to x="100000" y="60000"/>
                                    </p:animScale>
                                    <p:animScale>
                                      <p:cBhvr>
                                        <p:cTn id="23" dur="83" decel="50000">
                                          <p:stCondLst>
                                            <p:cond delay="338"/>
                                          </p:stCondLst>
                                        </p:cTn>
                                        <p:tgtEl>
                                          <p:spTgt spid="2"/>
                                        </p:tgtEl>
                                      </p:cBhvr>
                                      <p:to x="100000" y="100000"/>
                                    </p:animScale>
                                    <p:animScale>
                                      <p:cBhvr>
                                        <p:cTn id="24" dur="13">
                                          <p:stCondLst>
                                            <p:cond delay="656"/>
                                          </p:stCondLst>
                                        </p:cTn>
                                        <p:tgtEl>
                                          <p:spTgt spid="2"/>
                                        </p:tgtEl>
                                      </p:cBhvr>
                                      <p:to x="100000" y="80000"/>
                                    </p:animScale>
                                    <p:animScale>
                                      <p:cBhvr>
                                        <p:cTn id="25" dur="83" decel="50000">
                                          <p:stCondLst>
                                            <p:cond delay="669"/>
                                          </p:stCondLst>
                                        </p:cTn>
                                        <p:tgtEl>
                                          <p:spTgt spid="2"/>
                                        </p:tgtEl>
                                      </p:cBhvr>
                                      <p:to x="100000" y="100000"/>
                                    </p:animScale>
                                    <p:animScale>
                                      <p:cBhvr>
                                        <p:cTn id="26" dur="13">
                                          <p:stCondLst>
                                            <p:cond delay="821"/>
                                          </p:stCondLst>
                                        </p:cTn>
                                        <p:tgtEl>
                                          <p:spTgt spid="2"/>
                                        </p:tgtEl>
                                      </p:cBhvr>
                                      <p:to x="100000" y="90000"/>
                                    </p:animScale>
                                    <p:animScale>
                                      <p:cBhvr>
                                        <p:cTn id="27" dur="83" decel="50000">
                                          <p:stCondLst>
                                            <p:cond delay="834"/>
                                          </p:stCondLst>
                                        </p:cTn>
                                        <p:tgtEl>
                                          <p:spTgt spid="2"/>
                                        </p:tgtEl>
                                      </p:cBhvr>
                                      <p:to x="100000" y="100000"/>
                                    </p:animScale>
                                    <p:animScale>
                                      <p:cBhvr>
                                        <p:cTn id="28" dur="13">
                                          <p:stCondLst>
                                            <p:cond delay="904"/>
                                          </p:stCondLst>
                                        </p:cTn>
                                        <p:tgtEl>
                                          <p:spTgt spid="2"/>
                                        </p:tgtEl>
                                      </p:cBhvr>
                                      <p:to x="100000" y="95000"/>
                                    </p:animScale>
                                    <p:animScale>
                                      <p:cBhvr>
                                        <p:cTn id="29" dur="83" decel="50000">
                                          <p:stCondLst>
                                            <p:cond delay="917"/>
                                          </p:stCondLst>
                                        </p:cTn>
                                        <p:tgtEl>
                                          <p:spTgt spid="2"/>
                                        </p:tgtEl>
                                      </p:cBhvr>
                                      <p:to x="100000" y="100000"/>
                                    </p:animScale>
                                  </p:childTnLst>
                                </p:cTn>
                              </p:par>
                            </p:childTnLst>
                          </p:cTn>
                        </p:par>
                        <p:par>
                          <p:cTn id="30" fill="hold">
                            <p:stCondLst>
                              <p:cond delay="1500"/>
                            </p:stCondLst>
                            <p:childTnLst>
                              <p:par>
                                <p:cTn id="31" presetID="26"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80">
                                          <p:stCondLst>
                                            <p:cond delay="0"/>
                                          </p:stCondLst>
                                        </p:cTn>
                                        <p:tgtEl>
                                          <p:spTgt spid="12"/>
                                        </p:tgtEl>
                                      </p:cBhvr>
                                    </p:animEffect>
                                    <p:anim calcmode="lin" valueType="num">
                                      <p:cBhvr>
                                        <p:cTn id="3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9" dur="26">
                                          <p:stCondLst>
                                            <p:cond delay="650"/>
                                          </p:stCondLst>
                                        </p:cTn>
                                        <p:tgtEl>
                                          <p:spTgt spid="12"/>
                                        </p:tgtEl>
                                      </p:cBhvr>
                                      <p:to x="100000" y="60000"/>
                                    </p:animScale>
                                    <p:animScale>
                                      <p:cBhvr>
                                        <p:cTn id="40" dur="166" decel="50000">
                                          <p:stCondLst>
                                            <p:cond delay="676"/>
                                          </p:stCondLst>
                                        </p:cTn>
                                        <p:tgtEl>
                                          <p:spTgt spid="12"/>
                                        </p:tgtEl>
                                      </p:cBhvr>
                                      <p:to x="100000" y="100000"/>
                                    </p:animScale>
                                    <p:animScale>
                                      <p:cBhvr>
                                        <p:cTn id="41" dur="26">
                                          <p:stCondLst>
                                            <p:cond delay="1312"/>
                                          </p:stCondLst>
                                        </p:cTn>
                                        <p:tgtEl>
                                          <p:spTgt spid="12"/>
                                        </p:tgtEl>
                                      </p:cBhvr>
                                      <p:to x="100000" y="80000"/>
                                    </p:animScale>
                                    <p:animScale>
                                      <p:cBhvr>
                                        <p:cTn id="42" dur="166" decel="50000">
                                          <p:stCondLst>
                                            <p:cond delay="1338"/>
                                          </p:stCondLst>
                                        </p:cTn>
                                        <p:tgtEl>
                                          <p:spTgt spid="12"/>
                                        </p:tgtEl>
                                      </p:cBhvr>
                                      <p:to x="100000" y="100000"/>
                                    </p:animScale>
                                    <p:animScale>
                                      <p:cBhvr>
                                        <p:cTn id="43" dur="26">
                                          <p:stCondLst>
                                            <p:cond delay="1642"/>
                                          </p:stCondLst>
                                        </p:cTn>
                                        <p:tgtEl>
                                          <p:spTgt spid="12"/>
                                        </p:tgtEl>
                                      </p:cBhvr>
                                      <p:to x="100000" y="90000"/>
                                    </p:animScale>
                                    <p:animScale>
                                      <p:cBhvr>
                                        <p:cTn id="44" dur="166" decel="50000">
                                          <p:stCondLst>
                                            <p:cond delay="1668"/>
                                          </p:stCondLst>
                                        </p:cTn>
                                        <p:tgtEl>
                                          <p:spTgt spid="12"/>
                                        </p:tgtEl>
                                      </p:cBhvr>
                                      <p:to x="100000" y="100000"/>
                                    </p:animScale>
                                    <p:animScale>
                                      <p:cBhvr>
                                        <p:cTn id="45" dur="26">
                                          <p:stCondLst>
                                            <p:cond delay="1808"/>
                                          </p:stCondLst>
                                        </p:cTn>
                                        <p:tgtEl>
                                          <p:spTgt spid="12"/>
                                        </p:tgtEl>
                                      </p:cBhvr>
                                      <p:to x="100000" y="95000"/>
                                    </p:animScale>
                                    <p:animScale>
                                      <p:cBhvr>
                                        <p:cTn id="46" dur="166" decel="50000">
                                          <p:stCondLst>
                                            <p:cond delay="1834"/>
                                          </p:stCondLst>
                                        </p:cTn>
                                        <p:tgtEl>
                                          <p:spTgt spid="12"/>
                                        </p:tgtEl>
                                      </p:cBhvr>
                                      <p:to x="100000" y="100000"/>
                                    </p:animScale>
                                  </p:childTnLst>
                                </p:cTn>
                              </p:par>
                              <p:par>
                                <p:cTn id="47" presetID="26"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80">
                                          <p:stCondLst>
                                            <p:cond delay="0"/>
                                          </p:stCondLst>
                                        </p:cTn>
                                        <p:tgtEl>
                                          <p:spTgt spid="13"/>
                                        </p:tgtEl>
                                      </p:cBhvr>
                                    </p:animEffect>
                                    <p:anim calcmode="lin" valueType="num">
                                      <p:cBhvr>
                                        <p:cTn id="5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5" dur="26">
                                          <p:stCondLst>
                                            <p:cond delay="650"/>
                                          </p:stCondLst>
                                        </p:cTn>
                                        <p:tgtEl>
                                          <p:spTgt spid="13"/>
                                        </p:tgtEl>
                                      </p:cBhvr>
                                      <p:to x="100000" y="60000"/>
                                    </p:animScale>
                                    <p:animScale>
                                      <p:cBhvr>
                                        <p:cTn id="56" dur="166" decel="50000">
                                          <p:stCondLst>
                                            <p:cond delay="676"/>
                                          </p:stCondLst>
                                        </p:cTn>
                                        <p:tgtEl>
                                          <p:spTgt spid="13"/>
                                        </p:tgtEl>
                                      </p:cBhvr>
                                      <p:to x="100000" y="100000"/>
                                    </p:animScale>
                                    <p:animScale>
                                      <p:cBhvr>
                                        <p:cTn id="57" dur="26">
                                          <p:stCondLst>
                                            <p:cond delay="1312"/>
                                          </p:stCondLst>
                                        </p:cTn>
                                        <p:tgtEl>
                                          <p:spTgt spid="13"/>
                                        </p:tgtEl>
                                      </p:cBhvr>
                                      <p:to x="100000" y="80000"/>
                                    </p:animScale>
                                    <p:animScale>
                                      <p:cBhvr>
                                        <p:cTn id="58" dur="166" decel="50000">
                                          <p:stCondLst>
                                            <p:cond delay="1338"/>
                                          </p:stCondLst>
                                        </p:cTn>
                                        <p:tgtEl>
                                          <p:spTgt spid="13"/>
                                        </p:tgtEl>
                                      </p:cBhvr>
                                      <p:to x="100000" y="100000"/>
                                    </p:animScale>
                                    <p:animScale>
                                      <p:cBhvr>
                                        <p:cTn id="59" dur="26">
                                          <p:stCondLst>
                                            <p:cond delay="1642"/>
                                          </p:stCondLst>
                                        </p:cTn>
                                        <p:tgtEl>
                                          <p:spTgt spid="13"/>
                                        </p:tgtEl>
                                      </p:cBhvr>
                                      <p:to x="100000" y="90000"/>
                                    </p:animScale>
                                    <p:animScale>
                                      <p:cBhvr>
                                        <p:cTn id="60" dur="166" decel="50000">
                                          <p:stCondLst>
                                            <p:cond delay="1668"/>
                                          </p:stCondLst>
                                        </p:cTn>
                                        <p:tgtEl>
                                          <p:spTgt spid="13"/>
                                        </p:tgtEl>
                                      </p:cBhvr>
                                      <p:to x="100000" y="100000"/>
                                    </p:animScale>
                                    <p:animScale>
                                      <p:cBhvr>
                                        <p:cTn id="61" dur="26">
                                          <p:stCondLst>
                                            <p:cond delay="1808"/>
                                          </p:stCondLst>
                                        </p:cTn>
                                        <p:tgtEl>
                                          <p:spTgt spid="13"/>
                                        </p:tgtEl>
                                      </p:cBhvr>
                                      <p:to x="100000" y="95000"/>
                                    </p:animScale>
                                    <p:animScale>
                                      <p:cBhvr>
                                        <p:cTn id="62" dur="166" decel="50000">
                                          <p:stCondLst>
                                            <p:cond delay="1834"/>
                                          </p:stCondLst>
                                        </p:cTn>
                                        <p:tgtEl>
                                          <p:spTgt spid="13"/>
                                        </p:tgtEl>
                                      </p:cBhvr>
                                      <p:to x="100000" y="100000"/>
                                    </p:animScale>
                                  </p:childTnLst>
                                </p:cTn>
                              </p:par>
                            </p:childTnLst>
                          </p:cTn>
                        </p:par>
                        <p:par>
                          <p:cTn id="63" fill="hold">
                            <p:stCondLst>
                              <p:cond delay="3500"/>
                            </p:stCondLst>
                            <p:childTnLst>
                              <p:par>
                                <p:cTn id="64" presetID="42" presetClass="entr" presetSubtype="0" fill="hold"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1000"/>
                                        <p:tgtEl>
                                          <p:spTgt spid="19"/>
                                        </p:tgtEl>
                                      </p:cBhvr>
                                    </p:animEffect>
                                    <p:anim calcmode="lin" valueType="num">
                                      <p:cBhvr>
                                        <p:cTn id="67" dur="1000" fill="hold"/>
                                        <p:tgtEl>
                                          <p:spTgt spid="19"/>
                                        </p:tgtEl>
                                        <p:attrNameLst>
                                          <p:attrName>ppt_x</p:attrName>
                                        </p:attrNameLst>
                                      </p:cBhvr>
                                      <p:tavLst>
                                        <p:tav tm="0">
                                          <p:val>
                                            <p:strVal val="#ppt_x"/>
                                          </p:val>
                                        </p:tav>
                                        <p:tav tm="100000">
                                          <p:val>
                                            <p:strVal val="#ppt_x"/>
                                          </p:val>
                                        </p:tav>
                                      </p:tavLst>
                                    </p:anim>
                                    <p:anim calcmode="lin" valueType="num">
                                      <p:cBhvr>
                                        <p:cTn id="68" dur="1000" fill="hold"/>
                                        <p:tgtEl>
                                          <p:spTgt spid="19"/>
                                        </p:tgtEl>
                                        <p:attrNameLst>
                                          <p:attrName>ppt_y</p:attrName>
                                        </p:attrNameLst>
                                      </p:cBhvr>
                                      <p:tavLst>
                                        <p:tav tm="0">
                                          <p:val>
                                            <p:strVal val="#ppt_y+.1"/>
                                          </p:val>
                                        </p:tav>
                                        <p:tav tm="100000">
                                          <p:val>
                                            <p:strVal val="#ppt_y"/>
                                          </p:val>
                                        </p:tav>
                                      </p:tavLst>
                                    </p:anim>
                                  </p:childTnLst>
                                </p:cTn>
                              </p:par>
                            </p:childTnLst>
                          </p:cTn>
                        </p:par>
                        <p:par>
                          <p:cTn id="69" fill="hold">
                            <p:stCondLst>
                              <p:cond delay="4500"/>
                            </p:stCondLst>
                            <p:childTnLst>
                              <p:par>
                                <p:cTn id="70" presetID="2" presetClass="entr" presetSubtype="4"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additive="base">
                                        <p:cTn id="72" dur="500" fill="hold"/>
                                        <p:tgtEl>
                                          <p:spTgt spid="22"/>
                                        </p:tgtEl>
                                        <p:attrNameLst>
                                          <p:attrName>ppt_x</p:attrName>
                                        </p:attrNameLst>
                                      </p:cBhvr>
                                      <p:tavLst>
                                        <p:tav tm="0">
                                          <p:val>
                                            <p:strVal val="#ppt_x"/>
                                          </p:val>
                                        </p:tav>
                                        <p:tav tm="100000">
                                          <p:val>
                                            <p:strVal val="#ppt_x"/>
                                          </p:val>
                                        </p:tav>
                                      </p:tavLst>
                                    </p:anim>
                                    <p:anim calcmode="lin" valueType="num">
                                      <p:cBhvr additive="base">
                                        <p:cTn id="73" dur="500" fill="hold"/>
                                        <p:tgtEl>
                                          <p:spTgt spid="22"/>
                                        </p:tgtEl>
                                        <p:attrNameLst>
                                          <p:attrName>ppt_y</p:attrName>
                                        </p:attrNameLst>
                                      </p:cBhvr>
                                      <p:tavLst>
                                        <p:tav tm="0">
                                          <p:val>
                                            <p:strVal val="1+#ppt_h/2"/>
                                          </p:val>
                                        </p:tav>
                                        <p:tav tm="100000">
                                          <p:val>
                                            <p:strVal val="#ppt_y"/>
                                          </p:val>
                                        </p:tav>
                                      </p:tavLst>
                                    </p:anim>
                                  </p:childTnLst>
                                </p:cTn>
                              </p:par>
                              <p:par>
                                <p:cTn id="74" presetID="26" presetClass="entr" presetSubtype="0" fill="hold" grpId="0" nodeType="with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down)">
                                      <p:cBhvr>
                                        <p:cTn id="76" dur="580">
                                          <p:stCondLst>
                                            <p:cond delay="0"/>
                                          </p:stCondLst>
                                        </p:cTn>
                                        <p:tgtEl>
                                          <p:spTgt spid="9"/>
                                        </p:tgtEl>
                                      </p:cBhvr>
                                    </p:animEffect>
                                    <p:anim calcmode="lin" valueType="num">
                                      <p:cBhvr>
                                        <p:cTn id="77"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82" dur="26">
                                          <p:stCondLst>
                                            <p:cond delay="650"/>
                                          </p:stCondLst>
                                        </p:cTn>
                                        <p:tgtEl>
                                          <p:spTgt spid="9"/>
                                        </p:tgtEl>
                                      </p:cBhvr>
                                      <p:to x="100000" y="60000"/>
                                    </p:animScale>
                                    <p:animScale>
                                      <p:cBhvr>
                                        <p:cTn id="83" dur="166" decel="50000">
                                          <p:stCondLst>
                                            <p:cond delay="676"/>
                                          </p:stCondLst>
                                        </p:cTn>
                                        <p:tgtEl>
                                          <p:spTgt spid="9"/>
                                        </p:tgtEl>
                                      </p:cBhvr>
                                      <p:to x="100000" y="100000"/>
                                    </p:animScale>
                                    <p:animScale>
                                      <p:cBhvr>
                                        <p:cTn id="84" dur="26">
                                          <p:stCondLst>
                                            <p:cond delay="1312"/>
                                          </p:stCondLst>
                                        </p:cTn>
                                        <p:tgtEl>
                                          <p:spTgt spid="9"/>
                                        </p:tgtEl>
                                      </p:cBhvr>
                                      <p:to x="100000" y="80000"/>
                                    </p:animScale>
                                    <p:animScale>
                                      <p:cBhvr>
                                        <p:cTn id="85" dur="166" decel="50000">
                                          <p:stCondLst>
                                            <p:cond delay="1338"/>
                                          </p:stCondLst>
                                        </p:cTn>
                                        <p:tgtEl>
                                          <p:spTgt spid="9"/>
                                        </p:tgtEl>
                                      </p:cBhvr>
                                      <p:to x="100000" y="100000"/>
                                    </p:animScale>
                                    <p:animScale>
                                      <p:cBhvr>
                                        <p:cTn id="86" dur="26">
                                          <p:stCondLst>
                                            <p:cond delay="1642"/>
                                          </p:stCondLst>
                                        </p:cTn>
                                        <p:tgtEl>
                                          <p:spTgt spid="9"/>
                                        </p:tgtEl>
                                      </p:cBhvr>
                                      <p:to x="100000" y="90000"/>
                                    </p:animScale>
                                    <p:animScale>
                                      <p:cBhvr>
                                        <p:cTn id="87" dur="166" decel="50000">
                                          <p:stCondLst>
                                            <p:cond delay="1668"/>
                                          </p:stCondLst>
                                        </p:cTn>
                                        <p:tgtEl>
                                          <p:spTgt spid="9"/>
                                        </p:tgtEl>
                                      </p:cBhvr>
                                      <p:to x="100000" y="100000"/>
                                    </p:animScale>
                                    <p:animScale>
                                      <p:cBhvr>
                                        <p:cTn id="88" dur="26">
                                          <p:stCondLst>
                                            <p:cond delay="1808"/>
                                          </p:stCondLst>
                                        </p:cTn>
                                        <p:tgtEl>
                                          <p:spTgt spid="9"/>
                                        </p:tgtEl>
                                      </p:cBhvr>
                                      <p:to x="100000" y="95000"/>
                                    </p:animScale>
                                    <p:animScale>
                                      <p:cBhvr>
                                        <p:cTn id="89"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22" grpId="0"/>
      <p:bldP spid="24" grpId="0" animBg="1"/>
      <p:bldP spid="12" grpId="0"/>
      <p:bldP spid="13"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DCC749382DAD45826A317FD3E1410A" ma:contentTypeVersion="7" ma:contentTypeDescription="Create a new document." ma:contentTypeScope="" ma:versionID="d6d8aec080a9aa8018114efa2715ba39">
  <xsd:schema xmlns:xsd="http://www.w3.org/2001/XMLSchema" xmlns:xs="http://www.w3.org/2001/XMLSchema" xmlns:p="http://schemas.microsoft.com/office/2006/metadata/properties" xmlns:ns3="ccc1ed69-896a-4afd-91f5-889ddb2e1f50" xmlns:ns4="ed9cb6eb-6c27-4de8-b756-017721c84720" targetNamespace="http://schemas.microsoft.com/office/2006/metadata/properties" ma:root="true" ma:fieldsID="02f5124f0cf31271d59b8d632fcba622" ns3:_="" ns4:_="">
    <xsd:import namespace="ccc1ed69-896a-4afd-91f5-889ddb2e1f50"/>
    <xsd:import namespace="ed9cb6eb-6c27-4de8-b756-017721c8472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c1ed69-896a-4afd-91f5-889ddb2e1f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d9cb6eb-6c27-4de8-b756-017721c8472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DF7B83-A2F3-4537-97B2-B4C6F2F8015D}">
  <ds:schemaRefs>
    <ds:schemaRef ds:uri="http://schemas.microsoft.com/office/2006/metadata/properties"/>
    <ds:schemaRef ds:uri="http://purl.org/dc/dcmitype/"/>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ed9cb6eb-6c27-4de8-b756-017721c84720"/>
    <ds:schemaRef ds:uri="ccc1ed69-896a-4afd-91f5-889ddb2e1f50"/>
    <ds:schemaRef ds:uri="http://www.w3.org/XML/1998/namespace"/>
  </ds:schemaRefs>
</ds:datastoreItem>
</file>

<file path=customXml/itemProps2.xml><?xml version="1.0" encoding="utf-8"?>
<ds:datastoreItem xmlns:ds="http://schemas.openxmlformats.org/officeDocument/2006/customXml" ds:itemID="{D19ACA81-8A46-443F-8EB1-41C52E6E6859}">
  <ds:schemaRefs>
    <ds:schemaRef ds:uri="http://schemas.microsoft.com/sharepoint/v3/contenttype/forms"/>
  </ds:schemaRefs>
</ds:datastoreItem>
</file>

<file path=customXml/itemProps3.xml><?xml version="1.0" encoding="utf-8"?>
<ds:datastoreItem xmlns:ds="http://schemas.openxmlformats.org/officeDocument/2006/customXml" ds:itemID="{48B2DEC8-88B0-4126-9765-D4ACA77555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c1ed69-896a-4afd-91f5-889ddb2e1f50"/>
    <ds:schemaRef ds:uri="ed9cb6eb-6c27-4de8-b756-017721c847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2241</TotalTime>
  <Words>933</Words>
  <Application>Microsoft Office PowerPoint</Application>
  <PresentationFormat>Widescreen</PresentationFormat>
  <Paragraphs>77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Segoe UI</vt:lpstr>
      <vt:lpstr>Wingdings</vt:lpstr>
      <vt:lpstr>Office Theme</vt:lpstr>
      <vt:lpstr>Swaap:  Labs 22</vt:lpstr>
      <vt:lpstr>Problems Addressed</vt:lpstr>
      <vt:lpstr>Feature:</vt:lpstr>
      <vt:lpstr>Feature:</vt:lpstr>
      <vt:lpstr>Feature:</vt:lpstr>
      <vt:lpstr>Feature:</vt:lpstr>
      <vt:lpstr>Feature:</vt:lpstr>
      <vt:lpstr>Objectives Supported</vt:lpstr>
      <vt:lpstr>Key Results</vt:lpstr>
      <vt:lpstr>Read Swaap’s full Release Canvas L22.2 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Ingram</dc:creator>
  <cp:lastModifiedBy>Erica Ingram</cp:lastModifiedBy>
  <cp:revision>392</cp:revision>
  <dcterms:created xsi:type="dcterms:W3CDTF">2020-03-11T21:17:01Z</dcterms:created>
  <dcterms:modified xsi:type="dcterms:W3CDTF">2020-04-20T21:33:21Z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0x01010087DCC749382DAD45826A317FD3E1410A</vt:lpwstr>
  </property>
</Properties>
</file>