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17cfdc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e6817cfdc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1f803c3c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1f803c3c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counter is often really useful inside the loop.  This code just outputs it but you can use it to do maths with.  For example, multiplying a number by the counter inside the loop will output a ‘multiplication table’ sequence.  This is task 3 in repl 4.2</a:t>
            </a:r>
            <a:endParaRPr/>
          </a:p>
        </p:txBody>
      </p:sp>
      <p:sp>
        <p:nvSpPr>
          <p:cNvPr id="175" name="Google Shape;175;g91f803c3c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1f803c3c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1f803c3c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1f803c3c9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1f803c128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1f803c128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91f803c128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67d8c0742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67d8c0742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67d8c0742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7d8c074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7d8c074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relies on conditions in the same way that selection does.</a:t>
            </a:r>
            <a:endParaRPr/>
          </a:p>
        </p:txBody>
      </p:sp>
      <p:sp>
        <p:nvSpPr>
          <p:cNvPr id="95" name="Google Shape;95;g867d8c074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f35fed2e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f35fed2e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f35fed2e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f35fed2e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f35fed2e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often </a:t>
            </a:r>
            <a:r>
              <a:rPr lang="en-GB"/>
              <a:t>automatically</a:t>
            </a:r>
            <a:r>
              <a:rPr lang="en-GB"/>
              <a:t> indents for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and the colon are usually the first things to check when debugging/spotting mistakes in student work.</a:t>
            </a:r>
            <a:endParaRPr/>
          </a:p>
        </p:txBody>
      </p:sp>
      <p:sp>
        <p:nvSpPr>
          <p:cNvPr id="109" name="Google Shape;109;g8f35fed2e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1f803c1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1f803c1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Flowcharts like these often help students visualise the sequence of iteration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students about how it is possible to get to the black ‘rest of program’ circle. What is the only way to get there?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black circle is either end of program (if there is no more code after the selection) or continue to run code that appears further down the program.</a:t>
            </a:r>
            <a:endParaRPr/>
          </a:p>
        </p:txBody>
      </p:sp>
      <p:sp>
        <p:nvSpPr>
          <p:cNvPr id="120" name="Google Shape;120;g91f803c1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f803c128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f803c128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 example like this (quiz/enter the correct password etc) you want the loop to run until the user enters the correct answer.  Set up a condition that loops while the answer IS NOT EQUAL TO the correct 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forget to get input again inside the loop, otherwise you will create a never ending (infinite) loop.</a:t>
            </a:r>
            <a:endParaRPr/>
          </a:p>
        </p:txBody>
      </p:sp>
      <p:sp>
        <p:nvSpPr>
          <p:cNvPr id="141" name="Google Shape;141;g91f803c128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f803c3c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f803c3c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1f803c3c9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1f803c3c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1f803c3c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code is inside the loop? Get students to identify it again- no harm in more practice.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problem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students to keep track of the value in the counter variable.  It never changes from 1 so we have an infinite loop that keeps printing ‘Hello’ and never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could code and run this to further embed the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slide shows how to fix this.</a:t>
            </a:r>
            <a:endParaRPr/>
          </a:p>
        </p:txBody>
      </p:sp>
      <p:sp>
        <p:nvSpPr>
          <p:cNvPr id="161" name="Google Shape;161;g91f803c3c9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1f803c3c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1f803c3c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new line adds 1 to the counter every time the loop runs. This means that the counter will eventually reach 5 and break the loop.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students to predict how many times the loop will run - it’s 4 - point out that the condition says &lt; (LESS THAN) 5.  5 is not included.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could we: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the operator to include 5?  &lt;=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the number in the condition to include 5  WITHOUT changing the operator? &lt;6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loop run 10 times?  Either &lt;11 or &lt;=10</a:t>
            </a:r>
            <a:endParaRPr/>
          </a:p>
        </p:txBody>
      </p:sp>
      <p:sp>
        <p:nvSpPr>
          <p:cNvPr id="168" name="Google Shape;168;g91f803c3c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974771"/>
            <a:ext cx="2433775" cy="8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506600" y="6492900"/>
            <a:ext cx="468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/>
                <a:ea typeface="Calibri"/>
                <a:cs typeface="Calibri"/>
                <a:sym typeface="Calibri"/>
              </a:rPr>
              <a:t>Resources created by Andy Colley (@MrAColley)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89900" y="0"/>
            <a:ext cx="105156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Learning Goals/Objectives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89900" y="1096801"/>
            <a:ext cx="10515600" cy="466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Be able to read, comprehend, trace, adapt and create Python code that:</a:t>
            </a:r>
            <a:endParaRPr sz="3300"/>
          </a:p>
          <a:p>
            <a:pPr indent="-400050" lvl="0" marL="457200" rtl="0" algn="l"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-GB" sz="2900"/>
              <a:t>Iterates using WHILE loops </a:t>
            </a:r>
            <a:endParaRPr sz="2900"/>
          </a:p>
          <a:p>
            <a:pPr indent="-400050" lvl="0" marL="457200" rtl="0" algn="l"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-GB" sz="2900"/>
              <a:t>Sets Boolean conditions to trigger loops</a:t>
            </a:r>
            <a:endParaRPr sz="2900"/>
          </a:p>
          <a:p>
            <a:pPr indent="-400050" lvl="0" marL="457200" rtl="0" algn="l"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-GB" sz="2900"/>
              <a:t>Uses counters in loop conditions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0" y="0"/>
            <a:ext cx="10515600" cy="6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A Counter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50125" y="10357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while counter &lt; 5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	print(“The counter is ” + counter)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counter +=1</a:t>
            </a:r>
            <a:endParaRPr sz="3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print (“The loop has ended”)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322225" y="3667450"/>
            <a:ext cx="5751900" cy="1029000"/>
          </a:xfrm>
          <a:prstGeom prst="wedgeRoundRectCallout">
            <a:avLst>
              <a:gd fmla="val -90155" name="adj1"/>
              <a:gd fmla="val -2726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to the counter as </a:t>
            </a:r>
            <a:r>
              <a:rPr b="1" lang="en-GB" sz="1800"/>
              <a:t>the last command inside the loop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0" y="0"/>
            <a:ext cx="10515600" cy="9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A Counter - Tasks Part 1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57600"/>
            <a:ext cx="8782050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0" y="0"/>
            <a:ext cx="11800500" cy="9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A Counter</a:t>
            </a:r>
            <a:r>
              <a:rPr lang="en-GB"/>
              <a:t> - Tasks Part 2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401200" y="1272475"/>
            <a:ext cx="11220900" cy="4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50">
                <a:solidFill>
                  <a:schemeClr val="dk1"/>
                </a:solidFill>
                <a:highlight>
                  <a:srgbClr val="FFFFFE"/>
                </a:highlight>
              </a:rPr>
              <a:t>Task 3</a:t>
            </a:r>
            <a:endParaRPr b="1" sz="2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E"/>
                </a:highlight>
              </a:rPr>
              <a:t> # Write a program that uses a loop to output the seven times table up to 12 x 7 (HINT - use the counter variable and combine it with what you learned about maths with variables.)</a:t>
            </a:r>
            <a:endParaRPr sz="2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E"/>
                </a:highlight>
              </a:rPr>
              <a:t> # Output the multiplied number as part of a sentence.  Example - '1 times 7 is 7'</a:t>
            </a:r>
            <a:endParaRPr sz="2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50">
                <a:solidFill>
                  <a:schemeClr val="dk1"/>
                </a:solidFill>
                <a:highlight>
                  <a:srgbClr val="FFFFFE"/>
                </a:highlight>
              </a:rPr>
              <a:t> # EXTRA CHALLENGE - ask the user to input a number and output the multiplication table for the input.</a:t>
            </a:r>
            <a:endParaRPr sz="21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0" y="0"/>
            <a:ext cx="121920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Homework Challenge - Cubes Cubes Cubes</a:t>
            </a:r>
            <a:endParaRPr sz="3900"/>
          </a:p>
        </p:txBody>
      </p:sp>
      <p:sp>
        <p:nvSpPr>
          <p:cNvPr id="200" name="Google Shape;200;p25"/>
          <p:cNvSpPr txBox="1"/>
          <p:nvPr/>
        </p:nvSpPr>
        <p:spPr>
          <a:xfrm>
            <a:off x="270150" y="1338300"/>
            <a:ext cx="11651700" cy="418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The cubed number sequence starts: 1, 8, 27, 64, 125.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Write a program that: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		 	 	 	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Asks the user to input a number.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Display N numbers in the cubed sequence according to user input.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909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Operators - Used in Conditions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72350" y="1128950"/>
            <a:ext cx="11108400" cy="54804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== Equal to/The same as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!= Not equal to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&gt; Greater than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&gt;= Greater than or equal to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&lt; Less than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&lt;= Less than or equal to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248425" y="95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Operators are used to compare TWO pieces of data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0" y="1095250"/>
            <a:ext cx="12192000" cy="518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8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GB" sz="6800">
                <a:latin typeface="Arial"/>
                <a:ea typeface="Arial"/>
                <a:cs typeface="Arial"/>
                <a:sym typeface="Arial"/>
              </a:rPr>
              <a:t>ata1 </a:t>
            </a:r>
            <a:r>
              <a:rPr b="1" i="1" lang="en-GB" sz="6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 operator</a:t>
            </a:r>
            <a:r>
              <a:rPr i="1" lang="en-GB" sz="6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6800">
                <a:latin typeface="Arial"/>
                <a:ea typeface="Arial"/>
                <a:cs typeface="Arial"/>
                <a:sym typeface="Arial"/>
              </a:rPr>
              <a:t>data2</a:t>
            </a:r>
            <a:endParaRPr sz="6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-129025" y="-274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955200" y="2400800"/>
            <a:ext cx="9465000" cy="30606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i="1" lang="en-GB" sz="6000">
                <a:latin typeface="Arial"/>
                <a:ea typeface="Arial"/>
                <a:cs typeface="Arial"/>
                <a:sym typeface="Arial"/>
              </a:rPr>
              <a:t>boolean condition</a:t>
            </a:r>
            <a:r>
              <a:rPr lang="en-GB" sz="6000">
                <a:latin typeface="Arial"/>
                <a:ea typeface="Arial"/>
                <a:cs typeface="Arial"/>
                <a:sym typeface="Arial"/>
              </a:rPr>
              <a:t>: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6000">
                <a:latin typeface="Arial"/>
                <a:ea typeface="Arial"/>
                <a:cs typeface="Arial"/>
                <a:sym typeface="Arial"/>
              </a:rPr>
              <a:t>	Do this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643450" y="374075"/>
            <a:ext cx="4139700" cy="1325700"/>
          </a:xfrm>
          <a:prstGeom prst="wedgeRoundRectCallout">
            <a:avLst>
              <a:gd fmla="val -46386" name="adj1"/>
              <a:gd fmla="val 16256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Starts the iteration statement.</a:t>
            </a:r>
            <a:endParaRPr sz="3000"/>
          </a:p>
        </p:txBody>
      </p:sp>
      <p:sp>
        <p:nvSpPr>
          <p:cNvPr id="114" name="Google Shape;114;p16"/>
          <p:cNvSpPr/>
          <p:nvPr/>
        </p:nvSpPr>
        <p:spPr>
          <a:xfrm>
            <a:off x="6985475" y="374075"/>
            <a:ext cx="4139700" cy="1325700"/>
          </a:xfrm>
          <a:prstGeom prst="wedgeRoundRectCallout">
            <a:avLst>
              <a:gd fmla="val 23849" name="adj1"/>
              <a:gd fmla="val 16423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Colon - because syntax</a:t>
            </a:r>
            <a:endParaRPr sz="3000"/>
          </a:p>
        </p:txBody>
      </p:sp>
      <p:sp>
        <p:nvSpPr>
          <p:cNvPr id="115" name="Google Shape;115;p16"/>
          <p:cNvSpPr/>
          <p:nvPr/>
        </p:nvSpPr>
        <p:spPr>
          <a:xfrm>
            <a:off x="-129025" y="5214825"/>
            <a:ext cx="6755400" cy="1518600"/>
          </a:xfrm>
          <a:prstGeom prst="wedgeRoundRectCallout">
            <a:avLst>
              <a:gd fmla="val -6006" name="adj1"/>
              <a:gd fmla="val -8466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Indented - use the tab key.  Your code won’t work if you don’t indent inside the iteration statement.</a:t>
            </a:r>
            <a:endParaRPr sz="3000"/>
          </a:p>
        </p:txBody>
      </p:sp>
      <p:sp>
        <p:nvSpPr>
          <p:cNvPr id="116" name="Google Shape;116;p16"/>
          <p:cNvSpPr/>
          <p:nvPr/>
        </p:nvSpPr>
        <p:spPr>
          <a:xfrm>
            <a:off x="8052300" y="4135700"/>
            <a:ext cx="4139700" cy="1650000"/>
          </a:xfrm>
          <a:prstGeom prst="wedgeRoundRectCallout">
            <a:avLst>
              <a:gd fmla="val -107164" name="adj1"/>
              <a:gd fmla="val -1959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This instruction is repeated while the condition is TRUE.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0" y="0"/>
            <a:ext cx="10515600" cy="80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While - Flowchart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895900" y="801900"/>
            <a:ext cx="400200" cy="4113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011975" y="1722850"/>
            <a:ext cx="2168050" cy="1645025"/>
          </a:xfrm>
          <a:prstGeom prst="flowChartDecision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Condition</a:t>
            </a:r>
            <a:endParaRPr sz="1600"/>
          </a:p>
        </p:txBody>
      </p:sp>
      <p:sp>
        <p:nvSpPr>
          <p:cNvPr id="125" name="Google Shape;125;p17"/>
          <p:cNvSpPr/>
          <p:nvPr/>
        </p:nvSpPr>
        <p:spPr>
          <a:xfrm>
            <a:off x="4728850" y="4535088"/>
            <a:ext cx="2734300" cy="1200425"/>
          </a:xfrm>
          <a:prstGeom prst="flowChartProcess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if code (indented under the while  line)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895900" y="6289450"/>
            <a:ext cx="400200" cy="411300"/>
          </a:xfrm>
          <a:prstGeom prst="flowChartConnector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>
            <a:stCxn id="123" idx="4"/>
            <a:endCxn id="124" idx="0"/>
          </p:cNvCxnSpPr>
          <p:nvPr/>
        </p:nvCxnSpPr>
        <p:spPr>
          <a:xfrm>
            <a:off x="6096000" y="1213200"/>
            <a:ext cx="0" cy="509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7"/>
          <p:cNvCxnSpPr>
            <a:endCxn id="125" idx="0"/>
          </p:cNvCxnSpPr>
          <p:nvPr/>
        </p:nvCxnSpPr>
        <p:spPr>
          <a:xfrm>
            <a:off x="6096000" y="3419688"/>
            <a:ext cx="0" cy="1115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endCxn id="124" idx="1"/>
          </p:cNvCxnSpPr>
          <p:nvPr/>
        </p:nvCxnSpPr>
        <p:spPr>
          <a:xfrm>
            <a:off x="3747475" y="2532763"/>
            <a:ext cx="1264500" cy="12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>
            <a:off x="4639800" y="3648638"/>
            <a:ext cx="1456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If condition is 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7"/>
          <p:cNvCxnSpPr>
            <a:endCxn id="126" idx="6"/>
          </p:cNvCxnSpPr>
          <p:nvPr/>
        </p:nvCxnSpPr>
        <p:spPr>
          <a:xfrm rot="10800000">
            <a:off x="6296100" y="6495100"/>
            <a:ext cx="1884600" cy="18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>
            <a:stCxn id="124" idx="3"/>
          </p:cNvCxnSpPr>
          <p:nvPr/>
        </p:nvCxnSpPr>
        <p:spPr>
          <a:xfrm>
            <a:off x="7180025" y="2545363"/>
            <a:ext cx="993600" cy="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8163300" y="2548450"/>
            <a:ext cx="6300" cy="3954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8034725" y="3556850"/>
            <a:ext cx="20754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If condition is false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7"/>
          <p:cNvCxnSpPr>
            <a:endCxn id="125" idx="1"/>
          </p:cNvCxnSpPr>
          <p:nvPr/>
        </p:nvCxnSpPr>
        <p:spPr>
          <a:xfrm>
            <a:off x="3749950" y="5107400"/>
            <a:ext cx="978900" cy="27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 flipH="1">
            <a:off x="3739650" y="2532875"/>
            <a:ext cx="7800" cy="2574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1217350" y="3367875"/>
            <a:ext cx="25326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Go back to check the condition again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00" y="2439650"/>
            <a:ext cx="9811075" cy="35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title"/>
          </p:nvPr>
        </p:nvSpPr>
        <p:spPr>
          <a:xfrm>
            <a:off x="0" y="0"/>
            <a:ext cx="12082200" cy="80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while</a:t>
            </a:r>
            <a:r>
              <a:rPr lang="en-GB"/>
              <a:t> - coding tips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78975" y="3532100"/>
            <a:ext cx="1590900" cy="965400"/>
          </a:xfrm>
          <a:prstGeom prst="wedgeRoundRectCallout">
            <a:avLst>
              <a:gd fmla="val 69234" name="adj1"/>
              <a:gd fmla="val -392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1. </a:t>
            </a:r>
            <a:r>
              <a:rPr lang="en-GB" sz="1800"/>
              <a:t>Start with while.</a:t>
            </a:r>
            <a:endParaRPr b="1" sz="1800"/>
          </a:p>
        </p:txBody>
      </p:sp>
      <p:sp>
        <p:nvSpPr>
          <p:cNvPr id="146" name="Google Shape;146;p18"/>
          <p:cNvSpPr/>
          <p:nvPr/>
        </p:nvSpPr>
        <p:spPr>
          <a:xfrm>
            <a:off x="153350" y="744200"/>
            <a:ext cx="5751900" cy="1029000"/>
          </a:xfrm>
          <a:prstGeom prst="wedgeRoundRectCallout">
            <a:avLst>
              <a:gd fmla="val -4059" name="adj1"/>
              <a:gd fmla="val 13354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Not part of the loop (comes before ‘while’). Runs before the loop starts.</a:t>
            </a:r>
            <a:endParaRPr b="1" sz="1800"/>
          </a:p>
        </p:txBody>
      </p:sp>
      <p:sp>
        <p:nvSpPr>
          <p:cNvPr id="147" name="Google Shape;147;p18"/>
          <p:cNvSpPr/>
          <p:nvPr/>
        </p:nvSpPr>
        <p:spPr>
          <a:xfrm>
            <a:off x="8822100" y="2946300"/>
            <a:ext cx="3260100" cy="965400"/>
          </a:xfrm>
          <a:prstGeom prst="wedgeRoundRectCallout">
            <a:avLst>
              <a:gd fmla="val -129860" name="adj1"/>
              <a:gd fmla="val 331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3. DON’T FORGET THE COLON after the condition.</a:t>
            </a:r>
            <a:endParaRPr b="1" sz="1800"/>
          </a:p>
        </p:txBody>
      </p:sp>
      <p:sp>
        <p:nvSpPr>
          <p:cNvPr id="148" name="Google Shape;148;p18"/>
          <p:cNvSpPr/>
          <p:nvPr/>
        </p:nvSpPr>
        <p:spPr>
          <a:xfrm>
            <a:off x="8931900" y="5183375"/>
            <a:ext cx="3260100" cy="1110900"/>
          </a:xfrm>
          <a:prstGeom prst="wedgeRoundRectCallout">
            <a:avLst>
              <a:gd fmla="val -103231" name="adj1"/>
              <a:gd fmla="val -8998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4. Code that is repeated while the condition is </a:t>
            </a:r>
            <a:r>
              <a:rPr b="1" lang="en-GB" sz="1800"/>
              <a:t>true. </a:t>
            </a:r>
            <a:r>
              <a:rPr lang="en-GB" sz="1800"/>
              <a:t>DON’T FORGET TO INDENT (use the </a:t>
            </a:r>
            <a:r>
              <a:rPr b="1" lang="en-GB" sz="1800"/>
              <a:t>tab </a:t>
            </a:r>
            <a:r>
              <a:rPr lang="en-GB" sz="1800"/>
              <a:t>key)</a:t>
            </a:r>
            <a:endParaRPr sz="1800"/>
          </a:p>
        </p:txBody>
      </p:sp>
      <p:sp>
        <p:nvSpPr>
          <p:cNvPr id="149" name="Google Shape;149;p18"/>
          <p:cNvSpPr/>
          <p:nvPr/>
        </p:nvSpPr>
        <p:spPr>
          <a:xfrm>
            <a:off x="3540425" y="5761175"/>
            <a:ext cx="4034100" cy="1029000"/>
          </a:xfrm>
          <a:prstGeom prst="wedgeRoundRectCallout">
            <a:avLst>
              <a:gd fmla="val -61620" name="adj1"/>
              <a:gd fmla="val -54283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Not part of the loop (not indented). Runs after the loop ends.</a:t>
            </a:r>
            <a:endParaRPr b="1" sz="1800"/>
          </a:p>
        </p:txBody>
      </p:sp>
      <p:sp>
        <p:nvSpPr>
          <p:cNvPr id="150" name="Google Shape;150;p18"/>
          <p:cNvSpPr/>
          <p:nvPr/>
        </p:nvSpPr>
        <p:spPr>
          <a:xfrm>
            <a:off x="1404300" y="2946300"/>
            <a:ext cx="7417800" cy="486900"/>
          </a:xfrm>
          <a:prstGeom prst="wedgeRoundRectCallout">
            <a:avLst>
              <a:gd fmla="val -12648" name="adj1"/>
              <a:gd fmla="val 7874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2. Write the Boolean condition (usually what you DON’T want the user to input).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0" y="0"/>
            <a:ext cx="11800500" cy="9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- Tasks Part 2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878850" y="1272475"/>
            <a:ext cx="10434300" cy="4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>
                <a:solidFill>
                  <a:schemeClr val="dk1"/>
                </a:solidFill>
                <a:highlight>
                  <a:srgbClr val="FFFFFE"/>
                </a:highlight>
              </a:rPr>
              <a:t>Task 3</a:t>
            </a:r>
            <a:endParaRPr b="1" sz="2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E"/>
                </a:highlight>
              </a:rPr>
              <a:t> Write a program that stores a secret number in a variable (you decide the number and the name of the variable)</a:t>
            </a:r>
            <a:endParaRPr sz="2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E"/>
                </a:highlight>
              </a:rPr>
              <a:t> The user has to guess the secret number, the program should loop until they get it right.</a:t>
            </a:r>
            <a:endParaRPr sz="2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chemeClr val="dk1"/>
                </a:solidFill>
                <a:highlight>
                  <a:srgbClr val="FFFFFE"/>
                </a:highlight>
              </a:rPr>
              <a:t> Once the user has guessed correctly they get a congratulations message</a:t>
            </a:r>
            <a:endParaRPr sz="23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0" y="0"/>
            <a:ext cx="10515600" cy="6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A Counter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650125" y="10357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while counter &lt; 5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	print(“Hello”)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rint (“The loop has ended”)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0" y="0"/>
            <a:ext cx="10515600" cy="6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With A Counter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650125" y="10357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counter = 1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while counter &lt; 5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	print(“Hello”)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GB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ounter +=1</a:t>
            </a:r>
            <a:endParaRPr sz="3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500">
                <a:latin typeface="Consolas"/>
                <a:ea typeface="Consolas"/>
                <a:cs typeface="Consolas"/>
                <a:sym typeface="Consolas"/>
              </a:rPr>
              <a:t>print (“The loop has ended”)</a:t>
            </a:r>
            <a:endParaRPr sz="3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