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67bb7009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e67bb7009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0aaa5271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0aaa52713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a:latin typeface="Arial"/>
                <a:ea typeface="Arial"/>
                <a:cs typeface="Arial"/>
                <a:sym typeface="Arial"/>
              </a:rPr>
              <a:t>Data in lists can be edited in the same way that data in a variable can.</a:t>
            </a:r>
            <a:endParaRPr/>
          </a:p>
        </p:txBody>
      </p:sp>
      <p:sp>
        <p:nvSpPr>
          <p:cNvPr id="166" name="Google Shape;166;g90aaa52713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32462225c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Answers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Replace Sean with Oliver</a:t>
            </a:r>
            <a:endParaRPr/>
          </a:p>
          <a:p>
            <a:pPr indent="0" lvl="0" marL="0" rtl="0" algn="l">
              <a:spcBef>
                <a:spcPts val="0"/>
              </a:spcBef>
              <a:spcAft>
                <a:spcPts val="0"/>
              </a:spcAft>
              <a:buNone/>
            </a:pPr>
            <a:r>
              <a:rPr lang="en-GB"/>
              <a:t>Replace Lucy with Jane</a:t>
            </a:r>
            <a:endParaRPr/>
          </a:p>
          <a:p>
            <a:pPr indent="0" lvl="0" marL="0" rtl="0" algn="l">
              <a:spcBef>
                <a:spcPts val="0"/>
              </a:spcBef>
              <a:spcAft>
                <a:spcPts val="0"/>
              </a:spcAft>
              <a:buNone/>
            </a:pPr>
            <a:r>
              <a:rPr lang="en-GB"/>
              <a:t>Replace Atif with Steve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Final list looks like:</a:t>
            </a:r>
            <a:endParaRPr/>
          </a:p>
          <a:p>
            <a:pPr indent="0" lvl="0" marL="0" rtl="0" algn="l">
              <a:spcBef>
                <a:spcPts val="0"/>
              </a:spcBef>
              <a:spcAft>
                <a:spcPts val="0"/>
              </a:spcAft>
              <a:buNone/>
            </a:pPr>
            <a:r>
              <a:rPr lang="en-GB"/>
              <a:t>Mary, Oliver, Steve, Steve, Jane</a:t>
            </a:r>
            <a:endParaRPr/>
          </a:p>
        </p:txBody>
      </p:sp>
      <p:sp>
        <p:nvSpPr>
          <p:cNvPr id="175" name="Google Shape;175;g532462225c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0aaa52713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0aaa52713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a:latin typeface="Arial"/>
                <a:ea typeface="Arial"/>
                <a:cs typeface="Arial"/>
                <a:sym typeface="Arial"/>
              </a:rPr>
              <a:t>Data in lists can be edited in the same way that data in a variable can.</a:t>
            </a:r>
            <a:endParaRPr/>
          </a:p>
        </p:txBody>
      </p:sp>
      <p:sp>
        <p:nvSpPr>
          <p:cNvPr id="185" name="Google Shape;185;g90aaa52713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0aaa52713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0aaa52713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a:latin typeface="Arial"/>
                <a:ea typeface="Arial"/>
                <a:cs typeface="Arial"/>
                <a:sym typeface="Arial"/>
              </a:rPr>
              <a:t>Data in lists can be edited in the same way that data in a variable can.</a:t>
            </a:r>
            <a:endParaRPr/>
          </a:p>
        </p:txBody>
      </p:sp>
      <p:sp>
        <p:nvSpPr>
          <p:cNvPr id="192" name="Google Shape;192;g90aaa52713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0aaa52713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0aaa52713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90aaa52713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0aaa52713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first two lines of code are for adding to a list.</a:t>
            </a:r>
            <a:endParaRPr/>
          </a:p>
          <a:p>
            <a:pPr indent="0" lvl="0" marL="0" rtl="0" algn="l">
              <a:spcBef>
                <a:spcPts val="0"/>
              </a:spcBef>
              <a:spcAft>
                <a:spcPts val="0"/>
              </a:spcAft>
              <a:buNone/>
            </a:pPr>
            <a:r>
              <a:rPr lang="en-GB"/>
              <a:t>Append - adds the item to the end of the list.</a:t>
            </a:r>
            <a:endParaRPr/>
          </a:p>
          <a:p>
            <a:pPr indent="0" lvl="0" marL="0" rtl="0" algn="l">
              <a:spcBef>
                <a:spcPts val="0"/>
              </a:spcBef>
              <a:spcAft>
                <a:spcPts val="0"/>
              </a:spcAft>
              <a:buNone/>
            </a:pPr>
            <a:r>
              <a:rPr lang="en-GB"/>
              <a:t>Insert - inserts the item at the position given in the brackets.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second two lines are for removing items.</a:t>
            </a:r>
            <a:endParaRPr/>
          </a:p>
          <a:p>
            <a:pPr indent="0" lvl="0" marL="0" rtl="0" algn="l">
              <a:spcBef>
                <a:spcPts val="0"/>
              </a:spcBef>
              <a:spcAft>
                <a:spcPts val="0"/>
              </a:spcAft>
              <a:buNone/>
            </a:pPr>
            <a:r>
              <a:rPr lang="en-GB"/>
              <a:t>Remove - searches through the list and removes the item in brackets.</a:t>
            </a:r>
            <a:endParaRPr/>
          </a:p>
          <a:p>
            <a:pPr indent="0" lvl="0" marL="0" rtl="0" algn="l">
              <a:spcBef>
                <a:spcPts val="0"/>
              </a:spcBef>
              <a:spcAft>
                <a:spcPts val="0"/>
              </a:spcAft>
              <a:buNone/>
            </a:pPr>
            <a:r>
              <a:rPr lang="en-GB"/>
              <a:t>Pop - removes the last item in the list.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5" name="Google Shape;205;g90aaa52713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0aaa52713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0aaa52713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1100">
                <a:latin typeface="Arial"/>
                <a:ea typeface="Arial"/>
                <a:cs typeface="Arial"/>
                <a:sym typeface="Arial"/>
              </a:rPr>
              <a:t>In this task students may forget that they have appended ‘tomatoes’ to the list before running the pop code, so they might be confused as to why ‘beans’ is still in the list.  This is a good opportunity to remind them that the computer runs the code sequentially.  Get them to write down what the list looks like after every line of code is run to make the processes clear.</a:t>
            </a:r>
            <a:endParaRPr/>
          </a:p>
        </p:txBody>
      </p:sp>
      <p:sp>
        <p:nvSpPr>
          <p:cNvPr id="214" name="Google Shape;214;g90aaa52713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0aaa52713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0aaa52713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1100">
                <a:latin typeface="Arial"/>
                <a:ea typeface="Arial"/>
                <a:cs typeface="Arial"/>
                <a:sym typeface="Arial"/>
              </a:rPr>
              <a:t>The last sub task combines what students have learned about selection with the coding for lists.</a:t>
            </a:r>
            <a:endParaRPr/>
          </a:p>
        </p:txBody>
      </p:sp>
      <p:sp>
        <p:nvSpPr>
          <p:cNvPr id="221" name="Google Shape;221;g90aaa52713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0aaa52713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0aaa52713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a:latin typeface="Arial"/>
                <a:ea typeface="Arial"/>
                <a:cs typeface="Arial"/>
                <a:sym typeface="Arial"/>
              </a:rPr>
              <a:t>Data in lists can be edited in the same way that data in a variable can.</a:t>
            </a:r>
            <a:endParaRPr/>
          </a:p>
        </p:txBody>
      </p:sp>
      <p:sp>
        <p:nvSpPr>
          <p:cNvPr id="228" name="Google Shape;228;g90aaa52713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0aaa52713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0aaa52713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90aaa52713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67d8c074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867d8c074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Variables only store 1 piece of data using the same identifier.  Lists can store many.</a:t>
            </a:r>
            <a:endParaRPr/>
          </a:p>
          <a:p>
            <a:pPr indent="0" lvl="0" marL="0" rtl="0" algn="l">
              <a:spcBef>
                <a:spcPts val="0"/>
              </a:spcBef>
              <a:spcAft>
                <a:spcPts val="0"/>
              </a:spcAft>
              <a:buNone/>
            </a:pPr>
            <a:r>
              <a:rPr lang="en-GB"/>
              <a:t>You can tell a list because it uses square brackets.</a:t>
            </a:r>
            <a:endParaRPr/>
          </a:p>
        </p:txBody>
      </p:sp>
      <p:sp>
        <p:nvSpPr>
          <p:cNvPr id="95" name="Google Shape;95;g867d8c0742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0aaa52713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1" name="Google Shape;241;g90aaa52713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67d8c0742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67d8c0742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867d8c0742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32462225c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32462225c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Just like variable assignment, this makes more sense if you read it right to left.</a:t>
            </a:r>
            <a:endParaRPr/>
          </a:p>
        </p:txBody>
      </p:sp>
      <p:sp>
        <p:nvSpPr>
          <p:cNvPr id="105" name="Google Shape;105;g532462225c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0aaa5271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0aaa52713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Items in a list are indexed, or numbered.  Each item has a different number.  Indexing starts at 0, which means that Mary in this list is at position 0.</a:t>
            </a:r>
            <a:endParaRPr/>
          </a:p>
        </p:txBody>
      </p:sp>
      <p:sp>
        <p:nvSpPr>
          <p:cNvPr id="117" name="Google Shape;117;g90aaa52713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0aaa52713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0aaa52713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90aaa52713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32462225c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32462225c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We can use the print statement to output an item from a list in a very similar way to outputting a variable.</a:t>
            </a:r>
            <a:endParaRPr/>
          </a:p>
          <a:p>
            <a:pPr indent="0" lvl="0" marL="0" rtl="0" algn="l">
              <a:spcBef>
                <a:spcPts val="0"/>
              </a:spcBef>
              <a:spcAft>
                <a:spcPts val="0"/>
              </a:spcAft>
              <a:buNone/>
            </a:pPr>
            <a:r>
              <a:rPr lang="en-GB"/>
              <a:t>The new part is adding the square brackets with the index number of the item that we want to output.</a:t>
            </a:r>
            <a:endParaRPr/>
          </a:p>
        </p:txBody>
      </p:sp>
      <p:sp>
        <p:nvSpPr>
          <p:cNvPr id="132" name="Google Shape;132;g532462225c_0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32462225c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Use this slide to practice predicting output from a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Answers: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Sean</a:t>
            </a:r>
            <a:endParaRPr/>
          </a:p>
          <a:p>
            <a:pPr indent="0" lvl="0" marL="0" rtl="0" algn="l">
              <a:spcBef>
                <a:spcPts val="0"/>
              </a:spcBef>
              <a:spcAft>
                <a:spcPts val="0"/>
              </a:spcAft>
              <a:buNone/>
            </a:pPr>
            <a:r>
              <a:rPr lang="en-GB"/>
              <a:t>Steve</a:t>
            </a:r>
            <a:endParaRPr/>
          </a:p>
          <a:p>
            <a:pPr indent="0" lvl="0" marL="0" rtl="0" algn="l">
              <a:spcBef>
                <a:spcPts val="0"/>
              </a:spcBef>
              <a:spcAft>
                <a:spcPts val="0"/>
              </a:spcAft>
              <a:buNone/>
            </a:pPr>
            <a:r>
              <a:rPr lang="en-GB"/>
              <a:t>SteveLucy</a:t>
            </a:r>
            <a:endParaRPr/>
          </a:p>
          <a:p>
            <a:pPr indent="0" lvl="0" marL="0" rtl="0" algn="l">
              <a:spcBef>
                <a:spcPts val="0"/>
              </a:spcBef>
              <a:spcAft>
                <a:spcPts val="0"/>
              </a:spcAft>
              <a:buNone/>
            </a:pPr>
            <a:r>
              <a:rPr lang="en-GB"/>
              <a:t>Error - out of range.  There is no item at position 5 - the array only goes up to position 4 -  so this produces an error.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g532462225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0aaa5271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0aaa52713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a:latin typeface="Arial"/>
                <a:ea typeface="Arial"/>
                <a:cs typeface="Arial"/>
                <a:sym typeface="Arial"/>
              </a:rPr>
              <a:t>Data in lists can be edited in the same way that data in a variable can.</a:t>
            </a:r>
            <a:endParaRPr/>
          </a:p>
        </p:txBody>
      </p:sp>
      <p:sp>
        <p:nvSpPr>
          <p:cNvPr id="152" name="Google Shape;152;g90aaa52713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0aaa52713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0aaa52713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90aaa52713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1"/>
          <p:cNvPicPr preferRelativeResize="0"/>
          <p:nvPr/>
        </p:nvPicPr>
        <p:blipFill>
          <a:blip r:embed="rId1">
            <a:alphaModFix/>
          </a:blip>
          <a:stretch>
            <a:fillRect/>
          </a:stretch>
        </p:blipFill>
        <p:spPr>
          <a:xfrm>
            <a:off x="0" y="5974771"/>
            <a:ext cx="2433775" cy="883225"/>
          </a:xfrm>
          <a:prstGeom prst="rect">
            <a:avLst/>
          </a:prstGeom>
          <a:noFill/>
          <a:ln>
            <a:noFill/>
          </a:ln>
        </p:spPr>
      </p:pic>
      <p:sp>
        <p:nvSpPr>
          <p:cNvPr id="16" name="Google Shape;16;p1"/>
          <p:cNvSpPr txBox="1"/>
          <p:nvPr/>
        </p:nvSpPr>
        <p:spPr>
          <a:xfrm>
            <a:off x="7506600" y="6492900"/>
            <a:ext cx="46854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latin typeface="Calibri"/>
                <a:ea typeface="Calibri"/>
                <a:cs typeface="Calibri"/>
                <a:sym typeface="Calibri"/>
              </a:rPr>
              <a:t>Resources created by Andy Colley (@MrAColley)</a:t>
            </a:r>
            <a:endParaRPr sz="15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789900" y="0"/>
            <a:ext cx="10515600" cy="878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t>Learning Goals/Objectives</a:t>
            </a:r>
            <a:endParaRPr/>
          </a:p>
        </p:txBody>
      </p:sp>
      <p:sp>
        <p:nvSpPr>
          <p:cNvPr id="91" name="Google Shape;91;p13"/>
          <p:cNvSpPr txBox="1"/>
          <p:nvPr>
            <p:ph idx="1" type="body"/>
          </p:nvPr>
        </p:nvSpPr>
        <p:spPr>
          <a:xfrm>
            <a:off x="789900" y="1096801"/>
            <a:ext cx="10515600" cy="4664400"/>
          </a:xfrm>
          <a:prstGeom prst="rect">
            <a:avLst/>
          </a:prstGeom>
          <a:solidFill>
            <a:srgbClr val="F3F3F3"/>
          </a:solid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GB" sz="3300"/>
              <a:t>Be able to read, comprehend, trace, adapt and create Python code that:</a:t>
            </a:r>
            <a:endParaRPr sz="3300"/>
          </a:p>
          <a:p>
            <a:pPr indent="-400050" lvl="0" marL="457200" rtl="0" algn="l">
              <a:spcBef>
                <a:spcPts val="500"/>
              </a:spcBef>
              <a:spcAft>
                <a:spcPts val="0"/>
              </a:spcAft>
              <a:buSzPts val="2900"/>
              <a:buChar char="•"/>
            </a:pPr>
            <a:r>
              <a:rPr lang="en-GB" sz="2900"/>
              <a:t>Outputs one item from a list</a:t>
            </a:r>
            <a:endParaRPr sz="2900"/>
          </a:p>
          <a:p>
            <a:pPr indent="-400050" lvl="0" marL="457200" rtl="0" algn="l">
              <a:spcBef>
                <a:spcPts val="500"/>
              </a:spcBef>
              <a:spcAft>
                <a:spcPts val="0"/>
              </a:spcAft>
              <a:buSzPts val="2900"/>
              <a:buChar char="•"/>
            </a:pPr>
            <a:r>
              <a:rPr lang="en-GB" sz="2900"/>
              <a:t>Outputs a whole list</a:t>
            </a:r>
            <a:endParaRPr sz="2900"/>
          </a:p>
          <a:p>
            <a:pPr indent="-400050" lvl="0" marL="457200" rtl="0" algn="l">
              <a:spcBef>
                <a:spcPts val="500"/>
              </a:spcBef>
              <a:spcAft>
                <a:spcPts val="0"/>
              </a:spcAft>
              <a:buSzPts val="2900"/>
              <a:buChar char="•"/>
            </a:pPr>
            <a:r>
              <a:rPr lang="en-GB" sz="2900"/>
              <a:t>Changes an item in a list</a:t>
            </a:r>
            <a:endParaRPr sz="2900"/>
          </a:p>
          <a:p>
            <a:pPr indent="-400050" lvl="0" marL="457200" rtl="0" algn="l">
              <a:spcBef>
                <a:spcPts val="500"/>
              </a:spcBef>
              <a:spcAft>
                <a:spcPts val="0"/>
              </a:spcAft>
              <a:buSzPts val="2900"/>
              <a:buChar char="•"/>
            </a:pPr>
            <a:r>
              <a:rPr lang="en-GB" sz="2900"/>
              <a:t>Adds an item to a list</a:t>
            </a:r>
            <a:endParaRPr sz="2900"/>
          </a:p>
          <a:p>
            <a:pPr indent="-400050" lvl="0" marL="457200" rtl="0" algn="l">
              <a:spcBef>
                <a:spcPts val="500"/>
              </a:spcBef>
              <a:spcAft>
                <a:spcPts val="0"/>
              </a:spcAft>
              <a:buSzPts val="2900"/>
              <a:buChar char="•"/>
            </a:pPr>
            <a:r>
              <a:rPr lang="en-GB" sz="2900"/>
              <a:t>Removes an item from a list</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Change One</a:t>
            </a:r>
            <a:r>
              <a:rPr lang="en-GB"/>
              <a:t> Item In A List</a:t>
            </a:r>
            <a:endParaRPr/>
          </a:p>
        </p:txBody>
      </p:sp>
      <p:sp>
        <p:nvSpPr>
          <p:cNvPr id="169" name="Google Shape;169;p22"/>
          <p:cNvSpPr txBox="1"/>
          <p:nvPr>
            <p:ph idx="1" type="body"/>
          </p:nvPr>
        </p:nvSpPr>
        <p:spPr>
          <a:xfrm>
            <a:off x="230250" y="2004275"/>
            <a:ext cx="11731500" cy="24027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4400">
                <a:solidFill>
                  <a:srgbClr val="000000"/>
                </a:solidFill>
                <a:latin typeface="Courier New"/>
                <a:ea typeface="Courier New"/>
                <a:cs typeface="Courier New"/>
                <a:sym typeface="Courier New"/>
              </a:rPr>
              <a:t>players = [“Mary”, “Sean”, “Atif”]</a:t>
            </a:r>
            <a:endParaRPr sz="44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44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4400">
                <a:solidFill>
                  <a:srgbClr val="000000"/>
                </a:solidFill>
                <a:latin typeface="Courier New"/>
                <a:ea typeface="Courier New"/>
                <a:cs typeface="Courier New"/>
                <a:sym typeface="Courier New"/>
              </a:rPr>
              <a:t>players[0] = “Bill”</a:t>
            </a:r>
            <a:endParaRPr sz="4400">
              <a:solidFill>
                <a:srgbClr val="000000"/>
              </a:solidFill>
              <a:latin typeface="Courier New"/>
              <a:ea typeface="Courier New"/>
              <a:cs typeface="Courier New"/>
              <a:sym typeface="Courier New"/>
            </a:endParaRPr>
          </a:p>
        </p:txBody>
      </p:sp>
      <p:sp>
        <p:nvSpPr>
          <p:cNvPr id="170" name="Google Shape;170;p22"/>
          <p:cNvSpPr/>
          <p:nvPr/>
        </p:nvSpPr>
        <p:spPr>
          <a:xfrm>
            <a:off x="144900" y="4844600"/>
            <a:ext cx="2306100" cy="1083600"/>
          </a:xfrm>
          <a:prstGeom prst="wedgeRoundRectCallout">
            <a:avLst>
              <a:gd fmla="val -752" name="adj1"/>
              <a:gd fmla="val -102111"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t>1 - The item in the list to be replaced</a:t>
            </a:r>
            <a:endParaRPr sz="2000"/>
          </a:p>
        </p:txBody>
      </p:sp>
      <p:sp>
        <p:nvSpPr>
          <p:cNvPr id="171" name="Google Shape;171;p22"/>
          <p:cNvSpPr/>
          <p:nvPr/>
        </p:nvSpPr>
        <p:spPr>
          <a:xfrm>
            <a:off x="3074325" y="5368350"/>
            <a:ext cx="2306100" cy="1325700"/>
          </a:xfrm>
          <a:prstGeom prst="wedgeRoundRectCallout">
            <a:avLst>
              <a:gd fmla="val -4297" name="adj1"/>
              <a:gd fmla="val -143541"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t>2 - The = symbol used for </a:t>
            </a:r>
            <a:r>
              <a:rPr lang="en-GB" sz="2000"/>
              <a:t>assignment</a:t>
            </a:r>
            <a:r>
              <a:rPr lang="en-GB" sz="2000"/>
              <a:t>.</a:t>
            </a:r>
            <a:endParaRPr sz="2000"/>
          </a:p>
        </p:txBody>
      </p:sp>
      <p:sp>
        <p:nvSpPr>
          <p:cNvPr id="172" name="Google Shape;172;p22"/>
          <p:cNvSpPr/>
          <p:nvPr/>
        </p:nvSpPr>
        <p:spPr>
          <a:xfrm>
            <a:off x="6921350" y="4844600"/>
            <a:ext cx="3945300" cy="1325700"/>
          </a:xfrm>
          <a:prstGeom prst="wedgeRoundRectCallout">
            <a:avLst>
              <a:gd fmla="val -88024" name="adj1"/>
              <a:gd fmla="val -104867"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t>3 - The new data to go into the list.</a:t>
            </a:r>
            <a:endParaRPr b="1"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53400"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Open Sans"/>
              <a:buNone/>
            </a:pPr>
            <a:r>
              <a:rPr lang="en-GB"/>
              <a:t>Lists</a:t>
            </a:r>
            <a:r>
              <a:rPr lang="en-GB"/>
              <a:t> and Assignment</a:t>
            </a:r>
            <a:endParaRPr/>
          </a:p>
        </p:txBody>
      </p:sp>
      <p:sp>
        <p:nvSpPr>
          <p:cNvPr id="178" name="Google Shape;178;p23"/>
          <p:cNvSpPr txBox="1"/>
          <p:nvPr/>
        </p:nvSpPr>
        <p:spPr>
          <a:xfrm>
            <a:off x="406401" y="2992582"/>
            <a:ext cx="60498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alibri"/>
                <a:ea typeface="Calibri"/>
                <a:cs typeface="Calibri"/>
                <a:sym typeface="Calibri"/>
              </a:rPr>
              <a:t>p</a:t>
            </a:r>
            <a:r>
              <a:rPr b="1" lang="en-GB" sz="4400">
                <a:solidFill>
                  <a:srgbClr val="595959"/>
                </a:solidFill>
                <a:latin typeface="Calibri"/>
                <a:ea typeface="Calibri"/>
                <a:cs typeface="Calibri"/>
                <a:sym typeface="Calibri"/>
              </a:rPr>
              <a:t>layers[1] = “Oliver”</a:t>
            </a:r>
            <a:endParaRPr b="1" sz="4400">
              <a:solidFill>
                <a:srgbClr val="595959"/>
              </a:solidFill>
              <a:latin typeface="Calibri"/>
              <a:ea typeface="Calibri"/>
              <a:cs typeface="Calibri"/>
              <a:sym typeface="Calibri"/>
            </a:endParaRPr>
          </a:p>
        </p:txBody>
      </p:sp>
      <p:sp>
        <p:nvSpPr>
          <p:cNvPr id="179" name="Google Shape;179;p23"/>
          <p:cNvSpPr txBox="1"/>
          <p:nvPr/>
        </p:nvSpPr>
        <p:spPr>
          <a:xfrm>
            <a:off x="406401" y="3048000"/>
            <a:ext cx="82209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p</a:t>
            </a:r>
            <a:r>
              <a:rPr b="1" lang="en-GB" sz="4400">
                <a:solidFill>
                  <a:srgbClr val="595959"/>
                </a:solidFill>
                <a:latin typeface="Courier New"/>
                <a:ea typeface="Courier New"/>
                <a:cs typeface="Courier New"/>
                <a:sym typeface="Courier New"/>
              </a:rPr>
              <a:t>layers[4] = “Jane”</a:t>
            </a:r>
            <a:endParaRPr b="1" sz="4400">
              <a:solidFill>
                <a:srgbClr val="595959"/>
              </a:solidFill>
              <a:latin typeface="Courier New"/>
              <a:ea typeface="Courier New"/>
              <a:cs typeface="Courier New"/>
              <a:sym typeface="Courier New"/>
            </a:endParaRPr>
          </a:p>
        </p:txBody>
      </p:sp>
      <p:sp>
        <p:nvSpPr>
          <p:cNvPr id="180" name="Google Shape;180;p23"/>
          <p:cNvSpPr txBox="1"/>
          <p:nvPr>
            <p:ph idx="1" type="body"/>
          </p:nvPr>
        </p:nvSpPr>
        <p:spPr>
          <a:xfrm>
            <a:off x="154675" y="1648075"/>
            <a:ext cx="11731500" cy="881400"/>
          </a:xfrm>
          <a:prstGeom prst="rect">
            <a:avLst/>
          </a:prstGeom>
          <a:solidFill>
            <a:srgbClr val="FFFF00"/>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900">
                <a:solidFill>
                  <a:srgbClr val="000000"/>
                </a:solidFill>
                <a:latin typeface="Courier New"/>
                <a:ea typeface="Courier New"/>
                <a:cs typeface="Courier New"/>
                <a:sym typeface="Courier New"/>
              </a:rPr>
              <a:t>players = [“Mary”, “Sean”, “Atif”, “Steve”, “Lucy”] </a:t>
            </a:r>
            <a:endParaRPr sz="2700">
              <a:solidFill>
                <a:srgbClr val="000000"/>
              </a:solidFill>
              <a:latin typeface="Courier New"/>
              <a:ea typeface="Courier New"/>
              <a:cs typeface="Courier New"/>
              <a:sym typeface="Courier New"/>
            </a:endParaRPr>
          </a:p>
        </p:txBody>
      </p:sp>
      <p:sp>
        <p:nvSpPr>
          <p:cNvPr id="181" name="Google Shape;181;p23"/>
          <p:cNvSpPr txBox="1"/>
          <p:nvPr/>
        </p:nvSpPr>
        <p:spPr>
          <a:xfrm>
            <a:off x="406401" y="3217275"/>
            <a:ext cx="82209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players[2] = players[3]</a:t>
            </a:r>
            <a:endParaRPr b="1" sz="4400">
              <a:solidFill>
                <a:srgbClr val="595959"/>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8"/>
                                        </p:tgtEl>
                                      </p:cBhvr>
                                    </p:animEffect>
                                    <p:set>
                                      <p:cBhvr>
                                        <p:cTn dur="1" fill="hold">
                                          <p:stCondLst>
                                            <p:cond delay="500"/>
                                          </p:stCondLst>
                                        </p:cTn>
                                        <p:tgtEl>
                                          <p:spTgt spid="1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9"/>
                                        </p:tgtEl>
                                      </p:cBhvr>
                                    </p:animEffect>
                                    <p:set>
                                      <p:cBhvr>
                                        <p:cTn dur="1" fill="hold">
                                          <p:stCondLst>
                                            <p:cond delay="500"/>
                                          </p:stCondLst>
                                        </p:cTn>
                                        <p:tgtEl>
                                          <p:spTgt spid="1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List Assignment 1 </a:t>
            </a:r>
            <a:endParaRPr/>
          </a:p>
        </p:txBody>
      </p:sp>
      <p:pic>
        <p:nvPicPr>
          <p:cNvPr id="188" name="Google Shape;188;p24"/>
          <p:cNvPicPr preferRelativeResize="0"/>
          <p:nvPr/>
        </p:nvPicPr>
        <p:blipFill>
          <a:blip r:embed="rId3">
            <a:alphaModFix/>
          </a:blip>
          <a:stretch>
            <a:fillRect/>
          </a:stretch>
        </p:blipFill>
        <p:spPr>
          <a:xfrm>
            <a:off x="426313" y="792675"/>
            <a:ext cx="11339374" cy="5043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List Assignment 2 </a:t>
            </a:r>
            <a:endParaRPr/>
          </a:p>
        </p:txBody>
      </p:sp>
      <p:pic>
        <p:nvPicPr>
          <p:cNvPr id="195" name="Google Shape;195;p25"/>
          <p:cNvPicPr preferRelativeResize="0"/>
          <p:nvPr/>
        </p:nvPicPr>
        <p:blipFill>
          <a:blip r:embed="rId3">
            <a:alphaModFix/>
          </a:blip>
          <a:stretch>
            <a:fillRect/>
          </a:stretch>
        </p:blipFill>
        <p:spPr>
          <a:xfrm>
            <a:off x="670638" y="795737"/>
            <a:ext cx="10850725" cy="5266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831850" y="1709738"/>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Add &amp; Remove Items From A</a:t>
            </a:r>
            <a:r>
              <a:rPr lang="en-GB"/>
              <a:t> List</a:t>
            </a:r>
            <a:endParaRPr/>
          </a:p>
        </p:txBody>
      </p:sp>
      <p:sp>
        <p:nvSpPr>
          <p:cNvPr id="202" name="Google Shape;202;p26"/>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77525" y="512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Open Sans"/>
              <a:buNone/>
            </a:pPr>
            <a:r>
              <a:rPr lang="en-GB"/>
              <a:t>Add &amp; Remove From A List</a:t>
            </a:r>
            <a:endParaRPr/>
          </a:p>
        </p:txBody>
      </p:sp>
      <p:sp>
        <p:nvSpPr>
          <p:cNvPr id="208" name="Google Shape;208;p27"/>
          <p:cNvSpPr txBox="1"/>
          <p:nvPr>
            <p:ph idx="1" type="body"/>
          </p:nvPr>
        </p:nvSpPr>
        <p:spPr>
          <a:xfrm>
            <a:off x="154675" y="1648075"/>
            <a:ext cx="11731500" cy="881400"/>
          </a:xfrm>
          <a:prstGeom prst="rect">
            <a:avLst/>
          </a:prstGeom>
          <a:solidFill>
            <a:srgbClr val="D9D9D9"/>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900">
                <a:solidFill>
                  <a:srgbClr val="000000"/>
                </a:solidFill>
                <a:latin typeface="Courier New"/>
                <a:ea typeface="Courier New"/>
                <a:cs typeface="Courier New"/>
                <a:sym typeface="Courier New"/>
              </a:rPr>
              <a:t>players = [“Mary”, “Sean”, “Atif”, “Steve”, “Lucy”] </a:t>
            </a:r>
            <a:endParaRPr sz="2700">
              <a:solidFill>
                <a:srgbClr val="000000"/>
              </a:solidFill>
              <a:latin typeface="Courier New"/>
              <a:ea typeface="Courier New"/>
              <a:cs typeface="Courier New"/>
              <a:sym typeface="Courier New"/>
            </a:endParaRPr>
          </a:p>
        </p:txBody>
      </p:sp>
      <p:sp>
        <p:nvSpPr>
          <p:cNvPr id="209" name="Google Shape;209;p27"/>
          <p:cNvSpPr txBox="1"/>
          <p:nvPr/>
        </p:nvSpPr>
        <p:spPr>
          <a:xfrm>
            <a:off x="406400" y="3217275"/>
            <a:ext cx="11235300" cy="16512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players.append(“Dave”)</a:t>
            </a:r>
            <a:endParaRPr b="1" sz="4400">
              <a:solidFill>
                <a:srgbClr val="595959"/>
              </a:solidFill>
              <a:latin typeface="Courier New"/>
              <a:ea typeface="Courier New"/>
              <a:cs typeface="Courier New"/>
              <a:sym typeface="Courier New"/>
            </a:endParaRPr>
          </a:p>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players.insert(2, “Julia”)</a:t>
            </a:r>
            <a:endParaRPr b="1" sz="4400">
              <a:solidFill>
                <a:srgbClr val="595959"/>
              </a:solidFill>
              <a:latin typeface="Courier New"/>
              <a:ea typeface="Courier New"/>
              <a:cs typeface="Courier New"/>
              <a:sym typeface="Courier New"/>
            </a:endParaRPr>
          </a:p>
        </p:txBody>
      </p:sp>
      <p:sp>
        <p:nvSpPr>
          <p:cNvPr id="210" name="Google Shape;210;p27"/>
          <p:cNvSpPr txBox="1"/>
          <p:nvPr/>
        </p:nvSpPr>
        <p:spPr>
          <a:xfrm>
            <a:off x="402775" y="3217275"/>
            <a:ext cx="11235300" cy="16512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players.remove(“Sean”)</a:t>
            </a:r>
            <a:endParaRPr b="1" sz="4400">
              <a:solidFill>
                <a:srgbClr val="595959"/>
              </a:solidFill>
              <a:latin typeface="Courier New"/>
              <a:ea typeface="Courier New"/>
              <a:cs typeface="Courier New"/>
              <a:sym typeface="Courier New"/>
            </a:endParaRPr>
          </a:p>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players.pop()</a:t>
            </a:r>
            <a:endParaRPr b="1" sz="4400">
              <a:solidFill>
                <a:srgbClr val="595959"/>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9"/>
                                        </p:tgtEl>
                                      </p:cBhvr>
                                    </p:animEffect>
                                    <p:set>
                                      <p:cBhvr>
                                        <p:cTn dur="1" fill="hold">
                                          <p:stCondLst>
                                            <p:cond delay="1000"/>
                                          </p:stCondLst>
                                        </p:cTn>
                                        <p:tgtEl>
                                          <p:spTgt spid="2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Add &amp; Remove From A List 1 </a:t>
            </a:r>
            <a:endParaRPr/>
          </a:p>
        </p:txBody>
      </p:sp>
      <p:pic>
        <p:nvPicPr>
          <p:cNvPr id="217" name="Google Shape;217;p28"/>
          <p:cNvPicPr preferRelativeResize="0"/>
          <p:nvPr/>
        </p:nvPicPr>
        <p:blipFill>
          <a:blip r:embed="rId3">
            <a:alphaModFix/>
          </a:blip>
          <a:stretch>
            <a:fillRect/>
          </a:stretch>
        </p:blipFill>
        <p:spPr>
          <a:xfrm>
            <a:off x="1339637" y="896788"/>
            <a:ext cx="9512724" cy="50644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Add &amp; Remove From A List 2 </a:t>
            </a:r>
            <a:endParaRPr/>
          </a:p>
        </p:txBody>
      </p:sp>
      <p:pic>
        <p:nvPicPr>
          <p:cNvPr id="224" name="Google Shape;224;p29"/>
          <p:cNvPicPr preferRelativeResize="0"/>
          <p:nvPr/>
        </p:nvPicPr>
        <p:blipFill>
          <a:blip r:embed="rId3">
            <a:alphaModFix/>
          </a:blip>
          <a:stretch>
            <a:fillRect/>
          </a:stretch>
        </p:blipFill>
        <p:spPr>
          <a:xfrm>
            <a:off x="152400" y="809525"/>
            <a:ext cx="11887200" cy="49558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Independent Challenge</a:t>
            </a:r>
            <a:endParaRPr/>
          </a:p>
        </p:txBody>
      </p:sp>
      <p:sp>
        <p:nvSpPr>
          <p:cNvPr id="231" name="Google Shape;231;p30"/>
          <p:cNvSpPr txBox="1"/>
          <p:nvPr>
            <p:ph idx="1" type="body"/>
          </p:nvPr>
        </p:nvSpPr>
        <p:spPr>
          <a:xfrm>
            <a:off x="230250" y="1600750"/>
            <a:ext cx="11731500" cy="4178700"/>
          </a:xfrm>
          <a:prstGeom prst="rect">
            <a:avLst/>
          </a:prstGeom>
          <a:solidFill>
            <a:srgbClr val="EFEFEF"/>
          </a:solidFill>
        </p:spPr>
        <p:txBody>
          <a:bodyPr anchorCtr="0" anchor="ctr" bIns="45700" lIns="91425" spcFirstLastPara="1" rIns="91425" wrap="square" tIns="45700">
            <a:noAutofit/>
          </a:bodyPr>
          <a:lstStyle/>
          <a:p>
            <a:pPr indent="0" lvl="0" marL="0" rtl="0" algn="l">
              <a:lnSpc>
                <a:spcPct val="135714"/>
              </a:lnSpc>
              <a:spcBef>
                <a:spcPts val="0"/>
              </a:spcBef>
              <a:spcAft>
                <a:spcPts val="0"/>
              </a:spcAft>
              <a:buNone/>
            </a:pPr>
            <a:r>
              <a:rPr lang="en-GB" sz="2650">
                <a:highlight>
                  <a:srgbClr val="FFFFFE"/>
                </a:highlight>
                <a:latin typeface="Arial"/>
                <a:ea typeface="Arial"/>
                <a:cs typeface="Arial"/>
                <a:sym typeface="Arial"/>
              </a:rPr>
              <a:t>Create an array called 'names' that stores five names in it (you choose the names).</a:t>
            </a:r>
            <a:endParaRPr sz="2650">
              <a:highlight>
                <a:srgbClr val="FFFFFE"/>
              </a:highlight>
              <a:latin typeface="Arial"/>
              <a:ea typeface="Arial"/>
              <a:cs typeface="Arial"/>
              <a:sym typeface="Arial"/>
            </a:endParaRPr>
          </a:p>
          <a:p>
            <a:pPr indent="0" lvl="0" marL="0" rtl="0" algn="l">
              <a:lnSpc>
                <a:spcPct val="135714"/>
              </a:lnSpc>
              <a:spcBef>
                <a:spcPts val="0"/>
              </a:spcBef>
              <a:spcAft>
                <a:spcPts val="0"/>
              </a:spcAft>
              <a:buNone/>
            </a:pPr>
            <a:r>
              <a:rPr lang="en-GB" sz="2650">
                <a:highlight>
                  <a:srgbClr val="FFFFFE"/>
                </a:highlight>
                <a:latin typeface="Arial"/>
                <a:ea typeface="Arial"/>
                <a:cs typeface="Arial"/>
                <a:sym typeface="Arial"/>
              </a:rPr>
              <a:t>Ask the user what their name is, store their input in a variable.</a:t>
            </a:r>
            <a:endParaRPr sz="2650">
              <a:highlight>
                <a:srgbClr val="FFFFFE"/>
              </a:highlight>
              <a:latin typeface="Arial"/>
              <a:ea typeface="Arial"/>
              <a:cs typeface="Arial"/>
              <a:sym typeface="Arial"/>
            </a:endParaRPr>
          </a:p>
          <a:p>
            <a:pPr indent="0" lvl="0" marL="0" rtl="0" algn="l">
              <a:lnSpc>
                <a:spcPct val="135714"/>
              </a:lnSpc>
              <a:spcBef>
                <a:spcPts val="0"/>
              </a:spcBef>
              <a:spcAft>
                <a:spcPts val="0"/>
              </a:spcAft>
              <a:buNone/>
            </a:pPr>
            <a:r>
              <a:rPr lang="en-GB" sz="2650">
                <a:highlight>
                  <a:srgbClr val="FFFFFE"/>
                </a:highlight>
                <a:latin typeface="Arial"/>
                <a:ea typeface="Arial"/>
                <a:cs typeface="Arial"/>
                <a:sym typeface="Arial"/>
              </a:rPr>
              <a:t>Ask the user to enter a number between 0 and 4. Store their input in a variable.</a:t>
            </a:r>
            <a:endParaRPr sz="2650">
              <a:highlight>
                <a:srgbClr val="FFFFFE"/>
              </a:highlight>
              <a:latin typeface="Arial"/>
              <a:ea typeface="Arial"/>
              <a:cs typeface="Arial"/>
              <a:sym typeface="Arial"/>
            </a:endParaRPr>
          </a:p>
          <a:p>
            <a:pPr indent="0" lvl="0" marL="0" rtl="0" algn="l">
              <a:lnSpc>
                <a:spcPct val="135714"/>
              </a:lnSpc>
              <a:spcBef>
                <a:spcPts val="0"/>
              </a:spcBef>
              <a:spcAft>
                <a:spcPts val="0"/>
              </a:spcAft>
              <a:buNone/>
            </a:pPr>
            <a:r>
              <a:rPr lang="en-GB" sz="2650">
                <a:highlight>
                  <a:srgbClr val="FFFFFE"/>
                </a:highlight>
                <a:latin typeface="Arial"/>
                <a:ea typeface="Arial"/>
                <a:cs typeface="Arial"/>
                <a:sym typeface="Arial"/>
              </a:rPr>
              <a:t>Replace the data at the position that matches the number entered by the user in the names array with their name.</a:t>
            </a:r>
            <a:endParaRPr sz="60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831850" y="1709738"/>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Find An Item In A List</a:t>
            </a:r>
            <a:endParaRPr/>
          </a:p>
        </p:txBody>
      </p:sp>
      <p:sp>
        <p:nvSpPr>
          <p:cNvPr id="238" name="Google Shape;238;p31"/>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1909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Variable or List? </a:t>
            </a:r>
            <a:endParaRPr/>
          </a:p>
        </p:txBody>
      </p:sp>
      <p:sp>
        <p:nvSpPr>
          <p:cNvPr id="98" name="Google Shape;98;p14"/>
          <p:cNvSpPr txBox="1"/>
          <p:nvPr>
            <p:ph idx="1" type="body"/>
          </p:nvPr>
        </p:nvSpPr>
        <p:spPr>
          <a:xfrm>
            <a:off x="472350" y="1128950"/>
            <a:ext cx="11108400" cy="16119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5000">
                <a:solidFill>
                  <a:srgbClr val="FF0000"/>
                </a:solidFill>
                <a:latin typeface="Arial"/>
                <a:ea typeface="Arial"/>
                <a:cs typeface="Arial"/>
                <a:sym typeface="Arial"/>
              </a:rPr>
              <a:t>Variable</a:t>
            </a:r>
            <a:r>
              <a:rPr lang="en-GB" sz="5000">
                <a:latin typeface="Arial"/>
                <a:ea typeface="Arial"/>
                <a:cs typeface="Arial"/>
                <a:sym typeface="Arial"/>
              </a:rPr>
              <a:t> - stores </a:t>
            </a:r>
            <a:r>
              <a:rPr b="1" lang="en-GB" sz="5000">
                <a:latin typeface="Arial"/>
                <a:ea typeface="Arial"/>
                <a:cs typeface="Arial"/>
                <a:sym typeface="Arial"/>
              </a:rPr>
              <a:t>one</a:t>
            </a:r>
            <a:r>
              <a:rPr lang="en-GB" sz="5000">
                <a:latin typeface="Arial"/>
                <a:ea typeface="Arial"/>
                <a:cs typeface="Arial"/>
                <a:sym typeface="Arial"/>
              </a:rPr>
              <a:t> piece of data with an identifier.</a:t>
            </a:r>
            <a:endParaRPr sz="5000">
              <a:latin typeface="Arial"/>
              <a:ea typeface="Arial"/>
              <a:cs typeface="Arial"/>
              <a:sym typeface="Arial"/>
            </a:endParaRPr>
          </a:p>
        </p:txBody>
      </p:sp>
      <p:sp>
        <p:nvSpPr>
          <p:cNvPr id="99" name="Google Shape;99;p14"/>
          <p:cNvSpPr txBox="1"/>
          <p:nvPr>
            <p:ph idx="1" type="body"/>
          </p:nvPr>
        </p:nvSpPr>
        <p:spPr>
          <a:xfrm>
            <a:off x="472350" y="3877225"/>
            <a:ext cx="11108400" cy="1423200"/>
          </a:xfrm>
          <a:prstGeom prst="rect">
            <a:avLst/>
          </a:prstGeom>
          <a:solidFill>
            <a:srgbClr val="F3F3F3"/>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4800">
                <a:solidFill>
                  <a:srgbClr val="FF0000"/>
                </a:solidFill>
                <a:latin typeface="Arial"/>
                <a:ea typeface="Arial"/>
                <a:cs typeface="Arial"/>
                <a:sym typeface="Arial"/>
              </a:rPr>
              <a:t>List </a:t>
            </a:r>
            <a:r>
              <a:rPr lang="en-GB" sz="4800">
                <a:solidFill>
                  <a:srgbClr val="000000"/>
                </a:solidFill>
                <a:latin typeface="Arial"/>
                <a:ea typeface="Arial"/>
                <a:cs typeface="Arial"/>
                <a:sym typeface="Arial"/>
              </a:rPr>
              <a:t>- stores </a:t>
            </a:r>
            <a:r>
              <a:rPr b="1" lang="en-GB" sz="4800">
                <a:solidFill>
                  <a:srgbClr val="000000"/>
                </a:solidFill>
                <a:latin typeface="Arial"/>
                <a:ea typeface="Arial"/>
                <a:cs typeface="Arial"/>
                <a:sym typeface="Arial"/>
              </a:rPr>
              <a:t>more than one</a:t>
            </a:r>
            <a:r>
              <a:rPr lang="en-GB" sz="4800">
                <a:solidFill>
                  <a:srgbClr val="000000"/>
                </a:solidFill>
                <a:latin typeface="Arial"/>
                <a:ea typeface="Arial"/>
                <a:cs typeface="Arial"/>
                <a:sym typeface="Arial"/>
              </a:rPr>
              <a:t> piece of data with the same identifier.</a:t>
            </a:r>
            <a:endParaRPr sz="4800">
              <a:solidFill>
                <a:srgbClr val="000000"/>
              </a:solidFill>
              <a:latin typeface="Arial"/>
              <a:ea typeface="Arial"/>
              <a:cs typeface="Arial"/>
              <a:sym typeface="Arial"/>
            </a:endParaRPr>
          </a:p>
        </p:txBody>
      </p:sp>
      <p:sp>
        <p:nvSpPr>
          <p:cNvPr id="100" name="Google Shape;100;p14"/>
          <p:cNvSpPr txBox="1"/>
          <p:nvPr>
            <p:ph idx="1" type="body"/>
          </p:nvPr>
        </p:nvSpPr>
        <p:spPr>
          <a:xfrm>
            <a:off x="5695800" y="2058475"/>
            <a:ext cx="4518900" cy="1611900"/>
          </a:xfrm>
          <a:prstGeom prst="rect">
            <a:avLst/>
          </a:prstGeom>
          <a:solidFill>
            <a:srgbClr val="FFFF00"/>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player1 = Mary</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player2 = Sean</a:t>
            </a:r>
            <a:endParaRPr sz="30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p</a:t>
            </a:r>
            <a:r>
              <a:rPr lang="en-GB" sz="3000">
                <a:solidFill>
                  <a:srgbClr val="000000"/>
                </a:solidFill>
                <a:latin typeface="Courier New"/>
                <a:ea typeface="Courier New"/>
                <a:cs typeface="Courier New"/>
                <a:sym typeface="Courier New"/>
              </a:rPr>
              <a:t>layer3 = Atif</a:t>
            </a:r>
            <a:endParaRPr sz="3000">
              <a:solidFill>
                <a:srgbClr val="000000"/>
              </a:solidFill>
              <a:latin typeface="Courier New"/>
              <a:ea typeface="Courier New"/>
              <a:cs typeface="Courier New"/>
              <a:sym typeface="Courier New"/>
            </a:endParaRPr>
          </a:p>
        </p:txBody>
      </p:sp>
      <p:sp>
        <p:nvSpPr>
          <p:cNvPr id="101" name="Google Shape;101;p14"/>
          <p:cNvSpPr txBox="1"/>
          <p:nvPr>
            <p:ph idx="1" type="body"/>
          </p:nvPr>
        </p:nvSpPr>
        <p:spPr>
          <a:xfrm>
            <a:off x="2382975" y="5300425"/>
            <a:ext cx="8882100" cy="881400"/>
          </a:xfrm>
          <a:prstGeom prst="rect">
            <a:avLst/>
          </a:prstGeom>
          <a:solidFill>
            <a:srgbClr val="FFFF00"/>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3000">
                <a:solidFill>
                  <a:srgbClr val="000000"/>
                </a:solidFill>
                <a:latin typeface="Courier New"/>
                <a:ea typeface="Courier New"/>
                <a:cs typeface="Courier New"/>
                <a:sym typeface="Courier New"/>
              </a:rPr>
              <a:t>players = [“Mary”, “Sean”, “Atif”] </a:t>
            </a:r>
            <a:endParaRPr sz="3000">
              <a:solidFill>
                <a:srgbClr val="000000"/>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77525" y="512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Open Sans"/>
              <a:buNone/>
            </a:pPr>
            <a:r>
              <a:rPr lang="en-GB"/>
              <a:t>Find An Item In A</a:t>
            </a:r>
            <a:r>
              <a:rPr lang="en-GB"/>
              <a:t> List</a:t>
            </a:r>
            <a:endParaRPr/>
          </a:p>
        </p:txBody>
      </p:sp>
      <p:sp>
        <p:nvSpPr>
          <p:cNvPr id="244" name="Google Shape;244;p32"/>
          <p:cNvSpPr txBox="1"/>
          <p:nvPr>
            <p:ph idx="1" type="body"/>
          </p:nvPr>
        </p:nvSpPr>
        <p:spPr>
          <a:xfrm>
            <a:off x="154675" y="1648075"/>
            <a:ext cx="11731500" cy="881400"/>
          </a:xfrm>
          <a:prstGeom prst="rect">
            <a:avLst/>
          </a:prstGeom>
          <a:solidFill>
            <a:srgbClr val="D9D9D9"/>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900">
                <a:solidFill>
                  <a:srgbClr val="000000"/>
                </a:solidFill>
                <a:latin typeface="Courier New"/>
                <a:ea typeface="Courier New"/>
                <a:cs typeface="Courier New"/>
                <a:sym typeface="Courier New"/>
              </a:rPr>
              <a:t>players = [“Mary”, “Sean”, “Atif”, “Steve”, “Lucy”] </a:t>
            </a:r>
            <a:endParaRPr sz="2700">
              <a:solidFill>
                <a:srgbClr val="000000"/>
              </a:solidFill>
              <a:latin typeface="Courier New"/>
              <a:ea typeface="Courier New"/>
              <a:cs typeface="Courier New"/>
              <a:sym typeface="Courier New"/>
            </a:endParaRPr>
          </a:p>
        </p:txBody>
      </p:sp>
      <p:sp>
        <p:nvSpPr>
          <p:cNvPr id="245" name="Google Shape;245;p32"/>
          <p:cNvSpPr txBox="1"/>
          <p:nvPr/>
        </p:nvSpPr>
        <p:spPr>
          <a:xfrm>
            <a:off x="406400" y="3217275"/>
            <a:ext cx="11235300" cy="16512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i</a:t>
            </a:r>
            <a:r>
              <a:rPr b="1" lang="en-GB" sz="4400">
                <a:solidFill>
                  <a:srgbClr val="595959"/>
                </a:solidFill>
                <a:latin typeface="Courier New"/>
                <a:ea typeface="Courier New"/>
                <a:cs typeface="Courier New"/>
                <a:sym typeface="Courier New"/>
              </a:rPr>
              <a:t>f “Atif” in players:</a:t>
            </a:r>
            <a:endParaRPr b="1" sz="4400">
              <a:solidFill>
                <a:srgbClr val="595959"/>
              </a:solidFill>
              <a:latin typeface="Courier New"/>
              <a:ea typeface="Courier New"/>
              <a:cs typeface="Courier New"/>
              <a:sym typeface="Courier New"/>
            </a:endParaRPr>
          </a:p>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	</a:t>
            </a:r>
            <a:r>
              <a:rPr b="1" i="1" lang="en-GB" sz="4400">
                <a:solidFill>
                  <a:srgbClr val="595959"/>
                </a:solidFill>
                <a:latin typeface="Courier New"/>
                <a:ea typeface="Courier New"/>
                <a:cs typeface="Courier New"/>
                <a:sym typeface="Courier New"/>
              </a:rPr>
              <a:t>Run this code</a:t>
            </a:r>
            <a:endParaRPr b="1" i="1" sz="4400">
              <a:solidFill>
                <a:srgbClr val="595959"/>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5"/>
                                        </p:tgtEl>
                                      </p:cBhvr>
                                    </p:animEffect>
                                    <p:set>
                                      <p:cBhvr>
                                        <p:cTn dur="1" fill="hold">
                                          <p:stCondLst>
                                            <p:cond delay="1000"/>
                                          </p:stCondLst>
                                        </p:cTn>
                                        <p:tgtEl>
                                          <p:spTgt spid="2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0" y="0"/>
            <a:ext cx="12192000" cy="803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sz="3900"/>
              <a:t>Homework Challenge - Beat The Zombie! </a:t>
            </a:r>
            <a:endParaRPr sz="3900"/>
          </a:p>
        </p:txBody>
      </p:sp>
      <p:sp>
        <p:nvSpPr>
          <p:cNvPr id="252" name="Google Shape;252;p33"/>
          <p:cNvSpPr txBox="1"/>
          <p:nvPr/>
        </p:nvSpPr>
        <p:spPr>
          <a:xfrm>
            <a:off x="0" y="711450"/>
            <a:ext cx="12091200" cy="5435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2400">
                <a:solidFill>
                  <a:schemeClr val="dk1"/>
                </a:solidFill>
              </a:rPr>
              <a:t>Create a list of possible weapons.</a:t>
            </a:r>
            <a:endParaRPr sz="2400">
              <a:solidFill>
                <a:schemeClr val="dk1"/>
              </a:solidFill>
            </a:endParaRPr>
          </a:p>
          <a:p>
            <a:pPr indent="0" lvl="0" marL="0" rtl="0" algn="l">
              <a:lnSpc>
                <a:spcPct val="115000"/>
              </a:lnSpc>
              <a:spcBef>
                <a:spcPts val="1200"/>
              </a:spcBef>
              <a:spcAft>
                <a:spcPts val="0"/>
              </a:spcAft>
              <a:buNone/>
            </a:pPr>
            <a:r>
              <a:rPr lang="en-GB" sz="2400">
                <a:solidFill>
                  <a:schemeClr val="dk1"/>
                </a:solidFill>
              </a:rPr>
              <a:t>In a variable called ‘zombieWeakness’ store the name of one of the weapons from the list.</a:t>
            </a:r>
            <a:endParaRPr sz="2400">
              <a:solidFill>
                <a:schemeClr val="dk1"/>
              </a:solidFill>
            </a:endParaRPr>
          </a:p>
          <a:p>
            <a:pPr indent="0" lvl="0" marL="0" rtl="0" algn="l">
              <a:lnSpc>
                <a:spcPct val="115000"/>
              </a:lnSpc>
              <a:spcBef>
                <a:spcPts val="1200"/>
              </a:spcBef>
              <a:spcAft>
                <a:spcPts val="0"/>
              </a:spcAft>
              <a:buNone/>
            </a:pPr>
            <a:r>
              <a:rPr lang="en-GB" sz="2400">
                <a:solidFill>
                  <a:schemeClr val="dk1"/>
                </a:solidFill>
              </a:rPr>
              <a:t>Output messages telling the user that they have encountered a zombie and should prepare to fight.</a:t>
            </a:r>
            <a:endParaRPr sz="2400">
              <a:solidFill>
                <a:schemeClr val="dk1"/>
              </a:solidFill>
            </a:endParaRPr>
          </a:p>
          <a:p>
            <a:pPr indent="0" lvl="0" marL="0" rtl="0" algn="l">
              <a:lnSpc>
                <a:spcPct val="115000"/>
              </a:lnSpc>
              <a:spcBef>
                <a:spcPts val="1200"/>
              </a:spcBef>
              <a:spcAft>
                <a:spcPts val="0"/>
              </a:spcAft>
              <a:buNone/>
            </a:pPr>
            <a:r>
              <a:rPr lang="en-GB" sz="2400">
                <a:solidFill>
                  <a:schemeClr val="dk1"/>
                </a:solidFill>
              </a:rPr>
              <a:t>Output the list of weapons to the user.  Ask if they want to type 1 to use one from the list or 2 to pick their own.  If they type 1 then they should input the weapon name - store it to a new variable. If they type 2 they should input the weapon name - add it to the list and save it to a new variable.</a:t>
            </a:r>
            <a:endParaRPr sz="2400">
              <a:solidFill>
                <a:schemeClr val="dk1"/>
              </a:solidFill>
            </a:endParaRPr>
          </a:p>
          <a:p>
            <a:pPr indent="0" lvl="0" marL="0" rtl="0" algn="l">
              <a:lnSpc>
                <a:spcPct val="115000"/>
              </a:lnSpc>
              <a:spcBef>
                <a:spcPts val="1200"/>
              </a:spcBef>
              <a:spcAft>
                <a:spcPts val="0"/>
              </a:spcAft>
              <a:buNone/>
            </a:pPr>
            <a:r>
              <a:rPr lang="en-GB" sz="2400">
                <a:solidFill>
                  <a:schemeClr val="dk1"/>
                </a:solidFill>
              </a:rPr>
              <a:t>If the weapon picked matches the zombieWeakness, output a message telling the user that they have won the fight.  Otherwise output a message saying that they have lost.</a:t>
            </a:r>
            <a:endParaRPr sz="2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t/>
            </a:r>
            <a:endParaRPr sz="3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190900" y="0"/>
            <a:ext cx="10515600" cy="103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Creating a List - How to Code</a:t>
            </a:r>
            <a:r>
              <a:rPr lang="en-GB"/>
              <a:t> </a:t>
            </a:r>
            <a:endParaRPr/>
          </a:p>
        </p:txBody>
      </p:sp>
      <p:sp>
        <p:nvSpPr>
          <p:cNvPr id="108" name="Google Shape;108;p15"/>
          <p:cNvSpPr txBox="1"/>
          <p:nvPr>
            <p:ph idx="1" type="body"/>
          </p:nvPr>
        </p:nvSpPr>
        <p:spPr>
          <a:xfrm>
            <a:off x="190900" y="2988300"/>
            <a:ext cx="11731500" cy="881400"/>
          </a:xfrm>
          <a:prstGeom prst="rect">
            <a:avLst/>
          </a:prstGeom>
          <a:noFill/>
        </p:spPr>
        <p:txBody>
          <a:bodyPr anchorCtr="0" anchor="ctr" bIns="45700" lIns="91425" spcFirstLastPara="1" rIns="91425" wrap="square" tIns="45700">
            <a:noAutofit/>
          </a:bodyPr>
          <a:lstStyle/>
          <a:p>
            <a:pPr indent="0" lvl="0" marL="0" rtl="0" algn="l">
              <a:spcBef>
                <a:spcPts val="1000"/>
              </a:spcBef>
              <a:spcAft>
                <a:spcPts val="0"/>
              </a:spcAft>
              <a:buNone/>
            </a:pPr>
            <a:r>
              <a:rPr lang="en-GB" sz="4400">
                <a:solidFill>
                  <a:srgbClr val="000000"/>
                </a:solidFill>
                <a:latin typeface="Courier New"/>
                <a:ea typeface="Courier New"/>
                <a:cs typeface="Courier New"/>
                <a:sym typeface="Courier New"/>
              </a:rPr>
              <a:t>players = [“Mary”, “Sean”, “Atif”] </a:t>
            </a:r>
            <a:endParaRPr sz="4400">
              <a:solidFill>
                <a:srgbClr val="000000"/>
              </a:solidFill>
              <a:latin typeface="Courier New"/>
              <a:ea typeface="Courier New"/>
              <a:cs typeface="Courier New"/>
              <a:sym typeface="Courier New"/>
            </a:endParaRPr>
          </a:p>
        </p:txBody>
      </p:sp>
      <p:sp>
        <p:nvSpPr>
          <p:cNvPr id="109" name="Google Shape;109;p15"/>
          <p:cNvSpPr/>
          <p:nvPr/>
        </p:nvSpPr>
        <p:spPr>
          <a:xfrm>
            <a:off x="724550" y="1280600"/>
            <a:ext cx="3117300" cy="1524600"/>
          </a:xfrm>
          <a:prstGeom prst="wedgeRoundRectCallout">
            <a:avLst>
              <a:gd fmla="val -30000" name="adj1"/>
              <a:gd fmla="val 85942"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1 - Name the list. Use camelCase if it’s more than one word.</a:t>
            </a:r>
            <a:endParaRPr sz="2400"/>
          </a:p>
        </p:txBody>
      </p:sp>
      <p:sp>
        <p:nvSpPr>
          <p:cNvPr id="110" name="Google Shape;110;p15"/>
          <p:cNvSpPr/>
          <p:nvPr/>
        </p:nvSpPr>
        <p:spPr>
          <a:xfrm>
            <a:off x="539950" y="4449175"/>
            <a:ext cx="3117300" cy="1524600"/>
          </a:xfrm>
          <a:prstGeom prst="wedgeRoundRectCallout">
            <a:avLst>
              <a:gd fmla="val 29435" name="adj1"/>
              <a:gd fmla="val -96468"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2 - The = symbol assigns data into the array</a:t>
            </a:r>
            <a:endParaRPr sz="2400"/>
          </a:p>
        </p:txBody>
      </p:sp>
      <p:sp>
        <p:nvSpPr>
          <p:cNvPr id="111" name="Google Shape;111;p15"/>
          <p:cNvSpPr/>
          <p:nvPr/>
        </p:nvSpPr>
        <p:spPr>
          <a:xfrm>
            <a:off x="6775250" y="4837475"/>
            <a:ext cx="3117300" cy="1524600"/>
          </a:xfrm>
          <a:prstGeom prst="wedgeRoundRectCallout">
            <a:avLst>
              <a:gd fmla="val -141399" name="adj1"/>
              <a:gd fmla="val -118621"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2 - The = symbol assigns data into the array</a:t>
            </a:r>
            <a:endParaRPr sz="2400"/>
          </a:p>
        </p:txBody>
      </p:sp>
      <p:sp>
        <p:nvSpPr>
          <p:cNvPr id="112" name="Google Shape;112;p15"/>
          <p:cNvSpPr/>
          <p:nvPr/>
        </p:nvSpPr>
        <p:spPr>
          <a:xfrm>
            <a:off x="6775250" y="4837475"/>
            <a:ext cx="5070300" cy="1524600"/>
          </a:xfrm>
          <a:prstGeom prst="wedgeRoundRectCallout">
            <a:avLst>
              <a:gd fmla="val -63323" name="adj1"/>
              <a:gd fmla="val -121937"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3 - All the items in a list are surrounded by square brackets with a comma between each one.</a:t>
            </a:r>
            <a:endParaRPr sz="2400"/>
          </a:p>
        </p:txBody>
      </p:sp>
      <p:sp>
        <p:nvSpPr>
          <p:cNvPr id="113" name="Google Shape;113;p15"/>
          <p:cNvSpPr/>
          <p:nvPr/>
        </p:nvSpPr>
        <p:spPr>
          <a:xfrm>
            <a:off x="6775250" y="4837475"/>
            <a:ext cx="5070300" cy="1524600"/>
          </a:xfrm>
          <a:prstGeom prst="wedgeRoundRectCallout">
            <a:avLst>
              <a:gd fmla="val 41029" name="adj1"/>
              <a:gd fmla="val -114200"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t>3 - All the items in a list are surrounded by square brackets with a comma between each one.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190900" y="0"/>
            <a:ext cx="10515600" cy="1038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Identifying One Item In A List </a:t>
            </a:r>
            <a:endParaRPr/>
          </a:p>
        </p:txBody>
      </p:sp>
      <p:sp>
        <p:nvSpPr>
          <p:cNvPr id="120" name="Google Shape;120;p16"/>
          <p:cNvSpPr txBox="1"/>
          <p:nvPr>
            <p:ph idx="1" type="body"/>
          </p:nvPr>
        </p:nvSpPr>
        <p:spPr>
          <a:xfrm>
            <a:off x="190900" y="2988300"/>
            <a:ext cx="11731500" cy="881400"/>
          </a:xfrm>
          <a:prstGeom prst="rect">
            <a:avLst/>
          </a:prstGeom>
          <a:solidFill>
            <a:srgbClr val="FFFF00"/>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4400">
                <a:solidFill>
                  <a:srgbClr val="000000"/>
                </a:solidFill>
                <a:latin typeface="Courier New"/>
                <a:ea typeface="Courier New"/>
                <a:cs typeface="Courier New"/>
                <a:sym typeface="Courier New"/>
              </a:rPr>
              <a:t>players = [“Mary”, “Sean”, “Atif”] </a:t>
            </a:r>
            <a:endParaRPr sz="4400">
              <a:solidFill>
                <a:srgbClr val="000000"/>
              </a:solidFill>
              <a:latin typeface="Courier New"/>
              <a:ea typeface="Courier New"/>
              <a:cs typeface="Courier New"/>
              <a:sym typeface="Courier New"/>
            </a:endParaRPr>
          </a:p>
        </p:txBody>
      </p:sp>
      <p:sp>
        <p:nvSpPr>
          <p:cNvPr id="121" name="Google Shape;121;p16"/>
          <p:cNvSpPr txBox="1"/>
          <p:nvPr/>
        </p:nvSpPr>
        <p:spPr>
          <a:xfrm>
            <a:off x="3851575" y="2511375"/>
            <a:ext cx="7558200" cy="82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700">
                <a:solidFill>
                  <a:srgbClr val="FF0000"/>
                </a:solidFill>
                <a:latin typeface="Calibri"/>
                <a:ea typeface="Calibri"/>
                <a:cs typeface="Calibri"/>
                <a:sym typeface="Calibri"/>
              </a:rPr>
              <a:t>0					   1					2</a:t>
            </a:r>
            <a:endParaRPr sz="370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831850" y="1709738"/>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Output From A List</a:t>
            </a:r>
            <a:endParaRPr/>
          </a:p>
        </p:txBody>
      </p:sp>
      <p:sp>
        <p:nvSpPr>
          <p:cNvPr id="128" name="Google Shape;128;p17"/>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Output One Item From A List</a:t>
            </a:r>
            <a:endParaRPr/>
          </a:p>
        </p:txBody>
      </p:sp>
      <p:sp>
        <p:nvSpPr>
          <p:cNvPr id="135" name="Google Shape;135;p18"/>
          <p:cNvSpPr txBox="1"/>
          <p:nvPr>
            <p:ph idx="1" type="body"/>
          </p:nvPr>
        </p:nvSpPr>
        <p:spPr>
          <a:xfrm>
            <a:off x="230250" y="2004275"/>
            <a:ext cx="11731500" cy="2402700"/>
          </a:xfrm>
          <a:prstGeom prst="rect">
            <a:avLst/>
          </a:prstGeom>
          <a:solidFill>
            <a:srgbClr val="EFEFEF"/>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4400">
                <a:solidFill>
                  <a:srgbClr val="000000"/>
                </a:solidFill>
                <a:latin typeface="Courier New"/>
                <a:ea typeface="Courier New"/>
                <a:cs typeface="Courier New"/>
                <a:sym typeface="Courier New"/>
              </a:rPr>
              <a:t>players = [“Mary”, “Sean”, “Atif”]</a:t>
            </a:r>
            <a:endParaRPr sz="4400">
              <a:solidFill>
                <a:srgbClr val="000000"/>
              </a:solidFill>
              <a:latin typeface="Courier New"/>
              <a:ea typeface="Courier New"/>
              <a:cs typeface="Courier New"/>
              <a:sym typeface="Courier New"/>
            </a:endParaRPr>
          </a:p>
          <a:p>
            <a:pPr indent="0" lvl="0" marL="0" rtl="0" algn="l">
              <a:spcBef>
                <a:spcPts val="1000"/>
              </a:spcBef>
              <a:spcAft>
                <a:spcPts val="0"/>
              </a:spcAft>
              <a:buNone/>
            </a:pPr>
            <a:r>
              <a:t/>
            </a:r>
            <a:endParaRPr sz="4400">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GB" sz="4400">
                <a:solidFill>
                  <a:srgbClr val="000000"/>
                </a:solidFill>
                <a:latin typeface="Courier New"/>
                <a:ea typeface="Courier New"/>
                <a:cs typeface="Courier New"/>
                <a:sym typeface="Courier New"/>
              </a:rPr>
              <a:t>print(players[2])</a:t>
            </a:r>
            <a:endParaRPr sz="4400">
              <a:solidFill>
                <a:srgbClr val="000000"/>
              </a:solidFill>
              <a:latin typeface="Courier New"/>
              <a:ea typeface="Courier New"/>
              <a:cs typeface="Courier New"/>
              <a:sym typeface="Courier New"/>
            </a:endParaRPr>
          </a:p>
        </p:txBody>
      </p:sp>
      <p:sp>
        <p:nvSpPr>
          <p:cNvPr id="136" name="Google Shape;136;p18"/>
          <p:cNvSpPr/>
          <p:nvPr/>
        </p:nvSpPr>
        <p:spPr>
          <a:xfrm>
            <a:off x="144900" y="5240100"/>
            <a:ext cx="2306100" cy="688200"/>
          </a:xfrm>
          <a:prstGeom prst="wedgeRoundRectCallout">
            <a:avLst>
              <a:gd fmla="val -19913" name="adj1"/>
              <a:gd fmla="val -193864"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t>1 - Use the print statement.</a:t>
            </a:r>
            <a:endParaRPr sz="2000"/>
          </a:p>
        </p:txBody>
      </p:sp>
      <p:sp>
        <p:nvSpPr>
          <p:cNvPr id="137" name="Google Shape;137;p18"/>
          <p:cNvSpPr/>
          <p:nvPr/>
        </p:nvSpPr>
        <p:spPr>
          <a:xfrm>
            <a:off x="3074325" y="5368350"/>
            <a:ext cx="2306100" cy="1325700"/>
          </a:xfrm>
          <a:prstGeom prst="wedgeRoundRectCallout">
            <a:avLst>
              <a:gd fmla="val -45615" name="adj1"/>
              <a:gd fmla="val -132536"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t>2 - Put the name of the list inside the normal brackets</a:t>
            </a:r>
            <a:r>
              <a:rPr lang="en-GB" sz="2000"/>
              <a:t>.</a:t>
            </a:r>
            <a:endParaRPr sz="2000"/>
          </a:p>
        </p:txBody>
      </p:sp>
      <p:sp>
        <p:nvSpPr>
          <p:cNvPr id="138" name="Google Shape;138;p18"/>
          <p:cNvSpPr/>
          <p:nvPr/>
        </p:nvSpPr>
        <p:spPr>
          <a:xfrm>
            <a:off x="6921350" y="4844600"/>
            <a:ext cx="3945300" cy="1325700"/>
          </a:xfrm>
          <a:prstGeom prst="wedgeRoundRectCallout">
            <a:avLst>
              <a:gd fmla="val -88024" name="adj1"/>
              <a:gd fmla="val -104867" name="adj2"/>
              <a:gd fmla="val 0" name="adj3"/>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t>3 - Put the </a:t>
            </a:r>
            <a:r>
              <a:rPr b="1" lang="en-GB" sz="2000"/>
              <a:t>index</a:t>
            </a:r>
            <a:r>
              <a:rPr lang="en-GB" sz="2000"/>
              <a:t> (number) of the item you want to output </a:t>
            </a:r>
            <a:r>
              <a:rPr b="1" lang="en-GB" sz="2000"/>
              <a:t>in square brackets.</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77525" y="5120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Open Sans"/>
              <a:buNone/>
            </a:pPr>
            <a:r>
              <a:rPr lang="en-GB"/>
              <a:t>Lists</a:t>
            </a:r>
            <a:r>
              <a:rPr lang="en-GB"/>
              <a:t> and Output</a:t>
            </a:r>
            <a:endParaRPr/>
          </a:p>
        </p:txBody>
      </p:sp>
      <p:sp>
        <p:nvSpPr>
          <p:cNvPr id="144" name="Google Shape;144;p19"/>
          <p:cNvSpPr txBox="1"/>
          <p:nvPr/>
        </p:nvSpPr>
        <p:spPr>
          <a:xfrm>
            <a:off x="716926" y="3688307"/>
            <a:ext cx="60498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print(p</a:t>
            </a:r>
            <a:r>
              <a:rPr b="1" lang="en-GB" sz="4400">
                <a:solidFill>
                  <a:srgbClr val="595959"/>
                </a:solidFill>
                <a:latin typeface="Courier New"/>
                <a:ea typeface="Courier New"/>
                <a:cs typeface="Courier New"/>
                <a:sym typeface="Courier New"/>
              </a:rPr>
              <a:t>layers[1])</a:t>
            </a:r>
            <a:endParaRPr b="1" sz="4400">
              <a:solidFill>
                <a:srgbClr val="595959"/>
              </a:solidFill>
              <a:latin typeface="Courier New"/>
              <a:ea typeface="Courier New"/>
              <a:cs typeface="Courier New"/>
              <a:sym typeface="Courier New"/>
            </a:endParaRPr>
          </a:p>
        </p:txBody>
      </p:sp>
      <p:sp>
        <p:nvSpPr>
          <p:cNvPr id="145" name="Google Shape;145;p19"/>
          <p:cNvSpPr txBox="1"/>
          <p:nvPr/>
        </p:nvSpPr>
        <p:spPr>
          <a:xfrm>
            <a:off x="716926" y="3688307"/>
            <a:ext cx="60498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print(p</a:t>
            </a:r>
            <a:r>
              <a:rPr b="1" lang="en-GB" sz="4400">
                <a:solidFill>
                  <a:srgbClr val="595959"/>
                </a:solidFill>
                <a:latin typeface="Courier New"/>
                <a:ea typeface="Courier New"/>
                <a:cs typeface="Courier New"/>
                <a:sym typeface="Courier New"/>
              </a:rPr>
              <a:t>layers[3])</a:t>
            </a:r>
            <a:endParaRPr b="1" sz="4400">
              <a:solidFill>
                <a:srgbClr val="595959"/>
              </a:solidFill>
              <a:latin typeface="Courier New"/>
              <a:ea typeface="Courier New"/>
              <a:cs typeface="Courier New"/>
              <a:sym typeface="Courier New"/>
            </a:endParaRPr>
          </a:p>
        </p:txBody>
      </p:sp>
      <p:sp>
        <p:nvSpPr>
          <p:cNvPr id="146" name="Google Shape;146;p19"/>
          <p:cNvSpPr txBox="1"/>
          <p:nvPr/>
        </p:nvSpPr>
        <p:spPr>
          <a:xfrm>
            <a:off x="716925" y="3855475"/>
            <a:ext cx="112782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print(p</a:t>
            </a:r>
            <a:r>
              <a:rPr b="1" lang="en-GB" sz="4400">
                <a:solidFill>
                  <a:srgbClr val="595959"/>
                </a:solidFill>
                <a:latin typeface="Courier New"/>
                <a:ea typeface="Courier New"/>
                <a:cs typeface="Courier New"/>
                <a:sym typeface="Courier New"/>
              </a:rPr>
              <a:t>layers[3] + players[4])</a:t>
            </a:r>
            <a:endParaRPr b="1" sz="4400">
              <a:solidFill>
                <a:srgbClr val="595959"/>
              </a:solidFill>
              <a:latin typeface="Courier New"/>
              <a:ea typeface="Courier New"/>
              <a:cs typeface="Courier New"/>
              <a:sym typeface="Courier New"/>
            </a:endParaRPr>
          </a:p>
        </p:txBody>
      </p:sp>
      <p:sp>
        <p:nvSpPr>
          <p:cNvPr id="147" name="Google Shape;147;p19"/>
          <p:cNvSpPr txBox="1"/>
          <p:nvPr/>
        </p:nvSpPr>
        <p:spPr>
          <a:xfrm>
            <a:off x="716926" y="3799932"/>
            <a:ext cx="60498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dk2"/>
              </a:buClr>
              <a:buSzPts val="4400"/>
              <a:buFont typeface="Arial"/>
              <a:buNone/>
            </a:pPr>
            <a:r>
              <a:rPr b="1" lang="en-GB" sz="4400">
                <a:solidFill>
                  <a:srgbClr val="595959"/>
                </a:solidFill>
                <a:latin typeface="Courier New"/>
                <a:ea typeface="Courier New"/>
                <a:cs typeface="Courier New"/>
                <a:sym typeface="Courier New"/>
              </a:rPr>
              <a:t>print(p</a:t>
            </a:r>
            <a:r>
              <a:rPr b="1" lang="en-GB" sz="4400">
                <a:solidFill>
                  <a:srgbClr val="595959"/>
                </a:solidFill>
                <a:latin typeface="Courier New"/>
                <a:ea typeface="Courier New"/>
                <a:cs typeface="Courier New"/>
                <a:sym typeface="Courier New"/>
              </a:rPr>
              <a:t>layers[5])</a:t>
            </a:r>
            <a:endParaRPr b="1" sz="4400">
              <a:solidFill>
                <a:srgbClr val="595959"/>
              </a:solidFill>
              <a:latin typeface="Courier New"/>
              <a:ea typeface="Courier New"/>
              <a:cs typeface="Courier New"/>
              <a:sym typeface="Courier New"/>
            </a:endParaRPr>
          </a:p>
        </p:txBody>
      </p:sp>
      <p:sp>
        <p:nvSpPr>
          <p:cNvPr id="148" name="Google Shape;148;p19"/>
          <p:cNvSpPr txBox="1"/>
          <p:nvPr>
            <p:ph idx="1" type="body"/>
          </p:nvPr>
        </p:nvSpPr>
        <p:spPr>
          <a:xfrm>
            <a:off x="154675" y="1648075"/>
            <a:ext cx="11731500" cy="881400"/>
          </a:xfrm>
          <a:prstGeom prst="rect">
            <a:avLst/>
          </a:prstGeom>
          <a:solidFill>
            <a:srgbClr val="FFFF00"/>
          </a:solidFill>
        </p:spPr>
        <p:txBody>
          <a:bodyPr anchorCtr="0" anchor="ctr" bIns="45700" lIns="91425" spcFirstLastPara="1" rIns="91425" wrap="square" tIns="45700">
            <a:noAutofit/>
          </a:bodyPr>
          <a:lstStyle/>
          <a:p>
            <a:pPr indent="0" lvl="0" marL="0" rtl="0" algn="l">
              <a:spcBef>
                <a:spcPts val="1000"/>
              </a:spcBef>
              <a:spcAft>
                <a:spcPts val="0"/>
              </a:spcAft>
              <a:buNone/>
            </a:pPr>
            <a:r>
              <a:rPr lang="en-GB" sz="2900">
                <a:solidFill>
                  <a:srgbClr val="000000"/>
                </a:solidFill>
                <a:latin typeface="Courier New"/>
                <a:ea typeface="Courier New"/>
                <a:cs typeface="Courier New"/>
                <a:sym typeface="Courier New"/>
              </a:rPr>
              <a:t>players = [“Mary”, “Sean”, “Atif”, “Steve”, “Lucy”] </a:t>
            </a:r>
            <a:endParaRPr sz="2700">
              <a:solidFill>
                <a:srgbClr val="00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4"/>
                                        </p:tgtEl>
                                      </p:cBhvr>
                                    </p:animEffect>
                                    <p:set>
                                      <p:cBhvr>
                                        <p:cTn dur="1" fill="hold">
                                          <p:stCondLst>
                                            <p:cond delay="500"/>
                                          </p:stCondLst>
                                        </p:cTn>
                                        <p:tgtEl>
                                          <p:spTgt spid="1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5"/>
                                        </p:tgtEl>
                                      </p:cBhvr>
                                    </p:animEffect>
                                    <p:set>
                                      <p:cBhvr>
                                        <p:cTn dur="1" fill="hold">
                                          <p:stCondLst>
                                            <p:cond delay="500"/>
                                          </p:stCondLst>
                                        </p:cTn>
                                        <p:tgtEl>
                                          <p:spTgt spid="1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6"/>
                                        </p:tgtEl>
                                      </p:cBhvr>
                                    </p:animEffect>
                                    <p:set>
                                      <p:cBhvr>
                                        <p:cTn dur="1" fill="hold">
                                          <p:stCondLst>
                                            <p:cond delay="500"/>
                                          </p:stCondLst>
                                        </p:cTn>
                                        <p:tgtEl>
                                          <p:spTgt spid="1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7"/>
                                        </p:tgtEl>
                                      </p:cBhvr>
                                    </p:animEffect>
                                    <p:set>
                                      <p:cBhvr>
                                        <p:cTn dur="1" fill="hold">
                                          <p:stCondLst>
                                            <p:cond delay="500"/>
                                          </p:stCondLst>
                                        </p:cTn>
                                        <p:tgtEl>
                                          <p:spTgt spid="1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0" y="95525"/>
            <a:ext cx="10515600" cy="561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Task - List Output </a:t>
            </a:r>
            <a:endParaRPr/>
          </a:p>
        </p:txBody>
      </p:sp>
      <p:pic>
        <p:nvPicPr>
          <p:cNvPr id="155" name="Google Shape;155;p20"/>
          <p:cNvPicPr preferRelativeResize="0"/>
          <p:nvPr/>
        </p:nvPicPr>
        <p:blipFill>
          <a:blip r:embed="rId3">
            <a:alphaModFix/>
          </a:blip>
          <a:stretch>
            <a:fillRect/>
          </a:stretch>
        </p:blipFill>
        <p:spPr>
          <a:xfrm>
            <a:off x="2427150" y="657125"/>
            <a:ext cx="9165724" cy="5771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831850" y="1709738"/>
            <a:ext cx="10515600" cy="285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GB"/>
              <a:t>Change &amp; Edit Items in a List</a:t>
            </a:r>
            <a:endParaRPr/>
          </a:p>
        </p:txBody>
      </p:sp>
      <p:sp>
        <p:nvSpPr>
          <p:cNvPr id="162" name="Google Shape;162;p21"/>
          <p:cNvSpPr txBox="1"/>
          <p:nvPr>
            <p:ph idx="1" type="body"/>
          </p:nvPr>
        </p:nvSpPr>
        <p:spPr>
          <a:xfrm>
            <a:off x="831850" y="4589463"/>
            <a:ext cx="10515600" cy="150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