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4720744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e6472074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67d8c0742_0_26:notes"/>
          <p:cNvSpPr/>
          <p:nvPr>
            <p:ph idx="2" type="sldImg"/>
          </p:nvPr>
        </p:nvSpPr>
        <p:spPr>
          <a:xfrm>
            <a:off x="217488" y="812800"/>
            <a:ext cx="7124700" cy="4008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g867d8c0742_0_26: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169" name="Google Shape;169;g867d8c0742_0_26: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67d8c0742_0_33:notes"/>
          <p:cNvSpPr/>
          <p:nvPr>
            <p:ph idx="2" type="sldImg"/>
          </p:nvPr>
        </p:nvSpPr>
        <p:spPr>
          <a:xfrm>
            <a:off x="217488" y="812800"/>
            <a:ext cx="7124700" cy="4008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867d8c0742_0_33: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Calibri"/>
              <a:buNone/>
            </a:pPr>
            <a:r>
              <a:rPr lang="en-GB"/>
              <a:t>Makes more sense if we r</a:t>
            </a:r>
            <a:r>
              <a:rPr lang="en-GB"/>
              <a:t>ead right to left.  Output ‘enter a number’ -&gt; Get user input -&gt; convert input to an integer -&gt; Store result in the num1 variable.</a:t>
            </a:r>
            <a:endParaRPr/>
          </a:p>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rPr lang="en-GB"/>
              <a:t>If students are still having trouble then you can break it down to:</a:t>
            </a:r>
            <a:endParaRPr/>
          </a:p>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rPr lang="en-GB"/>
              <a:t>print(“Enter a number”)</a:t>
            </a:r>
            <a:endParaRPr/>
          </a:p>
          <a:p>
            <a:pPr indent="0" lvl="0" marL="0" rtl="0" algn="l">
              <a:lnSpc>
                <a:spcPct val="100000"/>
              </a:lnSpc>
              <a:spcBef>
                <a:spcPts val="0"/>
              </a:spcBef>
              <a:spcAft>
                <a:spcPts val="0"/>
              </a:spcAft>
              <a:buClr>
                <a:schemeClr val="dk1"/>
              </a:buClr>
              <a:buSzPts val="1400"/>
              <a:buFont typeface="Calibri"/>
              <a:buNone/>
            </a:pPr>
            <a:r>
              <a:rPr lang="en-GB"/>
              <a:t>num1 = int(input())</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176" name="Google Shape;176;g867d8c0742_0_33: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e362cb01c_0_9:notes"/>
          <p:cNvSpPr/>
          <p:nvPr>
            <p:ph idx="2" type="sldImg"/>
          </p:nvPr>
        </p:nvSpPr>
        <p:spPr>
          <a:xfrm>
            <a:off x="217488" y="812800"/>
            <a:ext cx="7124700" cy="4008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8e362cb01c_0_9: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Calibri"/>
              <a:buNone/>
            </a:pPr>
            <a:r>
              <a:rPr lang="en-GB"/>
              <a:t>When we output an integer variable we have to convert it back into a string.</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186" name="Google Shape;186;g8e362cb01c_0_9: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e362cb01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e362cb01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e362cb01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67d8c07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867d8c074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operator tells us (and the computer) what calculation to perform.</a:t>
            </a:r>
            <a:endParaRPr/>
          </a:p>
          <a:p>
            <a:pPr indent="0" lvl="0" marL="0" rtl="0" algn="l">
              <a:spcBef>
                <a:spcPts val="0"/>
              </a:spcBef>
              <a:spcAft>
                <a:spcPts val="0"/>
              </a:spcAft>
              <a:buNone/>
            </a:pPr>
            <a:r>
              <a:rPr lang="en-GB"/>
              <a:t>Where have we seen the + used before.  It has a different job depending on how it is being used.</a:t>
            </a:r>
            <a:endParaRPr/>
          </a:p>
        </p:txBody>
      </p:sp>
      <p:sp>
        <p:nvSpPr>
          <p:cNvPr id="95" name="Google Shape;95;g867d8c074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operator tells us (and the computer) what calculation to perform.</a:t>
            </a:r>
            <a:endParaRPr/>
          </a:p>
          <a:p>
            <a:pPr indent="0" lvl="0" marL="0" rtl="0" algn="l">
              <a:spcBef>
                <a:spcPts val="0"/>
              </a:spcBef>
              <a:spcAft>
                <a:spcPts val="0"/>
              </a:spcAft>
              <a:buNone/>
            </a:pPr>
            <a:r>
              <a:rPr lang="en-GB"/>
              <a:t>Where have we seen the + used before.  It has a different job depending on how it is being used.</a:t>
            </a:r>
            <a:endParaRPr/>
          </a:p>
          <a:p>
            <a:pPr indent="0" lvl="0" marL="0" rtl="0" algn="l">
              <a:spcBef>
                <a:spcPts val="0"/>
              </a:spcBef>
              <a:spcAft>
                <a:spcPts val="0"/>
              </a:spcAft>
              <a:buNone/>
            </a:pPr>
            <a:r>
              <a:rPr lang="en-GB"/>
              <a:t>Students are usually fine with + and -, they can take a while to adjust to *, / and // if they’ve not come across them before.</a:t>
            </a:r>
            <a:endParaRPr/>
          </a:p>
        </p:txBody>
      </p:sp>
      <p:sp>
        <p:nvSpPr>
          <p:cNvPr id="102" name="Google Shape;102;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4: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Calibri"/>
              <a:buNone/>
            </a:pPr>
            <a:r>
              <a:rPr lang="en-GB"/>
              <a:t>Explain that computer operation can be simplified down to this diagram.</a:t>
            </a:r>
            <a:endParaRPr/>
          </a:p>
          <a:p>
            <a:pPr indent="0" lvl="0" marL="0" rtl="0" algn="l">
              <a:lnSpc>
                <a:spcPct val="100000"/>
              </a:lnSpc>
              <a:spcBef>
                <a:spcPts val="0"/>
              </a:spcBef>
              <a:spcAft>
                <a:spcPts val="0"/>
              </a:spcAft>
              <a:buClr>
                <a:schemeClr val="dk1"/>
              </a:buClr>
              <a:buSzPts val="1400"/>
              <a:buFont typeface="Calibri"/>
              <a:buNone/>
            </a:pPr>
            <a:r>
              <a:rPr lang="en-GB"/>
              <a:t>Maths happens at the process stage.  </a:t>
            </a:r>
            <a:endParaRPr/>
          </a:p>
          <a:p>
            <a:pPr indent="0" lvl="0" marL="0" rtl="0" algn="l">
              <a:lnSpc>
                <a:spcPct val="100000"/>
              </a:lnSpc>
              <a:spcBef>
                <a:spcPts val="0"/>
              </a:spcBef>
              <a:spcAft>
                <a:spcPts val="0"/>
              </a:spcAft>
              <a:buClr>
                <a:schemeClr val="dk1"/>
              </a:buClr>
              <a:buSzPts val="1400"/>
              <a:buFont typeface="Calibri"/>
              <a:buNone/>
            </a:pPr>
            <a:r>
              <a:rPr lang="en-GB"/>
              <a:t>We then write code to output the result (you don’t have to, but we will because it helps us test that our code is working properly)</a:t>
            </a:r>
            <a:endParaRPr/>
          </a:p>
        </p:txBody>
      </p:sp>
      <p:sp>
        <p:nvSpPr>
          <p:cNvPr id="109" name="Google Shape;109;p4: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12: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Calibri"/>
              <a:buNone/>
            </a:pPr>
            <a:r>
              <a:rPr lang="en-GB"/>
              <a:t>Students add comments to predict what the code will do.</a:t>
            </a:r>
            <a:endParaRPr/>
          </a:p>
          <a:p>
            <a:pPr indent="0" lvl="0" marL="0" rtl="0" algn="l">
              <a:lnSpc>
                <a:spcPct val="100000"/>
              </a:lnSpc>
              <a:spcBef>
                <a:spcPts val="0"/>
              </a:spcBef>
              <a:spcAft>
                <a:spcPts val="0"/>
              </a:spcAft>
              <a:buClr>
                <a:schemeClr val="dk1"/>
              </a:buClr>
              <a:buSzPts val="1400"/>
              <a:buFont typeface="Calibri"/>
              <a:buNone/>
            </a:pPr>
            <a:r>
              <a:t/>
            </a:r>
            <a:endParaRPr/>
          </a:p>
        </p:txBody>
      </p:sp>
      <p:sp>
        <p:nvSpPr>
          <p:cNvPr id="122" name="Google Shape;122;p12: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648824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e648824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Think algebra - use variable names to </a:t>
            </a:r>
            <a:r>
              <a:rPr lang="en-GB"/>
              <a:t>represent</a:t>
            </a:r>
            <a:r>
              <a:rPr lang="en-GB"/>
              <a:t> the numbers they store.</a:t>
            </a:r>
            <a:endParaRPr/>
          </a:p>
          <a:p>
            <a:pPr indent="0" lvl="0" marL="0" rtl="0" algn="l">
              <a:spcBef>
                <a:spcPts val="0"/>
              </a:spcBef>
              <a:spcAft>
                <a:spcPts val="0"/>
              </a:spcAft>
              <a:buNone/>
            </a:pPr>
            <a:r>
              <a:rPr lang="en-GB"/>
              <a:t>Lots of students forget to assign the answer to a new variable.  This is a common mistake. Keep a </a:t>
            </a:r>
            <a:r>
              <a:rPr lang="en-GB"/>
              <a:t>lookout</a:t>
            </a:r>
            <a:r>
              <a:rPr lang="en-GB"/>
              <a:t> for it.</a:t>
            </a:r>
            <a:endParaRPr/>
          </a:p>
        </p:txBody>
      </p:sp>
      <p:sp>
        <p:nvSpPr>
          <p:cNvPr id="130" name="Google Shape;130;g8e648824e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Remember our envelope?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replace or change the data in a variable whilst the program is running.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go back to strings to see how it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is the difference with the output on line 10 and line 14?  They both output the same variable, why do they output different names?  - The contents of the name3 variable is changed between the outputs.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e648824e2_0_38:notes"/>
          <p:cNvSpPr/>
          <p:nvPr>
            <p:ph idx="2" type="sldImg"/>
          </p:nvPr>
        </p:nvSpPr>
        <p:spPr>
          <a:xfrm>
            <a:off x="217488" y="812800"/>
            <a:ext cx="7124700" cy="4008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g8e648824e2_0_38: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Calibri"/>
              <a:buNone/>
            </a:pPr>
            <a:r>
              <a:rPr lang="en-GB"/>
              <a:t>A variable is called a variable because the data in it can change (vary) as the program runs.  This is really useful when there are pieces of data that need to change regularly (like your score in a video game).  You don’t need to create a new variable every time the score changes, you just change the data in the same variable.</a:t>
            </a:r>
            <a:endParaRPr/>
          </a:p>
          <a:p>
            <a:pPr indent="0" lvl="0" marL="0" rtl="0" algn="l">
              <a:lnSpc>
                <a:spcPct val="100000"/>
              </a:lnSpc>
              <a:spcBef>
                <a:spcPts val="0"/>
              </a:spcBef>
              <a:spcAft>
                <a:spcPts val="0"/>
              </a:spcAft>
              <a:buClr>
                <a:schemeClr val="dk1"/>
              </a:buClr>
              <a:buSzPts val="1400"/>
              <a:buFont typeface="Calibri"/>
              <a:buNone/>
            </a:pPr>
            <a:r>
              <a:t/>
            </a:r>
            <a:endParaRPr/>
          </a:p>
          <a:p>
            <a:pPr indent="0" lvl="0" marL="0" rtl="0" algn="l">
              <a:lnSpc>
                <a:spcPct val="100000"/>
              </a:lnSpc>
              <a:spcBef>
                <a:spcPts val="0"/>
              </a:spcBef>
              <a:spcAft>
                <a:spcPts val="0"/>
              </a:spcAft>
              <a:buClr>
                <a:schemeClr val="dk1"/>
              </a:buClr>
              <a:buSzPts val="1400"/>
              <a:buFont typeface="Calibri"/>
              <a:buNone/>
            </a:pPr>
            <a:r>
              <a:rPr lang="en-GB"/>
              <a:t>Point out that the computer runs the code line by line in order.  What is the output on line 2?  What is the output on line 4?</a:t>
            </a:r>
            <a:endParaRPr/>
          </a:p>
        </p:txBody>
      </p:sp>
      <p:sp>
        <p:nvSpPr>
          <p:cNvPr id="152" name="Google Shape;152;g8e648824e2_0_38: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e648824e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e648824e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What if you want to </a:t>
            </a:r>
            <a:r>
              <a:rPr lang="en-GB"/>
              <a:t>calculate in</a:t>
            </a:r>
            <a:r>
              <a:rPr lang="en-GB"/>
              <a:t> the same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increments</a:t>
            </a:r>
            <a:endParaRPr/>
          </a:p>
          <a:p>
            <a:pPr indent="0" lvl="0" marL="0" rtl="0" algn="l">
              <a:spcBef>
                <a:spcPts val="0"/>
              </a:spcBef>
              <a:spcAft>
                <a:spcPts val="0"/>
              </a:spcAft>
              <a:buNone/>
            </a:pPr>
            <a:r>
              <a:rPr lang="en-GB"/>
              <a:t>-= decrements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result is stored back into the original variable.  It helps if you read right to left.</a:t>
            </a:r>
            <a:endParaRPr/>
          </a:p>
        </p:txBody>
      </p:sp>
      <p:sp>
        <p:nvSpPr>
          <p:cNvPr id="159" name="Google Shape;159;g8e648824e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GB" sz="3350"/>
              <a:t>Be able to read, comprehend, trace, adapt and create Python code that:</a:t>
            </a:r>
            <a:endParaRPr sz="3350"/>
          </a:p>
          <a:p>
            <a:pPr indent="-412750" lvl="0" marL="914400" rtl="0" algn="l">
              <a:spcBef>
                <a:spcPts val="500"/>
              </a:spcBef>
              <a:spcAft>
                <a:spcPts val="0"/>
              </a:spcAft>
              <a:buSzPts val="2900"/>
              <a:buChar char="•"/>
            </a:pPr>
            <a:r>
              <a:rPr lang="en-GB" sz="2900"/>
              <a:t>Performs simple maths (addition, subtraction, multiplication, division and integer division) using fixed numbers</a:t>
            </a:r>
            <a:endParaRPr sz="2900"/>
          </a:p>
          <a:p>
            <a:pPr indent="-412750" lvl="0" marL="914400" rtl="0" algn="l">
              <a:spcBef>
                <a:spcPts val="500"/>
              </a:spcBef>
              <a:spcAft>
                <a:spcPts val="0"/>
              </a:spcAft>
              <a:buSzPts val="2900"/>
              <a:buChar char="•"/>
            </a:pPr>
            <a:r>
              <a:rPr lang="en-GB" sz="2900"/>
              <a:t>Performs simple maths using numbers stored in variables</a:t>
            </a:r>
            <a:endParaRPr sz="2900"/>
          </a:p>
          <a:p>
            <a:pPr indent="-412750" lvl="0" marL="914400" rtl="0" algn="l">
              <a:spcBef>
                <a:spcPts val="500"/>
              </a:spcBef>
              <a:spcAft>
                <a:spcPts val="0"/>
              </a:spcAft>
              <a:buSzPts val="2900"/>
              <a:buChar char="•"/>
            </a:pPr>
            <a:r>
              <a:rPr lang="en-GB" sz="2900"/>
              <a:t>Converts strings to integers</a:t>
            </a:r>
            <a:endParaRPr sz="2900"/>
          </a:p>
          <a:p>
            <a:pPr indent="-412750" lvl="0" marL="914400" rtl="0" algn="l">
              <a:spcBef>
                <a:spcPts val="500"/>
              </a:spcBef>
              <a:spcAft>
                <a:spcPts val="0"/>
              </a:spcAft>
              <a:buSzPts val="2900"/>
              <a:buChar char="•"/>
            </a:pPr>
            <a:r>
              <a:rPr lang="en-GB" sz="2900"/>
              <a:t>Gets number input and uses it in calculations</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187225" y="0"/>
            <a:ext cx="120048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GB"/>
              <a:t>Programming – Input &amp; Variables - Integers</a:t>
            </a:r>
            <a:endParaRPr/>
          </a:p>
        </p:txBody>
      </p:sp>
      <p:sp>
        <p:nvSpPr>
          <p:cNvPr id="172" name="Google Shape;172;p22"/>
          <p:cNvSpPr txBox="1"/>
          <p:nvPr>
            <p:ph type="title"/>
          </p:nvPr>
        </p:nvSpPr>
        <p:spPr>
          <a:xfrm>
            <a:off x="93600" y="1312125"/>
            <a:ext cx="12004800" cy="5108400"/>
          </a:xfrm>
          <a:prstGeom prst="rect">
            <a:avLst/>
          </a:prstGeom>
          <a:solidFill>
            <a:srgbClr val="EFEFEF"/>
          </a:solid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GB" sz="3600">
                <a:solidFill>
                  <a:srgbClr val="FF0000"/>
                </a:solidFill>
                <a:latin typeface="Consolas"/>
                <a:ea typeface="Consolas"/>
                <a:cs typeface="Consolas"/>
                <a:sym typeface="Consolas"/>
              </a:rPr>
              <a:t>Input</a:t>
            </a:r>
            <a:r>
              <a:rPr lang="en-GB" sz="3600"/>
              <a:t> works with </a:t>
            </a:r>
            <a:r>
              <a:rPr lang="en-GB" sz="3600">
                <a:solidFill>
                  <a:srgbClr val="FF0000"/>
                </a:solidFill>
              </a:rPr>
              <a:t>strings. </a:t>
            </a:r>
            <a:r>
              <a:rPr lang="en-GB" sz="3600">
                <a:solidFill>
                  <a:srgbClr val="000000"/>
                </a:solidFill>
              </a:rPr>
              <a:t>Strings are </a:t>
            </a:r>
            <a:r>
              <a:rPr b="1" lang="en-GB" sz="3600">
                <a:solidFill>
                  <a:srgbClr val="000000"/>
                </a:solidFill>
              </a:rPr>
              <a:t>text.</a:t>
            </a:r>
            <a:endParaRPr b="1" sz="3600">
              <a:solidFill>
                <a:srgbClr val="000000"/>
              </a:solidFill>
            </a:endParaRPr>
          </a:p>
          <a:p>
            <a:pPr indent="0" lvl="0" marL="0" rtl="0" algn="l">
              <a:lnSpc>
                <a:spcPct val="90000"/>
              </a:lnSpc>
              <a:spcBef>
                <a:spcPts val="0"/>
              </a:spcBef>
              <a:spcAft>
                <a:spcPts val="0"/>
              </a:spcAft>
              <a:buClr>
                <a:schemeClr val="dk1"/>
              </a:buClr>
              <a:buSzPts val="4400"/>
              <a:buFont typeface="Arial"/>
              <a:buNone/>
            </a:pPr>
            <a:r>
              <a:t/>
            </a:r>
            <a:endParaRPr b="1" sz="3600">
              <a:solidFill>
                <a:srgbClr val="000000"/>
              </a:solidFill>
            </a:endParaRPr>
          </a:p>
          <a:p>
            <a:pPr indent="0" lvl="0" marL="0" rtl="0" algn="l">
              <a:lnSpc>
                <a:spcPct val="90000"/>
              </a:lnSpc>
              <a:spcBef>
                <a:spcPts val="0"/>
              </a:spcBef>
              <a:spcAft>
                <a:spcPts val="0"/>
              </a:spcAft>
              <a:buClr>
                <a:schemeClr val="dk1"/>
              </a:buClr>
              <a:buSzPts val="4400"/>
              <a:buFont typeface="Arial"/>
              <a:buNone/>
            </a:pPr>
            <a:r>
              <a:rPr lang="en-GB" sz="3600">
                <a:solidFill>
                  <a:srgbClr val="000000"/>
                </a:solidFill>
              </a:rPr>
              <a:t>Computers can’t do maths/logic with text. They have to use numbers.</a:t>
            </a:r>
            <a:endParaRPr sz="3600">
              <a:solidFill>
                <a:srgbClr val="000000"/>
              </a:solidFill>
            </a:endParaRPr>
          </a:p>
          <a:p>
            <a:pPr indent="0" lvl="0" marL="0" rtl="0" algn="l">
              <a:lnSpc>
                <a:spcPct val="90000"/>
              </a:lnSpc>
              <a:spcBef>
                <a:spcPts val="0"/>
              </a:spcBef>
              <a:spcAft>
                <a:spcPts val="0"/>
              </a:spcAft>
              <a:buClr>
                <a:schemeClr val="dk1"/>
              </a:buClr>
              <a:buSzPts val="4400"/>
              <a:buFont typeface="Arial"/>
              <a:buNone/>
            </a:pPr>
            <a:r>
              <a:t/>
            </a:r>
            <a:endParaRPr sz="3600">
              <a:solidFill>
                <a:srgbClr val="000000"/>
              </a:solidFill>
            </a:endParaRPr>
          </a:p>
          <a:p>
            <a:pPr indent="0" lvl="0" marL="0" rtl="0" algn="l">
              <a:lnSpc>
                <a:spcPct val="90000"/>
              </a:lnSpc>
              <a:spcBef>
                <a:spcPts val="0"/>
              </a:spcBef>
              <a:spcAft>
                <a:spcPts val="0"/>
              </a:spcAft>
              <a:buClr>
                <a:schemeClr val="dk1"/>
              </a:buClr>
              <a:buSzPts val="4400"/>
              <a:buFont typeface="Arial"/>
              <a:buNone/>
            </a:pPr>
            <a:r>
              <a:rPr lang="en-GB" sz="3600">
                <a:solidFill>
                  <a:srgbClr val="000000"/>
                </a:solidFill>
              </a:rPr>
              <a:t>Whole numbers are called </a:t>
            </a:r>
            <a:r>
              <a:rPr b="1" lang="en-GB" sz="3600">
                <a:solidFill>
                  <a:srgbClr val="000000"/>
                </a:solidFill>
              </a:rPr>
              <a:t>integers </a:t>
            </a:r>
            <a:r>
              <a:rPr lang="en-GB" sz="3600">
                <a:solidFill>
                  <a:srgbClr val="000000"/>
                </a:solidFill>
              </a:rPr>
              <a:t>(ints for short).</a:t>
            </a:r>
            <a:endParaRPr sz="3600">
              <a:solidFill>
                <a:srgbClr val="000000"/>
              </a:solidFill>
            </a:endParaRPr>
          </a:p>
          <a:p>
            <a:pPr indent="0" lvl="0" marL="0" rtl="0" algn="l">
              <a:lnSpc>
                <a:spcPct val="90000"/>
              </a:lnSpc>
              <a:spcBef>
                <a:spcPts val="0"/>
              </a:spcBef>
              <a:spcAft>
                <a:spcPts val="0"/>
              </a:spcAft>
              <a:buClr>
                <a:schemeClr val="dk1"/>
              </a:buClr>
              <a:buSzPts val="4400"/>
              <a:buFont typeface="Arial"/>
              <a:buNone/>
            </a:pPr>
            <a:r>
              <a:t/>
            </a:r>
            <a:endParaRPr sz="3600">
              <a:solidFill>
                <a:srgbClr val="000000"/>
              </a:solidFill>
            </a:endParaRPr>
          </a:p>
          <a:p>
            <a:pPr indent="0" lvl="0" marL="0" rtl="0" algn="l">
              <a:lnSpc>
                <a:spcPct val="90000"/>
              </a:lnSpc>
              <a:spcBef>
                <a:spcPts val="0"/>
              </a:spcBef>
              <a:spcAft>
                <a:spcPts val="0"/>
              </a:spcAft>
              <a:buClr>
                <a:schemeClr val="dk1"/>
              </a:buClr>
              <a:buSzPts val="4400"/>
              <a:buFont typeface="Arial"/>
              <a:buNone/>
            </a:pPr>
            <a:r>
              <a:rPr lang="en-GB" sz="3600">
                <a:solidFill>
                  <a:srgbClr val="000000"/>
                </a:solidFill>
              </a:rPr>
              <a:t>We have to write code to convert our string input to an int before we can do maths with it.</a:t>
            </a:r>
            <a:endParaRPr sz="3600">
              <a:solidFill>
                <a:srgbClr val="000000"/>
              </a:solidFill>
            </a:endParaRPr>
          </a:p>
          <a:p>
            <a:pPr indent="0" lvl="0" marL="0" rtl="0" algn="l">
              <a:lnSpc>
                <a:spcPct val="90000"/>
              </a:lnSpc>
              <a:spcBef>
                <a:spcPts val="0"/>
              </a:spcBef>
              <a:spcAft>
                <a:spcPts val="0"/>
              </a:spcAft>
              <a:buClr>
                <a:schemeClr val="dk1"/>
              </a:buClr>
              <a:buSzPts val="4400"/>
              <a:buFont typeface="Arial"/>
              <a:buNone/>
            </a:pPr>
            <a:r>
              <a:t/>
            </a:r>
            <a:endParaRPr b="1" sz="36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187225" y="0"/>
            <a:ext cx="120048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GB"/>
              <a:t>Programming – Input &amp; Variables - Integers</a:t>
            </a:r>
            <a:endParaRPr/>
          </a:p>
        </p:txBody>
      </p:sp>
      <p:sp>
        <p:nvSpPr>
          <p:cNvPr id="179" name="Google Shape;179;p23"/>
          <p:cNvSpPr txBox="1"/>
          <p:nvPr/>
        </p:nvSpPr>
        <p:spPr>
          <a:xfrm>
            <a:off x="369925" y="2799150"/>
            <a:ext cx="11639400" cy="125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4400">
                <a:solidFill>
                  <a:schemeClr val="dk1"/>
                </a:solidFill>
                <a:highlight>
                  <a:srgbClr val="FFFFFE"/>
                </a:highlight>
                <a:latin typeface="Consolas"/>
                <a:ea typeface="Consolas"/>
                <a:cs typeface="Consolas"/>
                <a:sym typeface="Consolas"/>
              </a:rPr>
              <a:t>num1 = </a:t>
            </a:r>
            <a:r>
              <a:rPr lang="en-GB" sz="4400">
                <a:solidFill>
                  <a:srgbClr val="0000FF"/>
                </a:solidFill>
                <a:highlight>
                  <a:srgbClr val="FFFFFE"/>
                </a:highlight>
                <a:latin typeface="Consolas"/>
                <a:ea typeface="Consolas"/>
                <a:cs typeface="Consolas"/>
                <a:sym typeface="Consolas"/>
              </a:rPr>
              <a:t>int</a:t>
            </a:r>
            <a:r>
              <a:rPr lang="en-GB" sz="4400">
                <a:solidFill>
                  <a:schemeClr val="dk1"/>
                </a:solidFill>
                <a:highlight>
                  <a:srgbClr val="FFFFFE"/>
                </a:highlight>
                <a:latin typeface="Consolas"/>
                <a:ea typeface="Consolas"/>
                <a:cs typeface="Consolas"/>
                <a:sym typeface="Consolas"/>
              </a:rPr>
              <a:t>(</a:t>
            </a:r>
            <a:r>
              <a:rPr lang="en-GB" sz="4400">
                <a:solidFill>
                  <a:srgbClr val="0000FF"/>
                </a:solidFill>
                <a:highlight>
                  <a:srgbClr val="FFFFFE"/>
                </a:highlight>
                <a:latin typeface="Consolas"/>
                <a:ea typeface="Consolas"/>
                <a:cs typeface="Consolas"/>
                <a:sym typeface="Consolas"/>
              </a:rPr>
              <a:t>input</a:t>
            </a:r>
            <a:r>
              <a:rPr lang="en-GB" sz="4400">
                <a:solidFill>
                  <a:schemeClr val="dk1"/>
                </a:solidFill>
                <a:highlight>
                  <a:srgbClr val="FFFFFE"/>
                </a:highlight>
                <a:latin typeface="Consolas"/>
                <a:ea typeface="Consolas"/>
                <a:cs typeface="Consolas"/>
                <a:sym typeface="Consolas"/>
              </a:rPr>
              <a:t>(</a:t>
            </a:r>
            <a:r>
              <a:rPr lang="en-GB" sz="4400">
                <a:solidFill>
                  <a:srgbClr val="FF69B4"/>
                </a:solidFill>
                <a:highlight>
                  <a:srgbClr val="FFFFFE"/>
                </a:highlight>
                <a:latin typeface="Consolas"/>
                <a:ea typeface="Consolas"/>
                <a:cs typeface="Consolas"/>
                <a:sym typeface="Consolas"/>
              </a:rPr>
              <a:t>"</a:t>
            </a:r>
            <a:r>
              <a:rPr lang="en-GB" sz="4400">
                <a:solidFill>
                  <a:srgbClr val="A31515"/>
                </a:solidFill>
                <a:highlight>
                  <a:srgbClr val="FFFFFE"/>
                </a:highlight>
                <a:latin typeface="Consolas"/>
                <a:ea typeface="Consolas"/>
                <a:cs typeface="Consolas"/>
                <a:sym typeface="Consolas"/>
              </a:rPr>
              <a:t>Enter a number</a:t>
            </a:r>
            <a:r>
              <a:rPr lang="en-GB" sz="4400">
                <a:solidFill>
                  <a:srgbClr val="FF69B4"/>
                </a:solidFill>
                <a:highlight>
                  <a:srgbClr val="FFFFFE"/>
                </a:highlight>
                <a:latin typeface="Consolas"/>
                <a:ea typeface="Consolas"/>
                <a:cs typeface="Consolas"/>
                <a:sym typeface="Consolas"/>
              </a:rPr>
              <a:t>"</a:t>
            </a:r>
            <a:r>
              <a:rPr lang="en-GB" sz="4400">
                <a:solidFill>
                  <a:schemeClr val="dk1"/>
                </a:solidFill>
                <a:highlight>
                  <a:srgbClr val="FFFFFE"/>
                </a:highlight>
                <a:latin typeface="Consolas"/>
                <a:ea typeface="Consolas"/>
                <a:cs typeface="Consolas"/>
                <a:sym typeface="Consolas"/>
              </a:rPr>
              <a:t>))</a:t>
            </a:r>
            <a:endParaRPr sz="4400">
              <a:solidFill>
                <a:schemeClr val="dk1"/>
              </a:solidFill>
              <a:highlight>
                <a:srgbClr val="FFFFFE"/>
              </a:highlight>
              <a:latin typeface="Consolas"/>
              <a:ea typeface="Consolas"/>
              <a:cs typeface="Consolas"/>
              <a:sym typeface="Consolas"/>
            </a:endParaRPr>
          </a:p>
        </p:txBody>
      </p:sp>
      <p:sp>
        <p:nvSpPr>
          <p:cNvPr id="180" name="Google Shape;180;p23"/>
          <p:cNvSpPr/>
          <p:nvPr/>
        </p:nvSpPr>
        <p:spPr>
          <a:xfrm>
            <a:off x="2243450" y="5002125"/>
            <a:ext cx="2725200" cy="1780800"/>
          </a:xfrm>
          <a:prstGeom prst="wedgeRoundRectCallout">
            <a:avLst>
              <a:gd fmla="val -17411" name="adj1"/>
              <a:gd fmla="val -12949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200"/>
              <a:t>Tells the computer to convert to an integer</a:t>
            </a:r>
            <a:r>
              <a:rPr lang="en-GB" sz="2200"/>
              <a:t>.</a:t>
            </a:r>
            <a:endParaRPr sz="2200"/>
          </a:p>
        </p:txBody>
      </p:sp>
      <p:sp>
        <p:nvSpPr>
          <p:cNvPr id="181" name="Google Shape;181;p23"/>
          <p:cNvSpPr/>
          <p:nvPr/>
        </p:nvSpPr>
        <p:spPr>
          <a:xfrm>
            <a:off x="6507125" y="5002125"/>
            <a:ext cx="2725200" cy="1780800"/>
          </a:xfrm>
          <a:prstGeom prst="wedgeRoundRectCallout">
            <a:avLst>
              <a:gd fmla="val -146901" name="adj1"/>
              <a:gd fmla="val -13342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200"/>
              <a:t>Tells the computer to convert to an integer.</a:t>
            </a:r>
            <a:endParaRPr sz="2200"/>
          </a:p>
        </p:txBody>
      </p:sp>
      <p:sp>
        <p:nvSpPr>
          <p:cNvPr id="182" name="Google Shape;182;p23"/>
          <p:cNvSpPr/>
          <p:nvPr/>
        </p:nvSpPr>
        <p:spPr>
          <a:xfrm>
            <a:off x="6507125" y="5002125"/>
            <a:ext cx="2725200" cy="1780800"/>
          </a:xfrm>
          <a:prstGeom prst="wedgeRoundRectCallout">
            <a:avLst>
              <a:gd fmla="val 112453" name="adj1"/>
              <a:gd fmla="val -13146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t>BRACKETS! </a:t>
            </a:r>
            <a:r>
              <a:rPr lang="en-GB" sz="2200"/>
              <a:t>Because syntax!</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187225" y="0"/>
            <a:ext cx="120048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GB"/>
              <a:t>Programming – Input &amp; Variables - Integers</a:t>
            </a:r>
            <a:endParaRPr/>
          </a:p>
        </p:txBody>
      </p:sp>
      <p:sp>
        <p:nvSpPr>
          <p:cNvPr id="189" name="Google Shape;189;p24"/>
          <p:cNvSpPr txBox="1"/>
          <p:nvPr/>
        </p:nvSpPr>
        <p:spPr>
          <a:xfrm>
            <a:off x="2711175" y="2053275"/>
            <a:ext cx="6135900" cy="125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5300">
                <a:solidFill>
                  <a:srgbClr val="0000FF"/>
                </a:solidFill>
                <a:highlight>
                  <a:srgbClr val="FFFFFE"/>
                </a:highlight>
                <a:latin typeface="Consolas"/>
                <a:ea typeface="Consolas"/>
                <a:cs typeface="Consolas"/>
                <a:sym typeface="Consolas"/>
              </a:rPr>
              <a:t>print</a:t>
            </a:r>
            <a:r>
              <a:rPr lang="en-GB" sz="5300">
                <a:solidFill>
                  <a:schemeClr val="dk1"/>
                </a:solidFill>
                <a:highlight>
                  <a:srgbClr val="FFFFFE"/>
                </a:highlight>
                <a:latin typeface="Consolas"/>
                <a:ea typeface="Consolas"/>
                <a:cs typeface="Consolas"/>
                <a:sym typeface="Consolas"/>
              </a:rPr>
              <a:t>(</a:t>
            </a:r>
            <a:r>
              <a:rPr lang="en-GB" sz="5300">
                <a:solidFill>
                  <a:srgbClr val="0000FF"/>
                </a:solidFill>
                <a:highlight>
                  <a:srgbClr val="FFFFFE"/>
                </a:highlight>
                <a:latin typeface="Consolas"/>
                <a:ea typeface="Consolas"/>
                <a:cs typeface="Consolas"/>
                <a:sym typeface="Consolas"/>
              </a:rPr>
              <a:t>str(num1</a:t>
            </a:r>
            <a:r>
              <a:rPr lang="en-GB" sz="5300">
                <a:solidFill>
                  <a:schemeClr val="dk1"/>
                </a:solidFill>
                <a:highlight>
                  <a:srgbClr val="FFFFFE"/>
                </a:highlight>
                <a:latin typeface="Consolas"/>
                <a:ea typeface="Consolas"/>
                <a:cs typeface="Consolas"/>
                <a:sym typeface="Consolas"/>
              </a:rPr>
              <a:t>)</a:t>
            </a:r>
            <a:endParaRPr sz="5300">
              <a:solidFill>
                <a:schemeClr val="dk1"/>
              </a:solidFill>
              <a:highlight>
                <a:srgbClr val="FFFFFE"/>
              </a:highlight>
              <a:latin typeface="Consolas"/>
              <a:ea typeface="Consolas"/>
              <a:cs typeface="Consolas"/>
              <a:sym typeface="Consolas"/>
            </a:endParaRPr>
          </a:p>
        </p:txBody>
      </p:sp>
      <p:sp>
        <p:nvSpPr>
          <p:cNvPr id="190" name="Google Shape;190;p24"/>
          <p:cNvSpPr/>
          <p:nvPr/>
        </p:nvSpPr>
        <p:spPr>
          <a:xfrm>
            <a:off x="5512600" y="4939975"/>
            <a:ext cx="2725200" cy="1780800"/>
          </a:xfrm>
          <a:prstGeom prst="wedgeRoundRectCallout">
            <a:avLst>
              <a:gd fmla="val -96426" name="adj1"/>
              <a:gd fmla="val -16335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200"/>
              <a:t>Tells the computer to convert an integer variable to a string</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0" y="0"/>
            <a:ext cx="10515600" cy="766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Extra Credit Challenges</a:t>
            </a:r>
            <a:endParaRPr/>
          </a:p>
        </p:txBody>
      </p:sp>
      <p:sp>
        <p:nvSpPr>
          <p:cNvPr id="197" name="Google Shape;197;p25"/>
          <p:cNvSpPr txBox="1"/>
          <p:nvPr/>
        </p:nvSpPr>
        <p:spPr>
          <a:xfrm>
            <a:off x="270150" y="766500"/>
            <a:ext cx="11651700" cy="5594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2100">
                <a:solidFill>
                  <a:srgbClr val="666666"/>
                </a:solidFill>
              </a:rPr>
              <a:t>Perimeter Calc</a:t>
            </a:r>
            <a:endParaRPr b="1" sz="2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GB" sz="2300">
                <a:solidFill>
                  <a:schemeClr val="dk1"/>
                </a:solidFill>
              </a:rPr>
              <a:t>Create a program that allows the user to enter 2 numbers representing the width and length of a rectangle. The program calculates and displays the perimeter of the rectangle. </a:t>
            </a:r>
            <a:endParaRPr sz="2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2100">
                <a:solidFill>
                  <a:srgbClr val="666666"/>
                </a:solidFill>
              </a:rPr>
              <a:t>Restaurant Tip Calculator </a:t>
            </a:r>
            <a:endParaRPr b="1" sz="2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GB" sz="2300">
                <a:solidFill>
                  <a:schemeClr val="dk1"/>
                </a:solidFill>
              </a:rPr>
              <a:t>Create a program that allows the user to enter the price of a meal at a restaurant. The program calculates the amount of the tip to be paid at 20%. The tip and total price are then displayed separately.</a:t>
            </a:r>
            <a:endParaRPr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2000">
                <a:solidFill>
                  <a:srgbClr val="666666"/>
                </a:solidFill>
              </a:rPr>
              <a:t>Volume and Surface Calc</a:t>
            </a:r>
            <a:r>
              <a:rPr lang="en-GB" sz="2000">
                <a:solidFill>
                  <a:srgbClr val="666666"/>
                </a:solidFill>
              </a:rPr>
              <a:t> </a:t>
            </a:r>
            <a:endParaRPr sz="2000">
              <a:solidFill>
                <a:srgbClr val="666666"/>
              </a:solidFill>
            </a:endParaRPr>
          </a:p>
          <a:p>
            <a:pPr indent="0" lvl="0" marL="0" rtl="0" algn="l">
              <a:lnSpc>
                <a:spcPct val="115000"/>
              </a:lnSpc>
              <a:spcBef>
                <a:spcPts val="400"/>
              </a:spcBef>
              <a:spcAft>
                <a:spcPts val="0"/>
              </a:spcAft>
              <a:buNone/>
            </a:pPr>
            <a:r>
              <a:rPr lang="en-GB" sz="2300">
                <a:solidFill>
                  <a:schemeClr val="dk1"/>
                </a:solidFill>
              </a:rPr>
              <a:t>Create a program that allows the user to enter 3 numbers representing the height, width and length of a cuboid. The program calculates and displays the volume and total surface area of the cuboid. </a:t>
            </a:r>
            <a:endParaRPr sz="4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Maths - Operators</a:t>
            </a:r>
            <a:endParaRPr/>
          </a:p>
        </p:txBody>
      </p:sp>
      <p:sp>
        <p:nvSpPr>
          <p:cNvPr id="98" name="Google Shape;98;p14"/>
          <p:cNvSpPr txBox="1"/>
          <p:nvPr>
            <p:ph idx="1" type="body"/>
          </p:nvPr>
        </p:nvSpPr>
        <p:spPr>
          <a:xfrm>
            <a:off x="838200" y="1580675"/>
            <a:ext cx="10515600" cy="31080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GB" sz="15000">
                <a:latin typeface="Arial"/>
                <a:ea typeface="Arial"/>
                <a:cs typeface="Arial"/>
                <a:sym typeface="Arial"/>
              </a:rPr>
              <a:t>2 </a:t>
            </a:r>
            <a:r>
              <a:rPr lang="en-GB" sz="15000">
                <a:solidFill>
                  <a:srgbClr val="FF0000"/>
                </a:solidFill>
                <a:latin typeface="Arial"/>
                <a:ea typeface="Arial"/>
                <a:cs typeface="Arial"/>
                <a:sym typeface="Arial"/>
              </a:rPr>
              <a:t>+</a:t>
            </a:r>
            <a:r>
              <a:rPr lang="en-GB" sz="15000">
                <a:latin typeface="Arial"/>
                <a:ea typeface="Arial"/>
                <a:cs typeface="Arial"/>
                <a:sym typeface="Arial"/>
              </a:rPr>
              <a:t> 2</a:t>
            </a:r>
            <a:endParaRPr sz="15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Maths - Operators</a:t>
            </a:r>
            <a:endParaRPr/>
          </a:p>
        </p:txBody>
      </p:sp>
      <p:sp>
        <p:nvSpPr>
          <p:cNvPr id="105" name="Google Shape;105;p15"/>
          <p:cNvSpPr txBox="1"/>
          <p:nvPr>
            <p:ph idx="1" type="body"/>
          </p:nvPr>
        </p:nvSpPr>
        <p:spPr>
          <a:xfrm>
            <a:off x="472350" y="1510675"/>
            <a:ext cx="11108400" cy="5098800"/>
          </a:xfrm>
          <a:prstGeom prst="rect">
            <a:avLst/>
          </a:prstGeom>
          <a:solidFill>
            <a:srgbClr val="F3F3F3"/>
          </a:solidFill>
        </p:spPr>
        <p:txBody>
          <a:bodyPr anchorCtr="0" anchor="ctr" bIns="45700" lIns="91425" spcFirstLastPara="1" rIns="91425" wrap="square" tIns="45700">
            <a:noAutofit/>
          </a:bodyPr>
          <a:lstStyle/>
          <a:p>
            <a:pPr indent="-609600" lvl="0" marL="457200" rtl="0" algn="l">
              <a:spcBef>
                <a:spcPts val="1000"/>
              </a:spcBef>
              <a:spcAft>
                <a:spcPts val="0"/>
              </a:spcAft>
              <a:buSzPts val="6000"/>
              <a:buFont typeface="Arial"/>
              <a:buChar char="+"/>
            </a:pPr>
            <a:r>
              <a:rPr lang="en-GB" sz="6000">
                <a:latin typeface="Arial"/>
                <a:ea typeface="Arial"/>
                <a:cs typeface="Arial"/>
                <a:sym typeface="Arial"/>
              </a:rPr>
              <a:t>a</a:t>
            </a:r>
            <a:r>
              <a:rPr lang="en-GB" sz="6000">
                <a:latin typeface="Arial"/>
                <a:ea typeface="Arial"/>
                <a:cs typeface="Arial"/>
                <a:sym typeface="Arial"/>
              </a:rPr>
              <a:t>ddition</a:t>
            </a:r>
            <a:endParaRPr sz="6000">
              <a:latin typeface="Arial"/>
              <a:ea typeface="Arial"/>
              <a:cs typeface="Arial"/>
              <a:sym typeface="Arial"/>
            </a:endParaRPr>
          </a:p>
          <a:p>
            <a:pPr indent="-609600" lvl="0" marL="457200" rtl="0" algn="l">
              <a:spcBef>
                <a:spcPts val="0"/>
              </a:spcBef>
              <a:spcAft>
                <a:spcPts val="0"/>
              </a:spcAft>
              <a:buSzPts val="6000"/>
              <a:buFont typeface="Arial"/>
              <a:buChar char="-"/>
            </a:pPr>
            <a:r>
              <a:rPr lang="en-GB" sz="6000">
                <a:latin typeface="Arial"/>
                <a:ea typeface="Arial"/>
                <a:cs typeface="Arial"/>
                <a:sym typeface="Arial"/>
              </a:rPr>
              <a:t>subtraction</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a:t>
            </a:r>
            <a:r>
              <a:rPr lang="en-GB" sz="6000">
                <a:latin typeface="Arial"/>
                <a:ea typeface="Arial"/>
                <a:cs typeface="Arial"/>
                <a:sym typeface="Arial"/>
              </a:rPr>
              <a:t>multiplication</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division (with decimal)</a:t>
            </a:r>
            <a:endParaRPr sz="6000">
              <a:latin typeface="Arial"/>
              <a:ea typeface="Arial"/>
              <a:cs typeface="Arial"/>
              <a:sym typeface="Arial"/>
            </a:endParaRPr>
          </a:p>
          <a:p>
            <a:pPr indent="0" lvl="0" marL="0" rtl="0" algn="l">
              <a:spcBef>
                <a:spcPts val="1000"/>
              </a:spcBef>
              <a:spcAft>
                <a:spcPts val="0"/>
              </a:spcAft>
              <a:buNone/>
            </a:pPr>
            <a:r>
              <a:rPr lang="en-GB" sz="6000">
                <a:latin typeface="Arial"/>
                <a:ea typeface="Arial"/>
                <a:cs typeface="Arial"/>
                <a:sym typeface="Arial"/>
              </a:rPr>
              <a:t>// division (integer result)</a:t>
            </a:r>
            <a:endParaRPr sz="6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214384" y="1660925"/>
            <a:ext cx="3012499" cy="2014092"/>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GB" sz="2400" u="none" cap="none" strike="noStrike">
                <a:solidFill>
                  <a:srgbClr val="000000"/>
                </a:solidFill>
                <a:latin typeface="Arial"/>
                <a:ea typeface="Arial"/>
                <a:cs typeface="Arial"/>
                <a:sym typeface="Arial"/>
              </a:rPr>
              <a:t>Input</a:t>
            </a:r>
            <a:endParaRPr b="1" i="0" sz="2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GB" sz="1400" u="none" cap="none" strike="noStrike">
                <a:solidFill>
                  <a:srgbClr val="000000"/>
                </a:solidFill>
                <a:latin typeface="Arial"/>
                <a:ea typeface="Arial"/>
                <a:cs typeface="Arial"/>
                <a:sym typeface="Arial"/>
              </a:rPr>
              <a:t>Data is collected and sent to the computer</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4301422" y="1660925"/>
            <a:ext cx="3012499" cy="2014092"/>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GB" sz="2400" u="none" cap="none" strike="noStrike">
                <a:solidFill>
                  <a:srgbClr val="000000"/>
                </a:solidFill>
                <a:latin typeface="Arial"/>
                <a:ea typeface="Arial"/>
                <a:cs typeface="Arial"/>
                <a:sym typeface="Arial"/>
              </a:rPr>
              <a:t>Process</a:t>
            </a:r>
            <a:endParaRPr b="1" i="0" sz="2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GB" sz="1400" u="none" cap="none" strike="noStrike">
                <a:solidFill>
                  <a:srgbClr val="000000"/>
                </a:solidFill>
                <a:latin typeface="Arial"/>
                <a:ea typeface="Arial"/>
                <a:cs typeface="Arial"/>
                <a:sym typeface="Arial"/>
              </a:rPr>
              <a:t>Carrying out instructions.</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8484313" y="1660925"/>
            <a:ext cx="3012499" cy="2014092"/>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GB" sz="2400" u="none" cap="none" strike="noStrike">
                <a:solidFill>
                  <a:srgbClr val="000000"/>
                </a:solidFill>
                <a:latin typeface="Arial"/>
                <a:ea typeface="Arial"/>
                <a:cs typeface="Arial"/>
                <a:sym typeface="Arial"/>
              </a:rPr>
              <a:t>Output</a:t>
            </a:r>
            <a:endParaRPr b="1" i="0" sz="2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GB" sz="1400" u="none" cap="none" strike="noStrike">
                <a:solidFill>
                  <a:srgbClr val="000000"/>
                </a:solidFill>
                <a:latin typeface="Arial"/>
                <a:ea typeface="Arial"/>
                <a:cs typeface="Arial"/>
                <a:sym typeface="Arial"/>
              </a:rPr>
              <a:t>Presenting the results of processing back to the user</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4301422" y="4613467"/>
            <a:ext cx="3012499" cy="2014092"/>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GB" sz="2400" u="none" cap="none" strike="noStrike">
                <a:solidFill>
                  <a:srgbClr val="000000"/>
                </a:solidFill>
                <a:latin typeface="Arial"/>
                <a:ea typeface="Arial"/>
                <a:cs typeface="Arial"/>
                <a:sym typeface="Arial"/>
              </a:rPr>
              <a:t>Storage</a:t>
            </a:r>
            <a:endParaRPr b="1" i="0" sz="24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GB" sz="1400" u="none" cap="none" strike="noStrike">
                <a:solidFill>
                  <a:srgbClr val="000000"/>
                </a:solidFill>
                <a:latin typeface="Arial"/>
                <a:ea typeface="Arial"/>
                <a:cs typeface="Arial"/>
                <a:sym typeface="Arial"/>
              </a:rPr>
              <a:t>Saving data that is not in use.</a:t>
            </a:r>
            <a:endParaRPr b="0" i="0" sz="1400" u="none" cap="none" strike="noStrike">
              <a:solidFill>
                <a:srgbClr val="000000"/>
              </a:solidFill>
              <a:latin typeface="Arial"/>
              <a:ea typeface="Arial"/>
              <a:cs typeface="Arial"/>
              <a:sym typeface="Arial"/>
            </a:endParaRPr>
          </a:p>
        </p:txBody>
      </p:sp>
      <p:cxnSp>
        <p:nvCxnSpPr>
          <p:cNvPr id="115" name="Google Shape;115;p16"/>
          <p:cNvCxnSpPr>
            <a:stCxn id="111" idx="3"/>
            <a:endCxn id="112" idx="1"/>
          </p:cNvCxnSpPr>
          <p:nvPr/>
        </p:nvCxnSpPr>
        <p:spPr>
          <a:xfrm>
            <a:off x="3226883" y="2667971"/>
            <a:ext cx="1074600" cy="0"/>
          </a:xfrm>
          <a:prstGeom prst="straightConnector1">
            <a:avLst/>
          </a:prstGeom>
          <a:noFill/>
          <a:ln cap="flat" cmpd="sng" w="76200">
            <a:solidFill>
              <a:schemeClr val="dk2"/>
            </a:solidFill>
            <a:prstDash val="solid"/>
            <a:round/>
            <a:headEnd len="sm" w="sm" type="none"/>
            <a:tailEnd len="med" w="med" type="triangle"/>
          </a:ln>
        </p:spPr>
      </p:cxnSp>
      <p:cxnSp>
        <p:nvCxnSpPr>
          <p:cNvPr id="116" name="Google Shape;116;p16"/>
          <p:cNvCxnSpPr>
            <a:stCxn id="112" idx="3"/>
            <a:endCxn id="113" idx="1"/>
          </p:cNvCxnSpPr>
          <p:nvPr/>
        </p:nvCxnSpPr>
        <p:spPr>
          <a:xfrm>
            <a:off x="7313921" y="2667971"/>
            <a:ext cx="1170300" cy="0"/>
          </a:xfrm>
          <a:prstGeom prst="straightConnector1">
            <a:avLst/>
          </a:prstGeom>
          <a:noFill/>
          <a:ln cap="flat" cmpd="sng" w="76200">
            <a:solidFill>
              <a:schemeClr val="dk2"/>
            </a:solidFill>
            <a:prstDash val="solid"/>
            <a:round/>
            <a:headEnd len="sm" w="sm" type="none"/>
            <a:tailEnd len="med" w="med" type="triangle"/>
          </a:ln>
        </p:spPr>
      </p:cxnSp>
      <p:cxnSp>
        <p:nvCxnSpPr>
          <p:cNvPr id="117" name="Google Shape;117;p16"/>
          <p:cNvCxnSpPr/>
          <p:nvPr/>
        </p:nvCxnSpPr>
        <p:spPr>
          <a:xfrm rot="10800000">
            <a:off x="5216435" y="3490776"/>
            <a:ext cx="17417" cy="1090897"/>
          </a:xfrm>
          <a:prstGeom prst="straightConnector1">
            <a:avLst/>
          </a:prstGeom>
          <a:noFill/>
          <a:ln cap="flat" cmpd="sng" w="76200">
            <a:solidFill>
              <a:schemeClr val="dk2"/>
            </a:solidFill>
            <a:prstDash val="solid"/>
            <a:round/>
            <a:headEnd len="sm" w="sm" type="none"/>
            <a:tailEnd len="med" w="med" type="triangle"/>
          </a:ln>
        </p:spPr>
      </p:cxnSp>
      <p:cxnSp>
        <p:nvCxnSpPr>
          <p:cNvPr id="118" name="Google Shape;118;p16"/>
          <p:cNvCxnSpPr/>
          <p:nvPr/>
        </p:nvCxnSpPr>
        <p:spPr>
          <a:xfrm>
            <a:off x="6177173" y="3594396"/>
            <a:ext cx="0" cy="1019071"/>
          </a:xfrm>
          <a:prstGeom prst="straightConnector1">
            <a:avLst/>
          </a:prstGeom>
          <a:noFill/>
          <a:ln cap="flat" cmpd="sng" w="76200">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87224" y="0"/>
            <a:ext cx="115170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GB"/>
              <a:t>Programming – Operators - Predict &amp; Run</a:t>
            </a:r>
            <a:endParaRPr/>
          </a:p>
        </p:txBody>
      </p:sp>
      <p:pic>
        <p:nvPicPr>
          <p:cNvPr id="125" name="Google Shape;125;p17"/>
          <p:cNvPicPr preferRelativeResize="0"/>
          <p:nvPr/>
        </p:nvPicPr>
        <p:blipFill>
          <a:blip r:embed="rId3">
            <a:alphaModFix/>
          </a:blip>
          <a:stretch>
            <a:fillRect/>
          </a:stretch>
        </p:blipFill>
        <p:spPr>
          <a:xfrm>
            <a:off x="1009650" y="1279700"/>
            <a:ext cx="9924650" cy="4029100"/>
          </a:xfrm>
          <a:prstGeom prst="rect">
            <a:avLst/>
          </a:prstGeom>
          <a:noFill/>
          <a:ln>
            <a:noFill/>
          </a:ln>
        </p:spPr>
      </p:pic>
      <p:sp>
        <p:nvSpPr>
          <p:cNvPr id="126" name="Google Shape;126;p17"/>
          <p:cNvSpPr txBox="1"/>
          <p:nvPr/>
        </p:nvSpPr>
        <p:spPr>
          <a:xfrm>
            <a:off x="1732000" y="5308800"/>
            <a:ext cx="8205000" cy="12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t>https://repl.it/@MrAColley/21-Maths-part-1</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9615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Maths With Variables</a:t>
            </a:r>
            <a:endParaRPr/>
          </a:p>
        </p:txBody>
      </p:sp>
      <p:sp>
        <p:nvSpPr>
          <p:cNvPr id="133" name="Google Shape;133;p18"/>
          <p:cNvSpPr txBox="1"/>
          <p:nvPr>
            <p:ph idx="1" type="body"/>
          </p:nvPr>
        </p:nvSpPr>
        <p:spPr>
          <a:xfrm>
            <a:off x="695000" y="1325700"/>
            <a:ext cx="11354700" cy="50988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GB" sz="4900">
                <a:latin typeface="Consolas"/>
                <a:ea typeface="Consolas"/>
                <a:cs typeface="Consolas"/>
                <a:sym typeface="Consolas"/>
              </a:rPr>
              <a:t>num1 = 5</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num2 = 10</a:t>
            </a:r>
            <a:endParaRPr sz="4900">
              <a:latin typeface="Consolas"/>
              <a:ea typeface="Consolas"/>
              <a:cs typeface="Consolas"/>
              <a:sym typeface="Consolas"/>
            </a:endParaRPr>
          </a:p>
          <a:p>
            <a:pPr indent="0" lvl="0" marL="0" rtl="0" algn="l">
              <a:spcBef>
                <a:spcPts val="1000"/>
              </a:spcBef>
              <a:spcAft>
                <a:spcPts val="0"/>
              </a:spcAft>
              <a:buNone/>
            </a:pPr>
            <a:r>
              <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result = num1 + num2</a:t>
            </a:r>
            <a:endParaRPr sz="4900">
              <a:latin typeface="Consolas"/>
              <a:ea typeface="Consolas"/>
              <a:cs typeface="Consolas"/>
              <a:sym typeface="Consolas"/>
            </a:endParaRPr>
          </a:p>
          <a:p>
            <a:pPr indent="0" lvl="0" marL="0" rtl="0" algn="l">
              <a:spcBef>
                <a:spcPts val="1000"/>
              </a:spcBef>
              <a:spcAft>
                <a:spcPts val="0"/>
              </a:spcAft>
              <a:buNone/>
            </a:pPr>
            <a:r>
              <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print(result) </a:t>
            </a:r>
            <a:endParaRPr sz="4900">
              <a:latin typeface="Consolas"/>
              <a:ea typeface="Consolas"/>
              <a:cs typeface="Consolas"/>
              <a:sym typeface="Consolas"/>
            </a:endParaRPr>
          </a:p>
        </p:txBody>
      </p:sp>
      <p:sp>
        <p:nvSpPr>
          <p:cNvPr id="134" name="Google Shape;134;p18"/>
          <p:cNvSpPr/>
          <p:nvPr/>
        </p:nvSpPr>
        <p:spPr>
          <a:xfrm>
            <a:off x="7316950" y="1193275"/>
            <a:ext cx="2491500" cy="1325700"/>
          </a:xfrm>
          <a:prstGeom prst="wedgeRoundRectCallout">
            <a:avLst>
              <a:gd fmla="val -181050" name="adj1"/>
              <a:gd fmla="val 4396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200"/>
              <a:t>Assign numbers to your variables.</a:t>
            </a:r>
            <a:endParaRPr sz="2200"/>
          </a:p>
        </p:txBody>
      </p:sp>
      <p:sp>
        <p:nvSpPr>
          <p:cNvPr id="135" name="Google Shape;135;p18"/>
          <p:cNvSpPr/>
          <p:nvPr/>
        </p:nvSpPr>
        <p:spPr>
          <a:xfrm>
            <a:off x="8143050" y="3351925"/>
            <a:ext cx="3906600" cy="1325700"/>
          </a:xfrm>
          <a:prstGeom prst="wedgeRoundRectCallout">
            <a:avLst>
              <a:gd fmla="val -64433" name="adj1"/>
              <a:gd fmla="val 23569"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200"/>
              <a:t>Perform the calculation.  Assign the result to a </a:t>
            </a:r>
            <a:r>
              <a:rPr b="1" lang="en-GB" sz="2200"/>
              <a:t>NEW VARIABLE.</a:t>
            </a:r>
            <a:endParaRPr b="1" sz="2200"/>
          </a:p>
        </p:txBody>
      </p:sp>
      <p:sp>
        <p:nvSpPr>
          <p:cNvPr id="136" name="Google Shape;136;p18"/>
          <p:cNvSpPr/>
          <p:nvPr/>
        </p:nvSpPr>
        <p:spPr>
          <a:xfrm>
            <a:off x="8788800" y="4933625"/>
            <a:ext cx="2491500" cy="1325700"/>
          </a:xfrm>
          <a:prstGeom prst="wedgeRoundRectCallout">
            <a:avLst>
              <a:gd fmla="val -181050" name="adj1"/>
              <a:gd fmla="val 43965"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200"/>
              <a:t>Don’t forget to output the result</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9"/>
          <p:cNvPicPr preferRelativeResize="0"/>
          <p:nvPr/>
        </p:nvPicPr>
        <p:blipFill>
          <a:blip r:embed="rId3">
            <a:alphaModFix/>
          </a:blip>
          <a:stretch>
            <a:fillRect/>
          </a:stretch>
        </p:blipFill>
        <p:spPr>
          <a:xfrm>
            <a:off x="152400" y="1568775"/>
            <a:ext cx="9551075" cy="5487825"/>
          </a:xfrm>
          <a:prstGeom prst="rect">
            <a:avLst/>
          </a:prstGeom>
          <a:noFill/>
          <a:ln>
            <a:noFill/>
          </a:ln>
        </p:spPr>
      </p:pic>
      <p:sp>
        <p:nvSpPr>
          <p:cNvPr id="143" name="Google Shape;143;p19"/>
          <p:cNvSpPr txBox="1"/>
          <p:nvPr>
            <p:ph type="title"/>
          </p:nvPr>
        </p:nvSpPr>
        <p:spPr>
          <a:xfrm>
            <a:off x="614680" y="9080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Variables - vary - changing data</a:t>
            </a:r>
            <a:endParaRPr/>
          </a:p>
        </p:txBody>
      </p:sp>
      <p:grpSp>
        <p:nvGrpSpPr>
          <p:cNvPr id="144" name="Google Shape;144;p19"/>
          <p:cNvGrpSpPr/>
          <p:nvPr/>
        </p:nvGrpSpPr>
        <p:grpSpPr>
          <a:xfrm>
            <a:off x="8090536" y="1358076"/>
            <a:ext cx="4101464" cy="4329992"/>
            <a:chOff x="8090536" y="2528008"/>
            <a:chExt cx="4101464" cy="4329992"/>
          </a:xfrm>
        </p:grpSpPr>
        <p:pic>
          <p:nvPicPr>
            <p:cNvPr descr="Envelope Mail Email · Free vector graphic on Pixabay" id="145" name="Google Shape;145;p19"/>
            <p:cNvPicPr preferRelativeResize="0"/>
            <p:nvPr/>
          </p:nvPicPr>
          <p:blipFill rotWithShape="1">
            <a:blip r:embed="rId4">
              <a:alphaModFix/>
            </a:blip>
            <a:srcRect b="0" l="0" r="0" t="0"/>
            <a:stretch/>
          </p:blipFill>
          <p:spPr>
            <a:xfrm>
              <a:off x="8090536" y="2528008"/>
              <a:ext cx="4101464" cy="4329992"/>
            </a:xfrm>
            <a:prstGeom prst="rect">
              <a:avLst/>
            </a:prstGeom>
            <a:noFill/>
            <a:ln>
              <a:noFill/>
            </a:ln>
          </p:spPr>
        </p:pic>
        <p:sp>
          <p:nvSpPr>
            <p:cNvPr id="146" name="Google Shape;146;p19"/>
            <p:cNvSpPr txBox="1"/>
            <p:nvPr/>
          </p:nvSpPr>
          <p:spPr>
            <a:xfrm>
              <a:off x="9028748" y="4774396"/>
              <a:ext cx="222504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3200">
                  <a:solidFill>
                    <a:schemeClr val="dk1"/>
                  </a:solidFill>
                  <a:latin typeface="Calibri"/>
                  <a:ea typeface="Calibri"/>
                  <a:cs typeface="Calibri"/>
                  <a:sym typeface="Calibri"/>
                </a:rPr>
                <a:t>favColour</a:t>
              </a:r>
              <a:endParaRPr sz="3200">
                <a:solidFill>
                  <a:schemeClr val="dk1"/>
                </a:solidFill>
                <a:latin typeface="Calibri"/>
                <a:ea typeface="Calibri"/>
                <a:cs typeface="Calibri"/>
                <a:sym typeface="Calibri"/>
              </a:endParaRPr>
            </a:p>
          </p:txBody>
        </p:sp>
      </p:grpSp>
      <p:sp>
        <p:nvSpPr>
          <p:cNvPr id="147" name="Google Shape;147;p19"/>
          <p:cNvSpPr txBox="1"/>
          <p:nvPr/>
        </p:nvSpPr>
        <p:spPr>
          <a:xfrm>
            <a:off x="8928100" y="547488"/>
            <a:ext cx="222504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6000">
                <a:solidFill>
                  <a:schemeClr val="dk1"/>
                </a:solidFill>
                <a:latin typeface="Calibri"/>
                <a:ea typeface="Calibri"/>
                <a:cs typeface="Calibri"/>
                <a:sym typeface="Calibri"/>
              </a:rPr>
              <a:t>“blue”</a:t>
            </a:r>
            <a:endParaRPr/>
          </a:p>
        </p:txBody>
      </p:sp>
      <p:cxnSp>
        <p:nvCxnSpPr>
          <p:cNvPr id="148" name="Google Shape;148;p19"/>
          <p:cNvCxnSpPr/>
          <p:nvPr/>
        </p:nvCxnSpPr>
        <p:spPr>
          <a:xfrm>
            <a:off x="10141268" y="1563151"/>
            <a:ext cx="0" cy="1185870"/>
          </a:xfrm>
          <a:prstGeom prst="straightConnector1">
            <a:avLst/>
          </a:prstGeom>
          <a:noFill/>
          <a:ln cap="flat" cmpd="sng" w="76200">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87225" y="0"/>
            <a:ext cx="118317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GB" sz="4300"/>
              <a:t>Programming – Variable Maths – Modify &amp; Make</a:t>
            </a:r>
            <a:endParaRPr sz="4300"/>
          </a:p>
        </p:txBody>
      </p:sp>
      <p:sp>
        <p:nvSpPr>
          <p:cNvPr id="155" name="Google Shape;155;p20"/>
          <p:cNvSpPr txBox="1"/>
          <p:nvPr>
            <p:ph idx="4294967295" type="body"/>
          </p:nvPr>
        </p:nvSpPr>
        <p:spPr>
          <a:xfrm>
            <a:off x="511425" y="1666650"/>
            <a:ext cx="11354700" cy="3906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GB" sz="4900">
                <a:latin typeface="Consolas"/>
                <a:ea typeface="Consolas"/>
                <a:cs typeface="Consolas"/>
                <a:sym typeface="Consolas"/>
              </a:rPr>
              <a:t>score = 0</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score = 10</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t/>
            </a:r>
            <a:endParaRPr sz="49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9615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Changing Variables With Maths</a:t>
            </a:r>
            <a:endParaRPr/>
          </a:p>
        </p:txBody>
      </p:sp>
      <p:sp>
        <p:nvSpPr>
          <p:cNvPr id="162" name="Google Shape;162;p21"/>
          <p:cNvSpPr txBox="1"/>
          <p:nvPr>
            <p:ph idx="1" type="body"/>
          </p:nvPr>
        </p:nvSpPr>
        <p:spPr>
          <a:xfrm>
            <a:off x="511425" y="1666650"/>
            <a:ext cx="11354700" cy="3906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GB" sz="4900">
                <a:latin typeface="Consolas"/>
                <a:ea typeface="Consolas"/>
                <a:cs typeface="Consolas"/>
                <a:sym typeface="Consolas"/>
              </a:rPr>
              <a:t>score = 0</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score = 10</a:t>
            </a:r>
            <a:endParaRPr sz="49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t/>
            </a:r>
            <a:endParaRPr sz="4900">
              <a:latin typeface="Consolas"/>
              <a:ea typeface="Consolas"/>
              <a:cs typeface="Consolas"/>
              <a:sym typeface="Consolas"/>
            </a:endParaRPr>
          </a:p>
        </p:txBody>
      </p:sp>
      <p:sp>
        <p:nvSpPr>
          <p:cNvPr id="163" name="Google Shape;163;p21"/>
          <p:cNvSpPr txBox="1"/>
          <p:nvPr>
            <p:ph idx="1" type="body"/>
          </p:nvPr>
        </p:nvSpPr>
        <p:spPr>
          <a:xfrm>
            <a:off x="511425" y="1260150"/>
            <a:ext cx="11354700" cy="3906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GB" sz="4900">
                <a:latin typeface="Consolas"/>
                <a:ea typeface="Consolas"/>
                <a:cs typeface="Consolas"/>
                <a:sym typeface="Consolas"/>
              </a:rPr>
              <a:t>score = 0</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score = score + 1</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p:txBody>
      </p:sp>
      <p:sp>
        <p:nvSpPr>
          <p:cNvPr id="164" name="Google Shape;164;p21"/>
          <p:cNvSpPr txBox="1"/>
          <p:nvPr>
            <p:ph idx="1" type="body"/>
          </p:nvPr>
        </p:nvSpPr>
        <p:spPr>
          <a:xfrm>
            <a:off x="511425" y="1666650"/>
            <a:ext cx="11354700" cy="3906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GB" sz="4900">
                <a:latin typeface="Consolas"/>
                <a:ea typeface="Consolas"/>
                <a:cs typeface="Consolas"/>
                <a:sym typeface="Consolas"/>
              </a:rPr>
              <a:t>score = 0</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score += 1</a:t>
            </a:r>
            <a:endParaRPr sz="4900">
              <a:latin typeface="Consolas"/>
              <a:ea typeface="Consolas"/>
              <a:cs typeface="Consolas"/>
              <a:sym typeface="Consolas"/>
            </a:endParaRPr>
          </a:p>
          <a:p>
            <a:pPr indent="0" lvl="0" marL="0" rtl="0" algn="l">
              <a:spcBef>
                <a:spcPts val="1000"/>
              </a:spcBef>
              <a:spcAft>
                <a:spcPts val="0"/>
              </a:spcAft>
              <a:buNone/>
            </a:pPr>
            <a:r>
              <a:rPr lang="en-GB" sz="4900">
                <a:latin typeface="Consolas"/>
                <a:ea typeface="Consolas"/>
                <a:cs typeface="Consolas"/>
                <a:sym typeface="Consolas"/>
              </a:rPr>
              <a:t>print(score)</a:t>
            </a:r>
            <a:endParaRPr sz="4900">
              <a:latin typeface="Consolas"/>
              <a:ea typeface="Consolas"/>
              <a:cs typeface="Consolas"/>
              <a:sym typeface="Consolas"/>
            </a:endParaRPr>
          </a:p>
          <a:p>
            <a:pPr indent="0" lvl="0" marL="0" rtl="0" algn="l">
              <a:spcBef>
                <a:spcPts val="1000"/>
              </a:spcBef>
              <a:spcAft>
                <a:spcPts val="0"/>
              </a:spcAft>
              <a:buNone/>
            </a:pPr>
            <a:r>
              <a:t/>
            </a:r>
            <a:endParaRPr sz="4900">
              <a:latin typeface="Consolas"/>
              <a:ea typeface="Consolas"/>
              <a:cs typeface="Consolas"/>
              <a:sym typeface="Consolas"/>
            </a:endParaRPr>
          </a:p>
        </p:txBody>
      </p:sp>
      <p:sp>
        <p:nvSpPr>
          <p:cNvPr id="165" name="Google Shape;165;p21"/>
          <p:cNvSpPr txBox="1"/>
          <p:nvPr>
            <p:ph idx="1" type="body"/>
          </p:nvPr>
        </p:nvSpPr>
        <p:spPr>
          <a:xfrm>
            <a:off x="7998775" y="3264675"/>
            <a:ext cx="3999300" cy="14298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GB" sz="4900">
                <a:latin typeface="Consolas"/>
                <a:ea typeface="Consolas"/>
                <a:cs typeface="Consolas"/>
                <a:sym typeface="Consolas"/>
              </a:rPr>
              <a:t>lives -= 1</a:t>
            </a:r>
            <a:endParaRPr sz="4900">
              <a:latin typeface="Consolas"/>
              <a:ea typeface="Consolas"/>
              <a:cs typeface="Consolas"/>
              <a:sym typeface="Consolas"/>
            </a:endParaRPr>
          </a:p>
          <a:p>
            <a:pPr indent="0" lvl="0" marL="0" rtl="0" algn="l">
              <a:spcBef>
                <a:spcPts val="1000"/>
              </a:spcBef>
              <a:spcAft>
                <a:spcPts val="0"/>
              </a:spcAft>
              <a:buNone/>
            </a:pPr>
            <a:r>
              <a:t/>
            </a:r>
            <a:endParaRPr sz="49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