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825745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e6825745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825745d0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6825745d0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6825745d0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825745d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825745d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the colon after the else and the indentation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Else is used to catch all other situations.  Selection doesn’t have to have an else but it is very useful in lots of circumstances.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does the selection start and end? Move to the next slide to see it colour coded.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e6825745d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825745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825745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825745d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825745d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825745d0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825745d0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6825745d0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825745d0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825745d0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e6825745d0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825745d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6825745d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elif has a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using elif works in this format</a:t>
            </a:r>
            <a:endParaRPr/>
          </a:p>
        </p:txBody>
      </p:sp>
      <p:sp>
        <p:nvSpPr>
          <p:cNvPr id="100" name="Google Shape;100;ge6825745d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825745d0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825745d0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6825745d0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825745d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825745d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6825745d0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92425" y="0"/>
            <a:ext cx="7886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92425" y="822601"/>
            <a:ext cx="7886700" cy="349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Be able to read, comprehend, trace, adapt and create Python code that:</a:t>
            </a:r>
            <a:endParaRPr sz="2500"/>
          </a:p>
          <a:p>
            <a:pPr indent="-311150" lvl="0" marL="3429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Uses Boolean conditions</a:t>
            </a:r>
            <a:endParaRPr sz="2300"/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Uses selection using IF, ELIF and ELSE for more than two situations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9144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Extra</a:t>
            </a:r>
            <a:r>
              <a:rPr lang="en-GB" sz="2900"/>
              <a:t> Challenge - The INSULT-O-MATIC 5000!!!!</a:t>
            </a:r>
            <a:endParaRPr sz="2900"/>
          </a:p>
        </p:txBody>
      </p:sp>
      <p:sp>
        <p:nvSpPr>
          <p:cNvPr id="160" name="Google Shape;160;p23"/>
          <p:cNvSpPr txBox="1"/>
          <p:nvPr/>
        </p:nvSpPr>
        <p:spPr>
          <a:xfrm>
            <a:off x="202613" y="1003725"/>
            <a:ext cx="8738700" cy="313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Write a program that:</a:t>
            </a:r>
            <a:endParaRPr sz="2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Asks for the user’s name.</a:t>
            </a:r>
            <a:endParaRPr sz="2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Asks the user to input a number between 1 and 5.</a:t>
            </a:r>
            <a:endParaRPr sz="2700"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sz="2700">
                <a:solidFill>
                  <a:schemeClr val="dk1"/>
                </a:solidFill>
              </a:rPr>
              <a:t>Outputs a personalised insult (that includes the user’s name) depending on which number they picked.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</a:rPr>
              <a:t>Keep your insults clean!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76563" y="0"/>
            <a:ext cx="7886700" cy="71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- Three Or More Outcomes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8850" y="872225"/>
            <a:ext cx="8642100" cy="33990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4300">
                <a:latin typeface="Arial"/>
                <a:ea typeface="Arial"/>
                <a:cs typeface="Arial"/>
                <a:sym typeface="Arial"/>
              </a:rPr>
              <a:t>if weather == “rain”: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300"/>
              <a:t>print(“Take your umbrella”)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00">
                <a:latin typeface="Arial"/>
                <a:ea typeface="Arial"/>
                <a:cs typeface="Arial"/>
                <a:sym typeface="Arial"/>
              </a:rPr>
              <a:t>else: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3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300"/>
              <a:t>print(“No special advice for you”)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039300" y="2454846"/>
            <a:ext cx="3104700" cy="942600"/>
          </a:xfrm>
          <a:prstGeom prst="wedgeRoundRectCallout">
            <a:avLst>
              <a:gd fmla="val -192077" name="adj1"/>
              <a:gd fmla="val -570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If the condition is false then skip to the else and do that instead.</a:t>
            </a:r>
            <a:endParaRPr sz="19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62363" y="4271225"/>
            <a:ext cx="7886700" cy="71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want to handle more weather conditions?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elif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Add elif with a condition </a:t>
            </a:r>
            <a:r>
              <a:rPr b="1" lang="en-GB" sz="2400"/>
              <a:t>between if and else</a:t>
            </a:r>
            <a:r>
              <a:rPr lang="en-GB" sz="2400"/>
              <a:t>.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You can add as many elifs as you need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273850"/>
            <a:ext cx="8347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with 3 or more outcomes - The algorithm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2750" lvl="0" marL="457200" rtl="0" algn="l">
              <a:spcBef>
                <a:spcPts val="80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300"/>
              <a:t>Start with an </a:t>
            </a:r>
            <a:r>
              <a:rPr b="1" lang="en-GB" sz="3300"/>
              <a:t>if </a:t>
            </a:r>
            <a:r>
              <a:rPr lang="en-GB" sz="3300"/>
              <a:t>- set the first condition.</a:t>
            </a:r>
            <a:endParaRPr sz="3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300"/>
              <a:t>Add as many </a:t>
            </a:r>
            <a:r>
              <a:rPr b="1" lang="en-GB" sz="3300"/>
              <a:t>elifs</a:t>
            </a:r>
            <a:r>
              <a:rPr lang="en-GB" sz="3300"/>
              <a:t> as you need - give each one a new condition.</a:t>
            </a:r>
            <a:endParaRPr sz="33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300"/>
              <a:t>Finish with an </a:t>
            </a:r>
            <a:r>
              <a:rPr b="1" lang="en-GB" sz="3300"/>
              <a:t>else </a:t>
            </a:r>
            <a:r>
              <a:rPr lang="en-GB" sz="3300"/>
              <a:t>- no condition needed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76563" y="0"/>
            <a:ext cx="7886700" cy="71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- Three Or More Outcomes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58850" y="872225"/>
            <a:ext cx="8642100" cy="38706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if weather == “rain”: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500"/>
              <a:t>print(“Take your umbrella”)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0000"/>
                </a:solidFill>
              </a:rPr>
              <a:t>elif weather == “snow”:</a:t>
            </a:r>
            <a:endParaRPr sz="4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FF0000"/>
                </a:solidFill>
              </a:rPr>
              <a:t>	</a:t>
            </a:r>
            <a:r>
              <a:rPr lang="en-GB" sz="4500">
                <a:solidFill>
                  <a:srgbClr val="FF0000"/>
                </a:solidFill>
              </a:rPr>
              <a:t>print(“Take your scarf”)</a:t>
            </a:r>
            <a:endParaRPr sz="4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else: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5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300"/>
              <a:t>print(“No special advice for you”)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76563" y="0"/>
            <a:ext cx="7886700" cy="71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- Three Or More Outcomes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58850" y="872225"/>
            <a:ext cx="8642100" cy="38706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weather == “rain”:</a:t>
            </a:r>
            <a:endParaRPr sz="4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500">
                <a:solidFill>
                  <a:srgbClr val="000000"/>
                </a:solidFill>
              </a:rPr>
              <a:t>print(“Take your umbrella”)</a:t>
            </a:r>
            <a:endParaRPr sz="4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</a:rPr>
              <a:t>elif weather == “snow”: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</a:rPr>
              <a:t>	print(“Take your scarf”)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4500">
                <a:solidFill>
                  <a:srgbClr val="FF0000"/>
                </a:solidFill>
              </a:rPr>
              <a:t>elif weather == “sunny”:</a:t>
            </a:r>
            <a:endParaRPr sz="4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4500">
                <a:solidFill>
                  <a:srgbClr val="FF0000"/>
                </a:solidFill>
              </a:rPr>
              <a:t>	print(“Take your sunglasses”)</a:t>
            </a:r>
            <a:endParaRPr sz="4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4300"/>
              <a:t>print(“No special advice for you”)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061800" cy="60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Selection With Three Or More Outcomes - Flowchart</a:t>
            </a:r>
            <a:endParaRPr sz="2900"/>
          </a:p>
        </p:txBody>
      </p:sp>
      <p:sp>
        <p:nvSpPr>
          <p:cNvPr id="103" name="Google Shape;103;p20"/>
          <p:cNvSpPr/>
          <p:nvPr/>
        </p:nvSpPr>
        <p:spPr>
          <a:xfrm>
            <a:off x="1070719" y="601425"/>
            <a:ext cx="300300" cy="3084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632728" y="1106691"/>
            <a:ext cx="1176131" cy="900319"/>
          </a:xfrm>
          <a:prstGeom prst="flowChartDecision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If condition</a:t>
            </a:r>
            <a:endParaRPr sz="800"/>
          </a:p>
        </p:txBody>
      </p:sp>
      <p:sp>
        <p:nvSpPr>
          <p:cNvPr id="105" name="Google Shape;105;p20"/>
          <p:cNvSpPr/>
          <p:nvPr/>
        </p:nvSpPr>
        <p:spPr>
          <a:xfrm>
            <a:off x="576591" y="2370442"/>
            <a:ext cx="1288425" cy="522244"/>
          </a:xfrm>
          <a:prstGeom prst="flowChartProcess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Run </a:t>
            </a:r>
            <a:r>
              <a:rPr b="1" lang="en-GB" sz="1100"/>
              <a:t>if</a:t>
            </a:r>
            <a:r>
              <a:rPr lang="en-GB" sz="1100"/>
              <a:t> code (indented under the if line)</a:t>
            </a:r>
            <a:endParaRPr sz="1100"/>
          </a:p>
        </p:txBody>
      </p:sp>
      <p:sp>
        <p:nvSpPr>
          <p:cNvPr id="106" name="Google Shape;106;p20"/>
          <p:cNvSpPr/>
          <p:nvPr/>
        </p:nvSpPr>
        <p:spPr>
          <a:xfrm>
            <a:off x="1073100" y="4423894"/>
            <a:ext cx="300300" cy="3084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20"/>
          <p:cNvCxnSpPr>
            <a:stCxn id="103" idx="4"/>
            <a:endCxn id="104" idx="0"/>
          </p:cNvCxnSpPr>
          <p:nvPr/>
        </p:nvCxnSpPr>
        <p:spPr>
          <a:xfrm>
            <a:off x="1220869" y="909825"/>
            <a:ext cx="0" cy="19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4" idx="2"/>
            <a:endCxn id="105" idx="0"/>
          </p:cNvCxnSpPr>
          <p:nvPr/>
        </p:nvCxnSpPr>
        <p:spPr>
          <a:xfrm>
            <a:off x="1220794" y="2007009"/>
            <a:ext cx="0" cy="36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5" idx="2"/>
            <a:endCxn id="106" idx="0"/>
          </p:cNvCxnSpPr>
          <p:nvPr/>
        </p:nvCxnSpPr>
        <p:spPr>
          <a:xfrm>
            <a:off x="1220803" y="2892686"/>
            <a:ext cx="2400" cy="1531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1220794" y="2062172"/>
            <a:ext cx="11760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If condition is true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20"/>
          <p:cNvCxnSpPr>
            <a:endCxn id="106" idx="6"/>
          </p:cNvCxnSpPr>
          <p:nvPr/>
        </p:nvCxnSpPr>
        <p:spPr>
          <a:xfrm rot="10800000">
            <a:off x="1373400" y="4578094"/>
            <a:ext cx="6754800" cy="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stCxn id="104" idx="3"/>
          </p:cNvCxnSpPr>
          <p:nvPr/>
        </p:nvCxnSpPr>
        <p:spPr>
          <a:xfrm>
            <a:off x="1808859" y="1556850"/>
            <a:ext cx="11922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>
            <a:stCxn id="114" idx="2"/>
            <a:endCxn id="115" idx="0"/>
          </p:cNvCxnSpPr>
          <p:nvPr/>
        </p:nvCxnSpPr>
        <p:spPr>
          <a:xfrm>
            <a:off x="2999353" y="2638894"/>
            <a:ext cx="6900" cy="43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1865025" y="885525"/>
            <a:ext cx="942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If condition is false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361900" y="3077222"/>
            <a:ext cx="1288425" cy="522244"/>
          </a:xfrm>
          <a:prstGeom prst="flowChartProcess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Run first </a:t>
            </a:r>
            <a:r>
              <a:rPr b="1" lang="en-GB" sz="1100"/>
              <a:t>elif </a:t>
            </a:r>
            <a:r>
              <a:rPr lang="en-GB" sz="1100"/>
              <a:t>code (indented under the first elif line)</a:t>
            </a:r>
            <a:endParaRPr sz="1100"/>
          </a:p>
        </p:txBody>
      </p:sp>
      <p:cxnSp>
        <p:nvCxnSpPr>
          <p:cNvPr id="117" name="Google Shape;117;p20"/>
          <p:cNvCxnSpPr>
            <a:stCxn id="115" idx="2"/>
          </p:cNvCxnSpPr>
          <p:nvPr/>
        </p:nvCxnSpPr>
        <p:spPr>
          <a:xfrm>
            <a:off x="3006113" y="3599466"/>
            <a:ext cx="11700" cy="985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20"/>
          <p:cNvSpPr/>
          <p:nvPr/>
        </p:nvSpPr>
        <p:spPr>
          <a:xfrm>
            <a:off x="2411288" y="1738575"/>
            <a:ext cx="1176131" cy="900319"/>
          </a:xfrm>
          <a:prstGeom prst="flowChartDecision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First elif condition</a:t>
            </a:r>
            <a:endParaRPr sz="800"/>
          </a:p>
        </p:txBody>
      </p:sp>
      <p:sp>
        <p:nvSpPr>
          <p:cNvPr id="118" name="Google Shape;118;p20"/>
          <p:cNvSpPr txBox="1"/>
          <p:nvPr/>
        </p:nvSpPr>
        <p:spPr>
          <a:xfrm>
            <a:off x="2992613" y="2514300"/>
            <a:ext cx="812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First elif condition is true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208747" y="2458097"/>
            <a:ext cx="1176131" cy="900319"/>
          </a:xfrm>
          <a:prstGeom prst="flowChartDecision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Second elif condition</a:t>
            </a:r>
            <a:endParaRPr sz="800"/>
          </a:p>
        </p:txBody>
      </p:sp>
      <p:sp>
        <p:nvSpPr>
          <p:cNvPr id="120" name="Google Shape;120;p20"/>
          <p:cNvSpPr txBox="1"/>
          <p:nvPr/>
        </p:nvSpPr>
        <p:spPr>
          <a:xfrm>
            <a:off x="3385601" y="1829897"/>
            <a:ext cx="1626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First elif condition is false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20"/>
          <p:cNvCxnSpPr>
            <a:stCxn id="114" idx="3"/>
          </p:cNvCxnSpPr>
          <p:nvPr/>
        </p:nvCxnSpPr>
        <p:spPr>
          <a:xfrm flipH="1" rot="10800000">
            <a:off x="3587419" y="2183934"/>
            <a:ext cx="1222500" cy="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4788938" y="3336431"/>
            <a:ext cx="103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Second elif condition is true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0"/>
          <p:cNvCxnSpPr>
            <a:stCxn id="119" idx="2"/>
            <a:endCxn id="124" idx="0"/>
          </p:cNvCxnSpPr>
          <p:nvPr/>
        </p:nvCxnSpPr>
        <p:spPr>
          <a:xfrm>
            <a:off x="4796813" y="3358416"/>
            <a:ext cx="1500" cy="34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0"/>
          <p:cNvSpPr/>
          <p:nvPr/>
        </p:nvSpPr>
        <p:spPr>
          <a:xfrm>
            <a:off x="4154063" y="3707147"/>
            <a:ext cx="1288425" cy="522244"/>
          </a:xfrm>
          <a:prstGeom prst="flowChartProcess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Run first </a:t>
            </a:r>
            <a:r>
              <a:rPr b="1" lang="en-GB" sz="1100"/>
              <a:t>elif </a:t>
            </a:r>
            <a:r>
              <a:rPr lang="en-GB" sz="1100"/>
              <a:t>code (indented under the second elif line)</a:t>
            </a:r>
            <a:endParaRPr sz="1100"/>
          </a:p>
        </p:txBody>
      </p:sp>
      <p:cxnSp>
        <p:nvCxnSpPr>
          <p:cNvPr id="125" name="Google Shape;125;p20"/>
          <p:cNvCxnSpPr>
            <a:stCxn id="124" idx="2"/>
          </p:cNvCxnSpPr>
          <p:nvPr/>
        </p:nvCxnSpPr>
        <p:spPr>
          <a:xfrm>
            <a:off x="4798275" y="4229391"/>
            <a:ext cx="11700" cy="3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20"/>
          <p:cNvCxnSpPr>
            <a:stCxn id="124" idx="3"/>
            <a:endCxn id="127" idx="1"/>
          </p:cNvCxnSpPr>
          <p:nvPr/>
        </p:nvCxnSpPr>
        <p:spPr>
          <a:xfrm>
            <a:off x="5442488" y="3968269"/>
            <a:ext cx="2041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med" w="med" type="none"/>
            <a:tailEnd len="med" w="med" type="stealth"/>
          </a:ln>
        </p:spPr>
      </p:cxnSp>
      <p:sp>
        <p:nvSpPr>
          <p:cNvPr id="127" name="Google Shape;127;p20"/>
          <p:cNvSpPr/>
          <p:nvPr/>
        </p:nvSpPr>
        <p:spPr>
          <a:xfrm>
            <a:off x="7483547" y="3707156"/>
            <a:ext cx="1288425" cy="522244"/>
          </a:xfrm>
          <a:prstGeom prst="flowChartProcess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Run first </a:t>
            </a:r>
            <a:r>
              <a:rPr b="1" lang="en-GB" sz="1100"/>
              <a:t>else </a:t>
            </a:r>
            <a:r>
              <a:rPr lang="en-GB" sz="1100"/>
              <a:t>code (indented under the else line)</a:t>
            </a:r>
            <a:endParaRPr sz="1100"/>
          </a:p>
        </p:txBody>
      </p:sp>
      <p:sp>
        <p:nvSpPr>
          <p:cNvPr id="128" name="Google Shape;128;p20"/>
          <p:cNvSpPr txBox="1"/>
          <p:nvPr/>
        </p:nvSpPr>
        <p:spPr>
          <a:xfrm>
            <a:off x="5797988" y="3446044"/>
            <a:ext cx="16854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libri"/>
                <a:ea typeface="Calibri"/>
                <a:cs typeface="Calibri"/>
                <a:sym typeface="Calibri"/>
              </a:rPr>
              <a:t>ALL elif conditions have been checked and are false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0"/>
          <p:cNvCxnSpPr>
            <a:endCxn id="119" idx="0"/>
          </p:cNvCxnSpPr>
          <p:nvPr/>
        </p:nvCxnSpPr>
        <p:spPr>
          <a:xfrm flipH="1">
            <a:off x="4796813" y="2181197"/>
            <a:ext cx="3000" cy="276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2992725" y="1558894"/>
            <a:ext cx="5100" cy="19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8121919" y="4229391"/>
            <a:ext cx="11700" cy="363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2" name="Google Shape;132;p20"/>
          <p:cNvSpPr/>
          <p:nvPr/>
        </p:nvSpPr>
        <p:spPr>
          <a:xfrm>
            <a:off x="6143850" y="1208756"/>
            <a:ext cx="2467500" cy="985500"/>
          </a:xfrm>
          <a:prstGeom prst="wedgeRoundRectCallout">
            <a:avLst>
              <a:gd fmla="val -46284" name="adj1"/>
              <a:gd fmla="val 18262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There can be as many </a:t>
            </a:r>
            <a:r>
              <a:rPr b="1" lang="en-GB" sz="1400"/>
              <a:t>elif </a:t>
            </a:r>
            <a:r>
              <a:rPr lang="en-GB" sz="1400"/>
              <a:t>conditions as necessary between the </a:t>
            </a:r>
            <a:r>
              <a:rPr b="1" lang="en-GB" sz="1400"/>
              <a:t>if </a:t>
            </a:r>
            <a:r>
              <a:rPr lang="en-GB" sz="1400"/>
              <a:t>and the </a:t>
            </a:r>
            <a:r>
              <a:rPr b="1" lang="en-GB" sz="1400"/>
              <a:t>else.</a:t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832475"/>
            <a:ext cx="5963475" cy="2598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061800" cy="601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Selection With Three or More Outcomes - coding tips</a:t>
            </a:r>
            <a:endParaRPr sz="2900"/>
          </a:p>
        </p:txBody>
      </p:sp>
      <p:sp>
        <p:nvSpPr>
          <p:cNvPr id="140" name="Google Shape;140;p21"/>
          <p:cNvSpPr/>
          <p:nvPr/>
        </p:nvSpPr>
        <p:spPr>
          <a:xfrm>
            <a:off x="41625" y="481781"/>
            <a:ext cx="1193100" cy="724200"/>
          </a:xfrm>
          <a:prstGeom prst="wedgeRoundRectCallout">
            <a:avLst>
              <a:gd fmla="val -709" name="adj1"/>
              <a:gd fmla="val 16938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1. Start with if.</a:t>
            </a:r>
            <a:endParaRPr b="1" sz="1400"/>
          </a:p>
        </p:txBody>
      </p:sp>
      <p:sp>
        <p:nvSpPr>
          <p:cNvPr id="141" name="Google Shape;141;p21"/>
          <p:cNvSpPr/>
          <p:nvPr/>
        </p:nvSpPr>
        <p:spPr>
          <a:xfrm>
            <a:off x="1299788" y="481781"/>
            <a:ext cx="3281100" cy="653400"/>
          </a:xfrm>
          <a:prstGeom prst="wedgeRoundRectCallout">
            <a:avLst>
              <a:gd fmla="val -40320" name="adj1"/>
              <a:gd fmla="val 18068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2. Write a condition for your first outcome.</a:t>
            </a:r>
            <a:endParaRPr b="1" sz="1400"/>
          </a:p>
        </p:txBody>
      </p:sp>
      <p:sp>
        <p:nvSpPr>
          <p:cNvPr id="142" name="Google Shape;142;p21"/>
          <p:cNvSpPr/>
          <p:nvPr/>
        </p:nvSpPr>
        <p:spPr>
          <a:xfrm>
            <a:off x="6077775" y="505631"/>
            <a:ext cx="2445000" cy="724200"/>
          </a:xfrm>
          <a:prstGeom prst="wedgeRoundRectCallout">
            <a:avLst>
              <a:gd fmla="val -193802" name="adj1"/>
              <a:gd fmla="val 168759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3. DON’T FORGET THE COLON after the condition.</a:t>
            </a:r>
            <a:endParaRPr b="1" sz="1400"/>
          </a:p>
        </p:txBody>
      </p:sp>
      <p:sp>
        <p:nvSpPr>
          <p:cNvPr id="143" name="Google Shape;143;p21"/>
          <p:cNvSpPr/>
          <p:nvPr/>
        </p:nvSpPr>
        <p:spPr>
          <a:xfrm>
            <a:off x="6616575" y="1466775"/>
            <a:ext cx="2445000" cy="833100"/>
          </a:xfrm>
          <a:prstGeom prst="wedgeRoundRectCallout">
            <a:avLst>
              <a:gd fmla="val -112712" name="adj1"/>
              <a:gd fmla="val 536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4. Code that should run if the condition is </a:t>
            </a:r>
            <a:r>
              <a:rPr b="1" lang="en-GB" sz="1400"/>
              <a:t>true. </a:t>
            </a:r>
            <a:r>
              <a:rPr lang="en-GB" sz="1400"/>
              <a:t>DON’T FORGET TO INDENT (use the </a:t>
            </a:r>
            <a:r>
              <a:rPr b="1" lang="en-GB" sz="1400"/>
              <a:t>tab </a:t>
            </a:r>
            <a:r>
              <a:rPr lang="en-GB" sz="1400"/>
              <a:t>key)</a:t>
            </a:r>
            <a:endParaRPr sz="1400"/>
          </a:p>
        </p:txBody>
      </p:sp>
      <p:sp>
        <p:nvSpPr>
          <p:cNvPr id="144" name="Google Shape;144;p21"/>
          <p:cNvSpPr/>
          <p:nvPr/>
        </p:nvSpPr>
        <p:spPr>
          <a:xfrm>
            <a:off x="3789675" y="2733338"/>
            <a:ext cx="5354400" cy="300600"/>
          </a:xfrm>
          <a:prstGeom prst="wedgeRoundRectCallout">
            <a:avLst>
              <a:gd fmla="val -66555" name="adj1"/>
              <a:gd fmla="val 653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5. Add an elif. Write a condition to check for your second outcome.</a:t>
            </a:r>
            <a:endParaRPr b="1" sz="1400"/>
          </a:p>
        </p:txBody>
      </p:sp>
      <p:sp>
        <p:nvSpPr>
          <p:cNvPr id="145" name="Google Shape;145;p21"/>
          <p:cNvSpPr/>
          <p:nvPr/>
        </p:nvSpPr>
        <p:spPr>
          <a:xfrm>
            <a:off x="6698925" y="4051781"/>
            <a:ext cx="2445000" cy="833100"/>
          </a:xfrm>
          <a:prstGeom prst="wedgeRoundRectCallout">
            <a:avLst>
              <a:gd fmla="val -25690" name="adj1"/>
              <a:gd fmla="val -16614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6. Keep adding elifs with conditions until there is only one condition left.</a:t>
            </a:r>
            <a:endParaRPr sz="1400"/>
          </a:p>
        </p:txBody>
      </p:sp>
      <p:sp>
        <p:nvSpPr>
          <p:cNvPr id="146" name="Google Shape;146;p21"/>
          <p:cNvSpPr/>
          <p:nvPr/>
        </p:nvSpPr>
        <p:spPr>
          <a:xfrm>
            <a:off x="1784288" y="3530756"/>
            <a:ext cx="4755600" cy="300600"/>
          </a:xfrm>
          <a:prstGeom prst="wedgeRoundRectCallout">
            <a:avLst>
              <a:gd fmla="val -66555" name="adj1"/>
              <a:gd fmla="val 653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7. Add an else for your final outcome.  No condition needed.</a:t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71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Selection With Three Or More Outcomes</a:t>
            </a:r>
            <a:endParaRPr sz="2800"/>
          </a:p>
        </p:txBody>
      </p:sp>
      <p:sp>
        <p:nvSpPr>
          <p:cNvPr id="153" name="Google Shape;153;p22"/>
          <p:cNvSpPr txBox="1"/>
          <p:nvPr/>
        </p:nvSpPr>
        <p:spPr>
          <a:xfrm>
            <a:off x="80363" y="718200"/>
            <a:ext cx="9063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E"/>
                </a:highlight>
              </a:rPr>
              <a:t>Task </a:t>
            </a:r>
            <a:r>
              <a:rPr b="1" lang="en-GB" sz="1800">
                <a:solidFill>
                  <a:schemeClr val="dk1"/>
                </a:solidFill>
                <a:highlight>
                  <a:srgbClr val="FFFFFE"/>
                </a:highlight>
              </a:rPr>
              <a:t>- </a:t>
            </a:r>
            <a:r>
              <a:rPr b="1" lang="en-GB" sz="1800">
                <a:solidFill>
                  <a:schemeClr val="dk1"/>
                </a:solidFill>
                <a:highlight>
                  <a:srgbClr val="FFFFFE"/>
                </a:highlight>
              </a:rPr>
              <a:t>Which Room?</a:t>
            </a:r>
            <a:endParaRPr b="1" sz="18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E"/>
                </a:highlight>
              </a:rPr>
              <a:t>Write a program that asks the user for their name and which subject they are studying.</a:t>
            </a:r>
            <a:endParaRPr sz="18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FFFE"/>
                </a:highlight>
              </a:rPr>
              <a:t>The program should output a message telling the student by name which room to go to for that class (make up the room numbers if you need to).  You should include at least 3 subjects and have a message such as 'I don't know which room that class is in' for any you don't include.</a:t>
            </a:r>
            <a:endParaRPr sz="18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E"/>
                </a:highlight>
              </a:rPr>
              <a:t> </a:t>
            </a:r>
            <a:r>
              <a:rPr b="1" i="1" lang="en-GB" sz="1700">
                <a:solidFill>
                  <a:srgbClr val="FF0000"/>
                </a:solidFill>
                <a:highlight>
                  <a:srgbClr val="FFFFFE"/>
                </a:highlight>
              </a:rPr>
              <a:t>Example - an input of 'Ben' and 'Computing' might get an output of 'Hi Ben, go to room 401 for Computing'</a:t>
            </a:r>
            <a:endParaRPr b="1" i="1" sz="1700">
              <a:solidFill>
                <a:srgbClr val="FF0000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