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64b9b4f4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ge64b9b4f4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8f35fed2e1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f35fed2e1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Note the colon after the else and the indentation </a:t>
            </a:r>
            <a:endParaRPr/>
          </a:p>
          <a:p>
            <a:pPr indent="0" lvl="0" marL="0" rtl="0" algn="l">
              <a:spcBef>
                <a:spcPts val="0"/>
              </a:spcBef>
              <a:spcAft>
                <a:spcPts val="0"/>
              </a:spcAft>
              <a:buNone/>
            </a:pPr>
            <a:r>
              <a:rPr lang="en-GB"/>
              <a:t>Else is used to catch all other situations.  Selection doesn’t have to have an else but it is very useful in lots of circumstances.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Where does the selection start and end? Move to the next slide to see it colour coded.</a:t>
            </a:r>
            <a:endParaRPr/>
          </a:p>
          <a:p>
            <a:pPr indent="0" lvl="0" marL="0" rtl="0" algn="l">
              <a:spcBef>
                <a:spcPts val="0"/>
              </a:spcBef>
              <a:spcAft>
                <a:spcPts val="0"/>
              </a:spcAft>
              <a:buNone/>
            </a:pPr>
            <a:r>
              <a:t/>
            </a:r>
            <a:endParaRPr/>
          </a:p>
        </p:txBody>
      </p:sp>
      <p:sp>
        <p:nvSpPr>
          <p:cNvPr id="171" name="Google Shape;171;g8f35fed2e1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f35fed2e1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f35fed2e1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The selection is coloured red.</a:t>
            </a:r>
            <a:endParaRPr/>
          </a:p>
          <a:p>
            <a:pPr indent="0" lvl="0" marL="0" rtl="0" algn="l">
              <a:spcBef>
                <a:spcPts val="0"/>
              </a:spcBef>
              <a:spcAft>
                <a:spcPts val="0"/>
              </a:spcAft>
              <a:buNone/>
            </a:pPr>
            <a:r>
              <a:rPr lang="en-GB"/>
              <a:t>The last print statement is not part of the selection.  You can tell because it is not indented.</a:t>
            </a:r>
            <a:endParaRPr/>
          </a:p>
          <a:p>
            <a:pPr indent="0" lvl="0" marL="0" rtl="0" algn="l">
              <a:spcBef>
                <a:spcPts val="0"/>
              </a:spcBef>
              <a:spcAft>
                <a:spcPts val="0"/>
              </a:spcAft>
              <a:buNone/>
            </a:pPr>
            <a:r>
              <a:t/>
            </a:r>
            <a:endParaRPr/>
          </a:p>
        </p:txBody>
      </p:sp>
      <p:sp>
        <p:nvSpPr>
          <p:cNvPr id="180" name="Google Shape;180;g8f35fed2e1_0_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1f803c128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1f803c128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Flowcharts like these often help students visualise the sequence of selection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final black circle is either end of program (if there is no more code after the selection) or continue to run code that appears further down the program.</a:t>
            </a:r>
            <a:endParaRPr/>
          </a:p>
        </p:txBody>
      </p:sp>
      <p:sp>
        <p:nvSpPr>
          <p:cNvPr id="189" name="Google Shape;189;g91f803c128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1f803c128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91f803c128_0_1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91f803c128_0_1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91f803c128_0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91f803c128_0_1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91f803c128_0_1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67d8c074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4" name="Google Shape;94;g867d8c074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Selection depends entirely on Boolean </a:t>
            </a:r>
            <a:r>
              <a:rPr lang="en-GB"/>
              <a:t>conditions</a:t>
            </a:r>
            <a:r>
              <a:rPr lang="en-GB"/>
              <a:t>.  These are checks that return either true or false.</a:t>
            </a:r>
            <a:endParaRPr/>
          </a:p>
        </p:txBody>
      </p:sp>
      <p:sp>
        <p:nvSpPr>
          <p:cNvPr id="95" name="Google Shape;95;g867d8c074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67d8c0742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67d8c0742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These operators are used to compare two pieces of data.  Students may have come across some of them before in maths.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Why do we use double equals to indicate equal to? - Because single equals is used to store data in a variable.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Not equals can often seem useless at first, but it is used a lot in computing.</a:t>
            </a:r>
            <a:endParaRPr/>
          </a:p>
        </p:txBody>
      </p:sp>
      <p:sp>
        <p:nvSpPr>
          <p:cNvPr id="102" name="Google Shape;102;g867d8c0742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f35fed2e1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f35fed2e1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8f35fed2e1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f35fed2e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f35fed2e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Get students to predict whether each of the following conditions return true or false.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True</a:t>
            </a:r>
            <a:endParaRPr/>
          </a:p>
          <a:p>
            <a:pPr indent="0" lvl="0" marL="0" rtl="0" algn="l">
              <a:spcBef>
                <a:spcPts val="0"/>
              </a:spcBef>
              <a:spcAft>
                <a:spcPts val="0"/>
              </a:spcAft>
              <a:buNone/>
            </a:pPr>
            <a:r>
              <a:rPr lang="en-GB"/>
              <a:t>False</a:t>
            </a:r>
            <a:endParaRPr/>
          </a:p>
          <a:p>
            <a:pPr indent="0" lvl="0" marL="0" rtl="0" algn="l">
              <a:spcBef>
                <a:spcPts val="0"/>
              </a:spcBef>
              <a:spcAft>
                <a:spcPts val="0"/>
              </a:spcAft>
              <a:buNone/>
            </a:pPr>
            <a:r>
              <a:rPr lang="en-GB"/>
              <a:t>False</a:t>
            </a:r>
            <a:endParaRPr/>
          </a:p>
          <a:p>
            <a:pPr indent="0" lvl="0" marL="0" rtl="0" algn="l">
              <a:spcBef>
                <a:spcPts val="0"/>
              </a:spcBef>
              <a:spcAft>
                <a:spcPts val="0"/>
              </a:spcAft>
              <a:buNone/>
            </a:pPr>
            <a:r>
              <a:rPr lang="en-GB"/>
              <a:t>True</a:t>
            </a:r>
            <a:endParaRPr/>
          </a:p>
          <a:p>
            <a:pPr indent="0" lvl="0" marL="0" rtl="0" algn="l">
              <a:spcBef>
                <a:spcPts val="0"/>
              </a:spcBef>
              <a:spcAft>
                <a:spcPts val="0"/>
              </a:spcAft>
              <a:buNone/>
            </a:pPr>
            <a:r>
              <a:rPr lang="en-GB"/>
              <a:t>False (it has to be greater than)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b="1" lang="en-GB" sz="1100">
                <a:latin typeface="Arial"/>
                <a:ea typeface="Arial"/>
                <a:cs typeface="Arial"/>
                <a:sym typeface="Arial"/>
              </a:rPr>
              <a:t>Case matters </a:t>
            </a:r>
            <a:r>
              <a:rPr lang="en-GB" sz="1100">
                <a:latin typeface="Arial"/>
                <a:ea typeface="Arial"/>
                <a:cs typeface="Arial"/>
                <a:sym typeface="Arial"/>
              </a:rPr>
              <a:t>when comparing text using ==.  The match has to be </a:t>
            </a:r>
            <a:r>
              <a:rPr b="1" lang="en-GB" sz="1100">
                <a:latin typeface="Arial"/>
                <a:ea typeface="Arial"/>
                <a:cs typeface="Arial"/>
                <a:sym typeface="Arial"/>
              </a:rPr>
              <a:t>exact</a:t>
            </a:r>
            <a:r>
              <a:rPr lang="en-GB" sz="1100">
                <a:latin typeface="Arial"/>
                <a:ea typeface="Arial"/>
                <a:cs typeface="Arial"/>
                <a:sym typeface="Arial"/>
              </a:rPr>
              <a:t>.  For the example above, if the user inputs ‘rain’ then the condition will be true.  If they input ‘Rain’ then it will be false.  Future units will look at how to get around this issue.</a:t>
            </a:r>
            <a:endParaRPr sz="1100">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rPr lang="en-GB"/>
              <a:t>True</a:t>
            </a:r>
            <a:endParaRPr/>
          </a:p>
          <a:p>
            <a:pPr indent="0" lvl="0" marL="0" rtl="0" algn="l">
              <a:spcBef>
                <a:spcPts val="0"/>
              </a:spcBef>
              <a:spcAft>
                <a:spcPts val="0"/>
              </a:spcAft>
              <a:buNone/>
            </a:pPr>
            <a:r>
              <a:rPr lang="en-GB"/>
              <a:t>False (no capital g in the second giraffe)</a:t>
            </a:r>
            <a:endParaRPr/>
          </a:p>
          <a:p>
            <a:pPr indent="0" lvl="0" marL="0" rtl="0" algn="l">
              <a:spcBef>
                <a:spcPts val="0"/>
              </a:spcBef>
              <a:spcAft>
                <a:spcPts val="0"/>
              </a:spcAft>
              <a:buNone/>
            </a:pPr>
            <a:r>
              <a:rPr lang="en-GB"/>
              <a:t>True</a:t>
            </a:r>
            <a:endParaRPr/>
          </a:p>
          <a:p>
            <a:pPr indent="0" lvl="0" marL="0" rtl="0" algn="l">
              <a:spcBef>
                <a:spcPts val="0"/>
              </a:spcBef>
              <a:spcAft>
                <a:spcPts val="0"/>
              </a:spcAft>
              <a:buNone/>
            </a:pPr>
            <a:r>
              <a:t/>
            </a:r>
            <a:endParaRPr/>
          </a:p>
        </p:txBody>
      </p:sp>
      <p:sp>
        <p:nvSpPr>
          <p:cNvPr id="116" name="Google Shape;116;g8f35fed2e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f35fed2e1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f35fed2e1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Python often </a:t>
            </a:r>
            <a:r>
              <a:rPr lang="en-GB"/>
              <a:t>automatically</a:t>
            </a:r>
            <a:r>
              <a:rPr lang="en-GB"/>
              <a:t> indents for you.</a:t>
            </a:r>
            <a:endParaRPr/>
          </a:p>
          <a:p>
            <a:pPr indent="0" lvl="0" marL="0" rtl="0" algn="l">
              <a:spcBef>
                <a:spcPts val="0"/>
              </a:spcBef>
              <a:spcAft>
                <a:spcPts val="0"/>
              </a:spcAft>
              <a:buNone/>
            </a:pPr>
            <a:r>
              <a:rPr lang="en-GB"/>
              <a:t>This and the colon are usually the first things to check when debugging/spotting mistakes in student work.</a:t>
            </a:r>
            <a:endParaRPr/>
          </a:p>
        </p:txBody>
      </p:sp>
      <p:sp>
        <p:nvSpPr>
          <p:cNvPr id="124" name="Google Shape;124;g8f35fed2e1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1f803c12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1f803c12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Flowcharts like these often help students visualise the sequence of selection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final black circle is either end of program (if there is no more code after the selection) or continue to run code that appears further down the program.</a:t>
            </a:r>
            <a:endParaRPr/>
          </a:p>
        </p:txBody>
      </p:sp>
      <p:sp>
        <p:nvSpPr>
          <p:cNvPr id="135" name="Google Shape;135;g91f803c12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1f803c128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1f803c128_0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Some tips for students on how to write the code.</a:t>
            </a:r>
            <a:endParaRPr/>
          </a:p>
        </p:txBody>
      </p:sp>
      <p:sp>
        <p:nvSpPr>
          <p:cNvPr id="153" name="Google Shape;153;g91f803c128_0_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f35fed2e1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f35fed2e1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Here we start to investigate the limitations of selection with one outcome.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What would happen if num1 was 30 and num2 was 40? - The program would skip straight to the ‘End of program’ output.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What would happen if num1 was 50 and num2 was 50? - Same as above, num1 is still not </a:t>
            </a:r>
            <a:r>
              <a:rPr b="1" lang="en-GB"/>
              <a:t>greater </a:t>
            </a:r>
            <a:r>
              <a:rPr lang="en-GB"/>
              <a:t>than num2.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4" name="Google Shape;164;g8f35fed2e1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15" name="Google Shape;15;p1"/>
          <p:cNvPicPr preferRelativeResize="0"/>
          <p:nvPr/>
        </p:nvPicPr>
        <p:blipFill>
          <a:blip r:embed="rId1">
            <a:alphaModFix/>
          </a:blip>
          <a:stretch>
            <a:fillRect/>
          </a:stretch>
        </p:blipFill>
        <p:spPr>
          <a:xfrm>
            <a:off x="0" y="5974771"/>
            <a:ext cx="2433775" cy="883225"/>
          </a:xfrm>
          <a:prstGeom prst="rect">
            <a:avLst/>
          </a:prstGeom>
          <a:noFill/>
          <a:ln>
            <a:noFill/>
          </a:ln>
        </p:spPr>
      </p:pic>
      <p:sp>
        <p:nvSpPr>
          <p:cNvPr id="16" name="Google Shape;16;p1"/>
          <p:cNvSpPr txBox="1"/>
          <p:nvPr/>
        </p:nvSpPr>
        <p:spPr>
          <a:xfrm>
            <a:off x="7506600" y="6492900"/>
            <a:ext cx="46854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500">
                <a:latin typeface="Calibri"/>
                <a:ea typeface="Calibri"/>
                <a:cs typeface="Calibri"/>
                <a:sym typeface="Calibri"/>
              </a:rPr>
              <a:t>Resources created by Andy Colley (@MrAColley)</a:t>
            </a:r>
            <a:endParaRPr sz="1500">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title"/>
          </p:nvPr>
        </p:nvSpPr>
        <p:spPr>
          <a:xfrm>
            <a:off x="789900" y="0"/>
            <a:ext cx="10515600" cy="87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t>Learning Goals/Objectives</a:t>
            </a:r>
            <a:endParaRPr/>
          </a:p>
        </p:txBody>
      </p:sp>
      <p:sp>
        <p:nvSpPr>
          <p:cNvPr id="91" name="Google Shape;91;p13"/>
          <p:cNvSpPr txBox="1"/>
          <p:nvPr>
            <p:ph idx="1" type="body"/>
          </p:nvPr>
        </p:nvSpPr>
        <p:spPr>
          <a:xfrm>
            <a:off x="789900" y="1096801"/>
            <a:ext cx="10515600" cy="4664400"/>
          </a:xfrm>
          <a:prstGeom prst="rect">
            <a:avLst/>
          </a:prstGeom>
          <a:solidFill>
            <a:srgbClr val="F3F3F3"/>
          </a:solid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GB" sz="3350"/>
              <a:t>Be able to read, comprehend, trace, adapt and create Python code that:</a:t>
            </a:r>
            <a:endParaRPr sz="3350"/>
          </a:p>
          <a:p>
            <a:pPr indent="-419100" lvl="0" marL="457200" rtl="0" algn="l">
              <a:spcBef>
                <a:spcPts val="0"/>
              </a:spcBef>
              <a:spcAft>
                <a:spcPts val="0"/>
              </a:spcAft>
              <a:buSzPts val="3000"/>
              <a:buChar char="•"/>
            </a:pPr>
            <a:r>
              <a:rPr lang="en-GB" sz="3000"/>
              <a:t>Uses Boolean conditions</a:t>
            </a:r>
            <a:endParaRPr sz="3000"/>
          </a:p>
          <a:p>
            <a:pPr indent="-419100" lvl="0" marL="457200" rtl="0" algn="l">
              <a:spcBef>
                <a:spcPts val="0"/>
              </a:spcBef>
              <a:spcAft>
                <a:spcPts val="0"/>
              </a:spcAft>
              <a:buSzPts val="3000"/>
              <a:buChar char="•"/>
            </a:pPr>
            <a:r>
              <a:rPr lang="en-GB" sz="3000"/>
              <a:t>Uses simple selection code</a:t>
            </a:r>
            <a:endParaRPr sz="3000"/>
          </a:p>
          <a:p>
            <a:pPr indent="-419100" lvl="0" marL="457200" rtl="0" algn="l">
              <a:spcBef>
                <a:spcPts val="0"/>
              </a:spcBef>
              <a:spcAft>
                <a:spcPts val="0"/>
              </a:spcAft>
              <a:buSzPts val="3000"/>
              <a:buChar char="•"/>
            </a:pPr>
            <a:r>
              <a:rPr lang="en-GB" sz="3000"/>
              <a:t>Uses selection using IF for one situation.</a:t>
            </a:r>
            <a:endParaRPr sz="3000"/>
          </a:p>
          <a:p>
            <a:pPr indent="-419100" lvl="0" marL="457200" rtl="0" algn="l">
              <a:spcBef>
                <a:spcPts val="0"/>
              </a:spcBef>
              <a:spcAft>
                <a:spcPts val="0"/>
              </a:spcAft>
              <a:buSzPts val="3000"/>
              <a:buChar char="•"/>
            </a:pPr>
            <a:r>
              <a:rPr lang="en-GB" sz="3000"/>
              <a:t>Uses selection using IF and ELSE for two situations</a:t>
            </a:r>
            <a:endParaRPr sz="3000"/>
          </a:p>
          <a:p>
            <a:pPr indent="-419100" lvl="0" marL="457200" rtl="0" algn="l">
              <a:spcBef>
                <a:spcPts val="0"/>
              </a:spcBef>
              <a:spcAft>
                <a:spcPts val="0"/>
              </a:spcAft>
              <a:buSzPts val="3000"/>
              <a:buChar char="•"/>
            </a:pPr>
            <a:r>
              <a:rPr lang="en-GB" sz="3000"/>
              <a:t>Uses selection using IF, ELIF and ELSE for more than two situations</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768750" y="0"/>
            <a:ext cx="10515600" cy="947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Selection - </a:t>
            </a:r>
            <a:r>
              <a:rPr lang="en-GB"/>
              <a:t>Two Outcomes</a:t>
            </a:r>
            <a:endParaRPr/>
          </a:p>
        </p:txBody>
      </p:sp>
      <p:sp>
        <p:nvSpPr>
          <p:cNvPr id="174" name="Google Shape;174;p22"/>
          <p:cNvSpPr txBox="1"/>
          <p:nvPr>
            <p:ph idx="1" type="body"/>
          </p:nvPr>
        </p:nvSpPr>
        <p:spPr>
          <a:xfrm>
            <a:off x="1544100" y="1162950"/>
            <a:ext cx="9103800" cy="4532100"/>
          </a:xfrm>
          <a:prstGeom prst="rect">
            <a:avLst/>
          </a:prstGeom>
          <a:solidFill>
            <a:srgbClr val="F3F3F3"/>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6000">
                <a:latin typeface="Arial"/>
                <a:ea typeface="Arial"/>
                <a:cs typeface="Arial"/>
                <a:sym typeface="Arial"/>
              </a:rPr>
              <a:t>if</a:t>
            </a:r>
            <a:r>
              <a:rPr lang="en-GB" sz="6000">
                <a:latin typeface="Arial"/>
                <a:ea typeface="Arial"/>
                <a:cs typeface="Arial"/>
                <a:sym typeface="Arial"/>
              </a:rPr>
              <a:t> weather == “rain”:</a:t>
            </a:r>
            <a:endParaRPr sz="6000">
              <a:latin typeface="Arial"/>
              <a:ea typeface="Arial"/>
              <a:cs typeface="Arial"/>
              <a:sym typeface="Arial"/>
            </a:endParaRPr>
          </a:p>
          <a:p>
            <a:pPr indent="0" lvl="0" marL="0" rtl="0" algn="l">
              <a:spcBef>
                <a:spcPts val="1000"/>
              </a:spcBef>
              <a:spcAft>
                <a:spcPts val="0"/>
              </a:spcAft>
              <a:buNone/>
            </a:pPr>
            <a:r>
              <a:rPr lang="en-GB" sz="6000">
                <a:latin typeface="Arial"/>
                <a:ea typeface="Arial"/>
                <a:cs typeface="Arial"/>
                <a:sym typeface="Arial"/>
              </a:rPr>
              <a:t>	Take umbrella</a:t>
            </a:r>
            <a:endParaRPr sz="6000">
              <a:latin typeface="Arial"/>
              <a:ea typeface="Arial"/>
              <a:cs typeface="Arial"/>
              <a:sym typeface="Arial"/>
            </a:endParaRPr>
          </a:p>
          <a:p>
            <a:pPr indent="0" lvl="0" marL="0" rtl="0" algn="l">
              <a:spcBef>
                <a:spcPts val="1000"/>
              </a:spcBef>
              <a:spcAft>
                <a:spcPts val="0"/>
              </a:spcAft>
              <a:buNone/>
            </a:pPr>
            <a:r>
              <a:rPr lang="en-GB" sz="6000">
                <a:latin typeface="Arial"/>
                <a:ea typeface="Arial"/>
                <a:cs typeface="Arial"/>
                <a:sym typeface="Arial"/>
              </a:rPr>
              <a:t>else:</a:t>
            </a:r>
            <a:endParaRPr sz="6000">
              <a:latin typeface="Arial"/>
              <a:ea typeface="Arial"/>
              <a:cs typeface="Arial"/>
              <a:sym typeface="Arial"/>
            </a:endParaRPr>
          </a:p>
          <a:p>
            <a:pPr indent="0" lvl="0" marL="0" rtl="0" algn="l">
              <a:spcBef>
                <a:spcPts val="1000"/>
              </a:spcBef>
              <a:spcAft>
                <a:spcPts val="0"/>
              </a:spcAft>
              <a:buNone/>
            </a:pPr>
            <a:r>
              <a:rPr lang="en-GB" sz="6000">
                <a:latin typeface="Arial"/>
                <a:ea typeface="Arial"/>
                <a:cs typeface="Arial"/>
                <a:sym typeface="Arial"/>
              </a:rPr>
              <a:t>	Leave umbrella at home</a:t>
            </a:r>
            <a:endParaRPr sz="6000">
              <a:latin typeface="Arial"/>
              <a:ea typeface="Arial"/>
              <a:cs typeface="Arial"/>
              <a:sym typeface="Arial"/>
            </a:endParaRPr>
          </a:p>
        </p:txBody>
      </p:sp>
      <p:sp>
        <p:nvSpPr>
          <p:cNvPr id="175" name="Google Shape;175;p22"/>
          <p:cNvSpPr/>
          <p:nvPr/>
        </p:nvSpPr>
        <p:spPr>
          <a:xfrm>
            <a:off x="7902650" y="2506350"/>
            <a:ext cx="4139700" cy="1845300"/>
          </a:xfrm>
          <a:prstGeom prst="wedgeRoundRectCallout">
            <a:avLst>
              <a:gd fmla="val -158368" name="adj1"/>
              <a:gd fmla="val 35813"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t>If the condition is false then skip to the else and do that instead.</a:t>
            </a:r>
            <a:endParaRPr sz="3000"/>
          </a:p>
        </p:txBody>
      </p:sp>
      <p:sp>
        <p:nvSpPr>
          <p:cNvPr id="176" name="Google Shape;176;p22"/>
          <p:cNvSpPr txBox="1"/>
          <p:nvPr>
            <p:ph idx="1" type="body"/>
          </p:nvPr>
        </p:nvSpPr>
        <p:spPr>
          <a:xfrm>
            <a:off x="768750" y="1029175"/>
            <a:ext cx="11108400" cy="5579400"/>
          </a:xfrm>
          <a:prstGeom prst="rect">
            <a:avLst/>
          </a:prstGeom>
          <a:solidFill>
            <a:srgbClr val="F3F3F3"/>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4800">
                <a:latin typeface="Arial"/>
                <a:ea typeface="Arial"/>
                <a:cs typeface="Arial"/>
                <a:sym typeface="Arial"/>
              </a:rPr>
              <a:t>num1 = 100</a:t>
            </a:r>
            <a:endParaRPr sz="4800">
              <a:latin typeface="Arial"/>
              <a:ea typeface="Arial"/>
              <a:cs typeface="Arial"/>
              <a:sym typeface="Arial"/>
            </a:endParaRPr>
          </a:p>
          <a:p>
            <a:pPr indent="0" lvl="0" marL="0" rtl="0" algn="l">
              <a:spcBef>
                <a:spcPts val="1000"/>
              </a:spcBef>
              <a:spcAft>
                <a:spcPts val="0"/>
              </a:spcAft>
              <a:buNone/>
            </a:pPr>
            <a:r>
              <a:rPr lang="en-GB" sz="4800">
                <a:latin typeface="Arial"/>
                <a:ea typeface="Arial"/>
                <a:cs typeface="Arial"/>
                <a:sym typeface="Arial"/>
              </a:rPr>
              <a:t>num2 = 50</a:t>
            </a:r>
            <a:endParaRPr sz="4800">
              <a:latin typeface="Arial"/>
              <a:ea typeface="Arial"/>
              <a:cs typeface="Arial"/>
              <a:sym typeface="Arial"/>
            </a:endParaRPr>
          </a:p>
          <a:p>
            <a:pPr indent="0" lvl="0" marL="0" rtl="0" algn="l">
              <a:spcBef>
                <a:spcPts val="1000"/>
              </a:spcBef>
              <a:spcAft>
                <a:spcPts val="0"/>
              </a:spcAft>
              <a:buNone/>
            </a:pPr>
            <a:r>
              <a:rPr lang="en-GB" sz="4800">
                <a:latin typeface="Arial"/>
                <a:ea typeface="Arial"/>
                <a:cs typeface="Arial"/>
                <a:sym typeface="Arial"/>
              </a:rPr>
              <a:t>if num1 &gt; num2:</a:t>
            </a:r>
            <a:endParaRPr sz="4800">
              <a:latin typeface="Arial"/>
              <a:ea typeface="Arial"/>
              <a:cs typeface="Arial"/>
              <a:sym typeface="Arial"/>
            </a:endParaRPr>
          </a:p>
          <a:p>
            <a:pPr indent="0" lvl="0" marL="0" rtl="0" algn="l">
              <a:spcBef>
                <a:spcPts val="1000"/>
              </a:spcBef>
              <a:spcAft>
                <a:spcPts val="0"/>
              </a:spcAft>
              <a:buNone/>
            </a:pPr>
            <a:r>
              <a:rPr lang="en-GB" sz="4800">
                <a:latin typeface="Arial"/>
                <a:ea typeface="Arial"/>
                <a:cs typeface="Arial"/>
                <a:sym typeface="Arial"/>
              </a:rPr>
              <a:t>	print(“num1 is bigger”)</a:t>
            </a:r>
            <a:endParaRPr sz="4800">
              <a:latin typeface="Arial"/>
              <a:ea typeface="Arial"/>
              <a:cs typeface="Arial"/>
              <a:sym typeface="Arial"/>
            </a:endParaRPr>
          </a:p>
          <a:p>
            <a:pPr indent="0" lvl="0" marL="0" rtl="0" algn="l">
              <a:spcBef>
                <a:spcPts val="1000"/>
              </a:spcBef>
              <a:spcAft>
                <a:spcPts val="0"/>
              </a:spcAft>
              <a:buNone/>
            </a:pPr>
            <a:r>
              <a:rPr lang="en-GB" sz="4800">
                <a:latin typeface="Arial"/>
                <a:ea typeface="Arial"/>
                <a:cs typeface="Arial"/>
                <a:sym typeface="Arial"/>
              </a:rPr>
              <a:t>else:</a:t>
            </a:r>
            <a:endParaRPr sz="4800">
              <a:latin typeface="Arial"/>
              <a:ea typeface="Arial"/>
              <a:cs typeface="Arial"/>
              <a:sym typeface="Arial"/>
            </a:endParaRPr>
          </a:p>
          <a:p>
            <a:pPr indent="457200" lvl="0" marL="0" rtl="0" algn="l">
              <a:spcBef>
                <a:spcPts val="1000"/>
              </a:spcBef>
              <a:spcAft>
                <a:spcPts val="0"/>
              </a:spcAft>
              <a:buNone/>
            </a:pPr>
            <a:r>
              <a:rPr lang="en-GB" sz="4800">
                <a:latin typeface="Arial"/>
                <a:ea typeface="Arial"/>
                <a:cs typeface="Arial"/>
                <a:sym typeface="Arial"/>
              </a:rPr>
              <a:t>print(“num2 is bigger”)</a:t>
            </a:r>
            <a:endParaRPr sz="4800">
              <a:latin typeface="Arial"/>
              <a:ea typeface="Arial"/>
              <a:cs typeface="Arial"/>
              <a:sym typeface="Arial"/>
            </a:endParaRPr>
          </a:p>
          <a:p>
            <a:pPr indent="0" lvl="0" marL="0" rtl="0" algn="l">
              <a:spcBef>
                <a:spcPts val="1000"/>
              </a:spcBef>
              <a:spcAft>
                <a:spcPts val="0"/>
              </a:spcAft>
              <a:buNone/>
            </a:pPr>
            <a:r>
              <a:rPr lang="en-GB" sz="4800">
                <a:latin typeface="Arial"/>
                <a:ea typeface="Arial"/>
                <a:cs typeface="Arial"/>
                <a:sym typeface="Arial"/>
              </a:rPr>
              <a:t>print(“End of program”)</a:t>
            </a:r>
            <a:endParaRPr sz="48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3"/>
          <p:cNvSpPr txBox="1"/>
          <p:nvPr>
            <p:ph type="title"/>
          </p:nvPr>
        </p:nvSpPr>
        <p:spPr>
          <a:xfrm>
            <a:off x="768750" y="0"/>
            <a:ext cx="10515600" cy="947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Selection - Two Situations</a:t>
            </a:r>
            <a:endParaRPr/>
          </a:p>
        </p:txBody>
      </p:sp>
      <p:sp>
        <p:nvSpPr>
          <p:cNvPr id="183" name="Google Shape;183;p23"/>
          <p:cNvSpPr txBox="1"/>
          <p:nvPr>
            <p:ph idx="1" type="body"/>
          </p:nvPr>
        </p:nvSpPr>
        <p:spPr>
          <a:xfrm>
            <a:off x="1544100" y="1162950"/>
            <a:ext cx="9103800" cy="4532100"/>
          </a:xfrm>
          <a:prstGeom prst="rect">
            <a:avLst/>
          </a:prstGeom>
          <a:solidFill>
            <a:srgbClr val="F3F3F3"/>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6000">
                <a:latin typeface="Arial"/>
                <a:ea typeface="Arial"/>
                <a:cs typeface="Arial"/>
                <a:sym typeface="Arial"/>
              </a:rPr>
              <a:t>if weather == “rain”:</a:t>
            </a:r>
            <a:endParaRPr sz="6000">
              <a:latin typeface="Arial"/>
              <a:ea typeface="Arial"/>
              <a:cs typeface="Arial"/>
              <a:sym typeface="Arial"/>
            </a:endParaRPr>
          </a:p>
          <a:p>
            <a:pPr indent="0" lvl="0" marL="0" rtl="0" algn="l">
              <a:spcBef>
                <a:spcPts val="1000"/>
              </a:spcBef>
              <a:spcAft>
                <a:spcPts val="0"/>
              </a:spcAft>
              <a:buNone/>
            </a:pPr>
            <a:r>
              <a:rPr lang="en-GB" sz="6000">
                <a:latin typeface="Arial"/>
                <a:ea typeface="Arial"/>
                <a:cs typeface="Arial"/>
                <a:sym typeface="Arial"/>
              </a:rPr>
              <a:t>	Take umbrella</a:t>
            </a:r>
            <a:endParaRPr sz="6000">
              <a:latin typeface="Arial"/>
              <a:ea typeface="Arial"/>
              <a:cs typeface="Arial"/>
              <a:sym typeface="Arial"/>
            </a:endParaRPr>
          </a:p>
          <a:p>
            <a:pPr indent="0" lvl="0" marL="0" rtl="0" algn="l">
              <a:spcBef>
                <a:spcPts val="1000"/>
              </a:spcBef>
              <a:spcAft>
                <a:spcPts val="0"/>
              </a:spcAft>
              <a:buNone/>
            </a:pPr>
            <a:r>
              <a:rPr lang="en-GB" sz="6000">
                <a:latin typeface="Arial"/>
                <a:ea typeface="Arial"/>
                <a:cs typeface="Arial"/>
                <a:sym typeface="Arial"/>
              </a:rPr>
              <a:t>else:</a:t>
            </a:r>
            <a:endParaRPr sz="6000">
              <a:latin typeface="Arial"/>
              <a:ea typeface="Arial"/>
              <a:cs typeface="Arial"/>
              <a:sym typeface="Arial"/>
            </a:endParaRPr>
          </a:p>
          <a:p>
            <a:pPr indent="0" lvl="0" marL="0" rtl="0" algn="l">
              <a:spcBef>
                <a:spcPts val="1000"/>
              </a:spcBef>
              <a:spcAft>
                <a:spcPts val="0"/>
              </a:spcAft>
              <a:buNone/>
            </a:pPr>
            <a:r>
              <a:rPr lang="en-GB" sz="6000">
                <a:latin typeface="Arial"/>
                <a:ea typeface="Arial"/>
                <a:cs typeface="Arial"/>
                <a:sym typeface="Arial"/>
              </a:rPr>
              <a:t>	Leave umbrella at home</a:t>
            </a:r>
            <a:endParaRPr sz="6000">
              <a:latin typeface="Arial"/>
              <a:ea typeface="Arial"/>
              <a:cs typeface="Arial"/>
              <a:sym typeface="Arial"/>
            </a:endParaRPr>
          </a:p>
        </p:txBody>
      </p:sp>
      <p:sp>
        <p:nvSpPr>
          <p:cNvPr id="184" name="Google Shape;184;p23"/>
          <p:cNvSpPr/>
          <p:nvPr/>
        </p:nvSpPr>
        <p:spPr>
          <a:xfrm>
            <a:off x="7902650" y="2506350"/>
            <a:ext cx="4139700" cy="1845300"/>
          </a:xfrm>
          <a:prstGeom prst="wedgeRoundRectCallout">
            <a:avLst>
              <a:gd fmla="val -158368" name="adj1"/>
              <a:gd fmla="val 35813"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t>If the condition is false then skip to the else and do that instead.</a:t>
            </a:r>
            <a:endParaRPr sz="3000"/>
          </a:p>
        </p:txBody>
      </p:sp>
      <p:sp>
        <p:nvSpPr>
          <p:cNvPr id="185" name="Google Shape;185;p23"/>
          <p:cNvSpPr txBox="1"/>
          <p:nvPr>
            <p:ph idx="1" type="body"/>
          </p:nvPr>
        </p:nvSpPr>
        <p:spPr>
          <a:xfrm>
            <a:off x="768750" y="1029175"/>
            <a:ext cx="11108400" cy="5579400"/>
          </a:xfrm>
          <a:prstGeom prst="rect">
            <a:avLst/>
          </a:prstGeom>
          <a:solidFill>
            <a:srgbClr val="F3F3F3"/>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4800">
                <a:latin typeface="Arial"/>
                <a:ea typeface="Arial"/>
                <a:cs typeface="Arial"/>
                <a:sym typeface="Arial"/>
              </a:rPr>
              <a:t>num1 = 100</a:t>
            </a:r>
            <a:endParaRPr sz="4800">
              <a:latin typeface="Arial"/>
              <a:ea typeface="Arial"/>
              <a:cs typeface="Arial"/>
              <a:sym typeface="Arial"/>
            </a:endParaRPr>
          </a:p>
          <a:p>
            <a:pPr indent="0" lvl="0" marL="0" rtl="0" algn="l">
              <a:spcBef>
                <a:spcPts val="1000"/>
              </a:spcBef>
              <a:spcAft>
                <a:spcPts val="0"/>
              </a:spcAft>
              <a:buNone/>
            </a:pPr>
            <a:r>
              <a:rPr lang="en-GB" sz="4800">
                <a:latin typeface="Arial"/>
                <a:ea typeface="Arial"/>
                <a:cs typeface="Arial"/>
                <a:sym typeface="Arial"/>
              </a:rPr>
              <a:t>num2 = 50</a:t>
            </a:r>
            <a:endParaRPr sz="4800">
              <a:latin typeface="Arial"/>
              <a:ea typeface="Arial"/>
              <a:cs typeface="Arial"/>
              <a:sym typeface="Arial"/>
            </a:endParaRPr>
          </a:p>
          <a:p>
            <a:pPr indent="0" lvl="0" marL="0" rtl="0" algn="l">
              <a:spcBef>
                <a:spcPts val="1000"/>
              </a:spcBef>
              <a:spcAft>
                <a:spcPts val="0"/>
              </a:spcAft>
              <a:buNone/>
            </a:pPr>
            <a:r>
              <a:rPr lang="en-GB" sz="4800">
                <a:solidFill>
                  <a:srgbClr val="FF0000"/>
                </a:solidFill>
                <a:latin typeface="Arial"/>
                <a:ea typeface="Arial"/>
                <a:cs typeface="Arial"/>
                <a:sym typeface="Arial"/>
              </a:rPr>
              <a:t>if num1 &gt; num2:</a:t>
            </a:r>
            <a:endParaRPr sz="4800">
              <a:solidFill>
                <a:srgbClr val="FF0000"/>
              </a:solidFill>
              <a:latin typeface="Arial"/>
              <a:ea typeface="Arial"/>
              <a:cs typeface="Arial"/>
              <a:sym typeface="Arial"/>
            </a:endParaRPr>
          </a:p>
          <a:p>
            <a:pPr indent="0" lvl="0" marL="0" rtl="0" algn="l">
              <a:spcBef>
                <a:spcPts val="1000"/>
              </a:spcBef>
              <a:spcAft>
                <a:spcPts val="0"/>
              </a:spcAft>
              <a:buNone/>
            </a:pPr>
            <a:r>
              <a:rPr lang="en-GB" sz="4800">
                <a:solidFill>
                  <a:srgbClr val="FF0000"/>
                </a:solidFill>
                <a:latin typeface="Arial"/>
                <a:ea typeface="Arial"/>
                <a:cs typeface="Arial"/>
                <a:sym typeface="Arial"/>
              </a:rPr>
              <a:t>	print(“num1 is bigger”)</a:t>
            </a:r>
            <a:endParaRPr sz="4800">
              <a:solidFill>
                <a:srgbClr val="FF0000"/>
              </a:solidFill>
              <a:latin typeface="Arial"/>
              <a:ea typeface="Arial"/>
              <a:cs typeface="Arial"/>
              <a:sym typeface="Arial"/>
            </a:endParaRPr>
          </a:p>
          <a:p>
            <a:pPr indent="0" lvl="0" marL="0" rtl="0" algn="l">
              <a:spcBef>
                <a:spcPts val="1000"/>
              </a:spcBef>
              <a:spcAft>
                <a:spcPts val="0"/>
              </a:spcAft>
              <a:buNone/>
            </a:pPr>
            <a:r>
              <a:rPr lang="en-GB" sz="4800">
                <a:solidFill>
                  <a:srgbClr val="FF0000"/>
                </a:solidFill>
                <a:latin typeface="Arial"/>
                <a:ea typeface="Arial"/>
                <a:cs typeface="Arial"/>
                <a:sym typeface="Arial"/>
              </a:rPr>
              <a:t>else:</a:t>
            </a:r>
            <a:endParaRPr sz="4800">
              <a:solidFill>
                <a:srgbClr val="FF0000"/>
              </a:solidFill>
              <a:latin typeface="Arial"/>
              <a:ea typeface="Arial"/>
              <a:cs typeface="Arial"/>
              <a:sym typeface="Arial"/>
            </a:endParaRPr>
          </a:p>
          <a:p>
            <a:pPr indent="457200" lvl="0" marL="0" rtl="0" algn="l">
              <a:spcBef>
                <a:spcPts val="1000"/>
              </a:spcBef>
              <a:spcAft>
                <a:spcPts val="0"/>
              </a:spcAft>
              <a:buNone/>
            </a:pPr>
            <a:r>
              <a:rPr lang="en-GB" sz="4800">
                <a:solidFill>
                  <a:srgbClr val="FF0000"/>
                </a:solidFill>
                <a:latin typeface="Arial"/>
                <a:ea typeface="Arial"/>
                <a:cs typeface="Arial"/>
                <a:sym typeface="Arial"/>
              </a:rPr>
              <a:t>print(“num2 is bigger”)</a:t>
            </a:r>
            <a:endParaRPr sz="4800">
              <a:solidFill>
                <a:srgbClr val="FF0000"/>
              </a:solidFill>
              <a:latin typeface="Arial"/>
              <a:ea typeface="Arial"/>
              <a:cs typeface="Arial"/>
              <a:sym typeface="Arial"/>
            </a:endParaRPr>
          </a:p>
          <a:p>
            <a:pPr indent="0" lvl="0" marL="0" rtl="0" algn="l">
              <a:spcBef>
                <a:spcPts val="1000"/>
              </a:spcBef>
              <a:spcAft>
                <a:spcPts val="0"/>
              </a:spcAft>
              <a:buNone/>
            </a:pPr>
            <a:r>
              <a:rPr lang="en-GB" sz="4800">
                <a:latin typeface="Arial"/>
                <a:ea typeface="Arial"/>
                <a:cs typeface="Arial"/>
                <a:sym typeface="Arial"/>
              </a:rPr>
              <a:t>print(“End of program”)</a:t>
            </a:r>
            <a:endParaRPr sz="48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ph type="title"/>
          </p:nvPr>
        </p:nvSpPr>
        <p:spPr>
          <a:xfrm>
            <a:off x="0" y="0"/>
            <a:ext cx="12082200" cy="801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Selection With Two Outcomes - Flowchart</a:t>
            </a:r>
            <a:endParaRPr/>
          </a:p>
        </p:txBody>
      </p:sp>
      <p:sp>
        <p:nvSpPr>
          <p:cNvPr id="192" name="Google Shape;192;p24"/>
          <p:cNvSpPr/>
          <p:nvPr/>
        </p:nvSpPr>
        <p:spPr>
          <a:xfrm>
            <a:off x="5895900" y="801900"/>
            <a:ext cx="400200" cy="411300"/>
          </a:xfrm>
          <a:prstGeom prst="flowChartConnector">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a:off x="5011975" y="1722850"/>
            <a:ext cx="2168050" cy="1645025"/>
          </a:xfrm>
          <a:prstGeom prst="flowChartDecision">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t>Condition</a:t>
            </a:r>
            <a:endParaRPr sz="1600"/>
          </a:p>
        </p:txBody>
      </p:sp>
      <p:sp>
        <p:nvSpPr>
          <p:cNvPr id="194" name="Google Shape;194;p24"/>
          <p:cNvSpPr/>
          <p:nvPr/>
        </p:nvSpPr>
        <p:spPr>
          <a:xfrm>
            <a:off x="4728850" y="4483288"/>
            <a:ext cx="2734300" cy="1200425"/>
          </a:xfrm>
          <a:prstGeom prst="flowChartProcess">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Run </a:t>
            </a:r>
            <a:r>
              <a:rPr b="1" lang="en-GB"/>
              <a:t>if</a:t>
            </a:r>
            <a:r>
              <a:rPr lang="en-GB"/>
              <a:t> code (indented under the if line)</a:t>
            </a:r>
            <a:endParaRPr/>
          </a:p>
        </p:txBody>
      </p:sp>
      <p:sp>
        <p:nvSpPr>
          <p:cNvPr id="195" name="Google Shape;195;p24"/>
          <p:cNvSpPr/>
          <p:nvPr/>
        </p:nvSpPr>
        <p:spPr>
          <a:xfrm>
            <a:off x="5895900" y="6289450"/>
            <a:ext cx="400200" cy="411300"/>
          </a:xfrm>
          <a:prstGeom prst="flowChartConnector">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 name="Google Shape;196;p24"/>
          <p:cNvCxnSpPr>
            <a:stCxn id="192" idx="4"/>
            <a:endCxn id="193" idx="0"/>
          </p:cNvCxnSpPr>
          <p:nvPr/>
        </p:nvCxnSpPr>
        <p:spPr>
          <a:xfrm>
            <a:off x="6096000" y="1213200"/>
            <a:ext cx="0" cy="509700"/>
          </a:xfrm>
          <a:prstGeom prst="straightConnector1">
            <a:avLst/>
          </a:prstGeom>
          <a:noFill/>
          <a:ln cap="flat" cmpd="sng" w="28575">
            <a:solidFill>
              <a:srgbClr val="000000"/>
            </a:solidFill>
            <a:prstDash val="solid"/>
            <a:round/>
            <a:headEnd len="med" w="med" type="none"/>
            <a:tailEnd len="med" w="med" type="triangle"/>
          </a:ln>
        </p:spPr>
      </p:cxnSp>
      <p:cxnSp>
        <p:nvCxnSpPr>
          <p:cNvPr id="197" name="Google Shape;197;p24"/>
          <p:cNvCxnSpPr>
            <a:endCxn id="194" idx="0"/>
          </p:cNvCxnSpPr>
          <p:nvPr/>
        </p:nvCxnSpPr>
        <p:spPr>
          <a:xfrm>
            <a:off x="6096000" y="3367888"/>
            <a:ext cx="0" cy="1115400"/>
          </a:xfrm>
          <a:prstGeom prst="straightConnector1">
            <a:avLst/>
          </a:prstGeom>
          <a:noFill/>
          <a:ln cap="flat" cmpd="sng" w="28575">
            <a:solidFill>
              <a:srgbClr val="000000"/>
            </a:solidFill>
            <a:prstDash val="solid"/>
            <a:round/>
            <a:headEnd len="med" w="med" type="none"/>
            <a:tailEnd len="med" w="med" type="triangle"/>
          </a:ln>
        </p:spPr>
      </p:cxnSp>
      <p:cxnSp>
        <p:nvCxnSpPr>
          <p:cNvPr id="198" name="Google Shape;198;p24"/>
          <p:cNvCxnSpPr>
            <a:stCxn id="194" idx="2"/>
            <a:endCxn id="195" idx="0"/>
          </p:cNvCxnSpPr>
          <p:nvPr/>
        </p:nvCxnSpPr>
        <p:spPr>
          <a:xfrm>
            <a:off x="6096000" y="5683713"/>
            <a:ext cx="0" cy="605700"/>
          </a:xfrm>
          <a:prstGeom prst="straightConnector1">
            <a:avLst/>
          </a:prstGeom>
          <a:noFill/>
          <a:ln cap="flat" cmpd="sng" w="28575">
            <a:solidFill>
              <a:srgbClr val="000000"/>
            </a:solidFill>
            <a:prstDash val="solid"/>
            <a:round/>
            <a:headEnd len="med" w="med" type="none"/>
            <a:tailEnd len="med" w="med" type="triangle"/>
          </a:ln>
        </p:spPr>
      </p:cxnSp>
      <p:sp>
        <p:nvSpPr>
          <p:cNvPr id="199" name="Google Shape;199;p24"/>
          <p:cNvSpPr txBox="1"/>
          <p:nvPr/>
        </p:nvSpPr>
        <p:spPr>
          <a:xfrm>
            <a:off x="4839900" y="3556850"/>
            <a:ext cx="1256100" cy="60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If condition is true</a:t>
            </a:r>
            <a:endParaRPr>
              <a:latin typeface="Calibri"/>
              <a:ea typeface="Calibri"/>
              <a:cs typeface="Calibri"/>
              <a:sym typeface="Calibri"/>
            </a:endParaRPr>
          </a:p>
        </p:txBody>
      </p:sp>
      <p:cxnSp>
        <p:nvCxnSpPr>
          <p:cNvPr id="200" name="Google Shape;200;p24"/>
          <p:cNvCxnSpPr>
            <a:endCxn id="195" idx="6"/>
          </p:cNvCxnSpPr>
          <p:nvPr/>
        </p:nvCxnSpPr>
        <p:spPr>
          <a:xfrm rot="10800000">
            <a:off x="6296100" y="6495100"/>
            <a:ext cx="3329700" cy="18300"/>
          </a:xfrm>
          <a:prstGeom prst="straightConnector1">
            <a:avLst/>
          </a:prstGeom>
          <a:noFill/>
          <a:ln cap="flat" cmpd="sng" w="28575">
            <a:solidFill>
              <a:srgbClr val="000000"/>
            </a:solidFill>
            <a:prstDash val="solid"/>
            <a:round/>
            <a:headEnd len="med" w="med" type="none"/>
            <a:tailEnd len="med" w="med" type="triangle"/>
          </a:ln>
        </p:spPr>
      </p:cxnSp>
      <p:cxnSp>
        <p:nvCxnSpPr>
          <p:cNvPr id="201" name="Google Shape;201;p24"/>
          <p:cNvCxnSpPr>
            <a:stCxn id="193" idx="3"/>
          </p:cNvCxnSpPr>
          <p:nvPr/>
        </p:nvCxnSpPr>
        <p:spPr>
          <a:xfrm flipH="1" rot="10800000">
            <a:off x="7180025" y="2534263"/>
            <a:ext cx="2423400" cy="11100"/>
          </a:xfrm>
          <a:prstGeom prst="straightConnector1">
            <a:avLst/>
          </a:prstGeom>
          <a:noFill/>
          <a:ln cap="flat" cmpd="sng" w="28575">
            <a:solidFill>
              <a:srgbClr val="000000"/>
            </a:solidFill>
            <a:prstDash val="solid"/>
            <a:round/>
            <a:headEnd len="med" w="med" type="none"/>
            <a:tailEnd len="med" w="med" type="none"/>
          </a:ln>
        </p:spPr>
      </p:cxnSp>
      <p:cxnSp>
        <p:nvCxnSpPr>
          <p:cNvPr id="202" name="Google Shape;202;p24"/>
          <p:cNvCxnSpPr>
            <a:endCxn id="203" idx="0"/>
          </p:cNvCxnSpPr>
          <p:nvPr/>
        </p:nvCxnSpPr>
        <p:spPr>
          <a:xfrm>
            <a:off x="9603275" y="2534200"/>
            <a:ext cx="5700" cy="1949100"/>
          </a:xfrm>
          <a:prstGeom prst="straightConnector1">
            <a:avLst/>
          </a:prstGeom>
          <a:noFill/>
          <a:ln cap="flat" cmpd="sng" w="28575">
            <a:solidFill>
              <a:srgbClr val="000000"/>
            </a:solidFill>
            <a:prstDash val="solid"/>
            <a:round/>
            <a:headEnd len="med" w="med" type="none"/>
            <a:tailEnd len="med" w="med" type="none"/>
          </a:ln>
        </p:spPr>
      </p:cxnSp>
      <p:sp>
        <p:nvSpPr>
          <p:cNvPr id="204" name="Google Shape;204;p24"/>
          <p:cNvSpPr txBox="1"/>
          <p:nvPr/>
        </p:nvSpPr>
        <p:spPr>
          <a:xfrm>
            <a:off x="9603275" y="3126150"/>
            <a:ext cx="1256100" cy="60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If condition is false</a:t>
            </a:r>
            <a:endParaRPr>
              <a:latin typeface="Calibri"/>
              <a:ea typeface="Calibri"/>
              <a:cs typeface="Calibri"/>
              <a:sym typeface="Calibri"/>
            </a:endParaRPr>
          </a:p>
        </p:txBody>
      </p:sp>
      <p:sp>
        <p:nvSpPr>
          <p:cNvPr id="203" name="Google Shape;203;p24"/>
          <p:cNvSpPr/>
          <p:nvPr/>
        </p:nvSpPr>
        <p:spPr>
          <a:xfrm>
            <a:off x="8241825" y="4483300"/>
            <a:ext cx="2734300" cy="1200425"/>
          </a:xfrm>
          <a:prstGeom prst="flowChartProcess">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Run </a:t>
            </a:r>
            <a:r>
              <a:rPr b="1" lang="en-GB"/>
              <a:t>else </a:t>
            </a:r>
            <a:r>
              <a:rPr lang="en-GB"/>
              <a:t>code (indented under the else line)</a:t>
            </a:r>
            <a:endParaRPr/>
          </a:p>
        </p:txBody>
      </p:sp>
      <p:cxnSp>
        <p:nvCxnSpPr>
          <p:cNvPr id="205" name="Google Shape;205;p24"/>
          <p:cNvCxnSpPr>
            <a:stCxn id="203" idx="2"/>
          </p:cNvCxnSpPr>
          <p:nvPr/>
        </p:nvCxnSpPr>
        <p:spPr>
          <a:xfrm flipH="1">
            <a:off x="9603275" y="5683725"/>
            <a:ext cx="5700" cy="840900"/>
          </a:xfrm>
          <a:prstGeom prst="straightConnector1">
            <a:avLst/>
          </a:prstGeom>
          <a:noFill/>
          <a:ln cap="flat" cmpd="sng" w="28575">
            <a:solidFill>
              <a:srgbClr val="000000"/>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0" y="0"/>
            <a:ext cx="12082200" cy="801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Selection With Two Outcomes - coding tips</a:t>
            </a:r>
            <a:endParaRPr/>
          </a:p>
        </p:txBody>
      </p:sp>
      <p:pic>
        <p:nvPicPr>
          <p:cNvPr id="212" name="Google Shape;212;p25"/>
          <p:cNvPicPr preferRelativeResize="0"/>
          <p:nvPr/>
        </p:nvPicPr>
        <p:blipFill rotWithShape="1">
          <a:blip r:embed="rId3">
            <a:alphaModFix/>
          </a:blip>
          <a:srcRect b="0" l="0" r="0" t="25489"/>
          <a:stretch/>
        </p:blipFill>
        <p:spPr>
          <a:xfrm>
            <a:off x="626688" y="3313750"/>
            <a:ext cx="10938625" cy="2058575"/>
          </a:xfrm>
          <a:prstGeom prst="rect">
            <a:avLst/>
          </a:prstGeom>
          <a:noFill/>
          <a:ln>
            <a:noFill/>
          </a:ln>
        </p:spPr>
      </p:pic>
      <p:sp>
        <p:nvSpPr>
          <p:cNvPr id="213" name="Google Shape;213;p25"/>
          <p:cNvSpPr/>
          <p:nvPr/>
        </p:nvSpPr>
        <p:spPr>
          <a:xfrm>
            <a:off x="109100" y="1325500"/>
            <a:ext cx="1590900" cy="965400"/>
          </a:xfrm>
          <a:prstGeom prst="wedgeRoundRectCallout">
            <a:avLst>
              <a:gd fmla="val -709" name="adj1"/>
              <a:gd fmla="val 169381" name="adj2"/>
              <a:gd fmla="val 0" name="adj3"/>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t>1. Start with if.</a:t>
            </a:r>
            <a:endParaRPr b="1" sz="1800"/>
          </a:p>
        </p:txBody>
      </p:sp>
      <p:sp>
        <p:nvSpPr>
          <p:cNvPr id="214" name="Google Shape;214;p25"/>
          <p:cNvSpPr/>
          <p:nvPr/>
        </p:nvSpPr>
        <p:spPr>
          <a:xfrm>
            <a:off x="2422650" y="944800"/>
            <a:ext cx="5544600" cy="1029000"/>
          </a:xfrm>
          <a:prstGeom prst="wedgeRoundRectCallout">
            <a:avLst>
              <a:gd fmla="val -55236" name="adj1"/>
              <a:gd fmla="val 190019" name="adj2"/>
              <a:gd fmla="val 0" name="adj3"/>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t>2. Then a condition - use a Boolean operator to compare two pieces of data (variables or the actual data).</a:t>
            </a:r>
            <a:endParaRPr b="1" sz="1800"/>
          </a:p>
        </p:txBody>
      </p:sp>
      <p:sp>
        <p:nvSpPr>
          <p:cNvPr id="215" name="Google Shape;215;p25"/>
          <p:cNvSpPr/>
          <p:nvPr/>
        </p:nvSpPr>
        <p:spPr>
          <a:xfrm>
            <a:off x="8496550" y="1474250"/>
            <a:ext cx="3260100" cy="965400"/>
          </a:xfrm>
          <a:prstGeom prst="wedgeRoundRectCallout">
            <a:avLst>
              <a:gd fmla="val -218258" name="adj1"/>
              <a:gd fmla="val 167405" name="adj2"/>
              <a:gd fmla="val 0" name="adj3"/>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t>3. DON’T FORGET THE COLON after the condition.</a:t>
            </a:r>
            <a:endParaRPr b="1" sz="1800"/>
          </a:p>
        </p:txBody>
      </p:sp>
      <p:sp>
        <p:nvSpPr>
          <p:cNvPr id="216" name="Google Shape;216;p25"/>
          <p:cNvSpPr/>
          <p:nvPr/>
        </p:nvSpPr>
        <p:spPr>
          <a:xfrm>
            <a:off x="8822100" y="2519900"/>
            <a:ext cx="3260100" cy="1110900"/>
          </a:xfrm>
          <a:prstGeom prst="wedgeRoundRectCallout">
            <a:avLst>
              <a:gd fmla="val -175211" name="adj1"/>
              <a:gd fmla="val 74633" name="adj2"/>
              <a:gd fmla="val 0" name="adj3"/>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t>4. Code that should run if the condition is </a:t>
            </a:r>
            <a:r>
              <a:rPr b="1" lang="en-GB" sz="1800"/>
              <a:t>true. </a:t>
            </a:r>
            <a:r>
              <a:rPr lang="en-GB" sz="1800"/>
              <a:t>DON’T FORGET TO INDENT (use the </a:t>
            </a:r>
            <a:r>
              <a:rPr b="1" lang="en-GB" sz="1800"/>
              <a:t>tab </a:t>
            </a:r>
            <a:r>
              <a:rPr lang="en-GB" sz="1800"/>
              <a:t>key)</a:t>
            </a:r>
            <a:endParaRPr sz="1800"/>
          </a:p>
        </p:txBody>
      </p:sp>
      <p:sp>
        <p:nvSpPr>
          <p:cNvPr id="217" name="Google Shape;217;p25"/>
          <p:cNvSpPr/>
          <p:nvPr/>
        </p:nvSpPr>
        <p:spPr>
          <a:xfrm>
            <a:off x="4943100" y="4220400"/>
            <a:ext cx="7139100" cy="400800"/>
          </a:xfrm>
          <a:prstGeom prst="wedgeRoundRectCallout">
            <a:avLst>
              <a:gd fmla="val -96913" name="adj1"/>
              <a:gd fmla="val 3194" name="adj2"/>
              <a:gd fmla="val 0" name="adj3"/>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t>5. Add an else. No condition needed, but you do need a colon.</a:t>
            </a:r>
            <a:endParaRPr b="1" sz="1800"/>
          </a:p>
        </p:txBody>
      </p:sp>
      <p:sp>
        <p:nvSpPr>
          <p:cNvPr id="218" name="Google Shape;218;p25"/>
          <p:cNvSpPr/>
          <p:nvPr/>
        </p:nvSpPr>
        <p:spPr>
          <a:xfrm>
            <a:off x="7635075" y="5348800"/>
            <a:ext cx="3260100" cy="1110900"/>
          </a:xfrm>
          <a:prstGeom prst="wedgeRoundRectCallout">
            <a:avLst>
              <a:gd fmla="val -94378" name="adj1"/>
              <a:gd fmla="val -85361" name="adj2"/>
              <a:gd fmla="val 0" name="adj3"/>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t>6. Code that should run if the condition is </a:t>
            </a:r>
            <a:r>
              <a:rPr b="1" lang="en-GB" sz="1800"/>
              <a:t>false. </a:t>
            </a:r>
            <a:r>
              <a:rPr lang="en-GB" sz="1800"/>
              <a:t>DON’T FORGET TO INDENT (use the </a:t>
            </a:r>
            <a:r>
              <a:rPr b="1" lang="en-GB" sz="1800"/>
              <a:t>tab </a:t>
            </a:r>
            <a:r>
              <a:rPr lang="en-GB" sz="1800"/>
              <a:t>key)</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0" y="0"/>
            <a:ext cx="11800500" cy="957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Selection With Two Outcomes - Tasks Part 2</a:t>
            </a:r>
            <a:endParaRPr/>
          </a:p>
        </p:txBody>
      </p:sp>
      <p:sp>
        <p:nvSpPr>
          <p:cNvPr id="225" name="Google Shape;225;p26"/>
          <p:cNvSpPr txBox="1"/>
          <p:nvPr/>
        </p:nvSpPr>
        <p:spPr>
          <a:xfrm>
            <a:off x="878850" y="1272475"/>
            <a:ext cx="10434300" cy="4514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750">
                <a:solidFill>
                  <a:schemeClr val="dk1"/>
                </a:solidFill>
                <a:highlight>
                  <a:srgbClr val="FFFFFE"/>
                </a:highlight>
              </a:rPr>
              <a:t>Task 3 - The login checker</a:t>
            </a:r>
            <a:endParaRPr b="1" sz="1750">
              <a:solidFill>
                <a:schemeClr val="dk1"/>
              </a:solidFill>
              <a:highlight>
                <a:srgbClr val="FFFFFE"/>
              </a:highlight>
            </a:endParaRPr>
          </a:p>
          <a:p>
            <a:pPr indent="0" lvl="0" marL="0" rtl="0" algn="l">
              <a:lnSpc>
                <a:spcPct val="150000"/>
              </a:lnSpc>
              <a:spcBef>
                <a:spcPts val="0"/>
              </a:spcBef>
              <a:spcAft>
                <a:spcPts val="0"/>
              </a:spcAft>
              <a:buNone/>
            </a:pPr>
            <a:r>
              <a:rPr lang="en-GB" sz="1750">
                <a:solidFill>
                  <a:schemeClr val="dk1"/>
                </a:solidFill>
                <a:highlight>
                  <a:srgbClr val="FFFFFE"/>
                </a:highlight>
              </a:rPr>
              <a:t>Write a program that:</a:t>
            </a:r>
            <a:endParaRPr sz="1750">
              <a:solidFill>
                <a:schemeClr val="dk1"/>
              </a:solidFill>
              <a:highlight>
                <a:srgbClr val="FFFFFE"/>
              </a:highlight>
            </a:endParaRPr>
          </a:p>
          <a:p>
            <a:pPr indent="0" lvl="0" marL="0" rtl="0" algn="l">
              <a:lnSpc>
                <a:spcPct val="150000"/>
              </a:lnSpc>
              <a:spcBef>
                <a:spcPts val="0"/>
              </a:spcBef>
              <a:spcAft>
                <a:spcPts val="0"/>
              </a:spcAft>
              <a:buNone/>
            </a:pPr>
            <a:r>
              <a:rPr lang="en-GB" sz="1750">
                <a:solidFill>
                  <a:schemeClr val="dk1"/>
                </a:solidFill>
                <a:highlight>
                  <a:srgbClr val="FFFFFE"/>
                </a:highlight>
              </a:rPr>
              <a:t> 	Stores the number 1337 in a variable called 'password'</a:t>
            </a:r>
            <a:endParaRPr sz="1750">
              <a:solidFill>
                <a:schemeClr val="dk1"/>
              </a:solidFill>
              <a:highlight>
                <a:srgbClr val="FFFFFE"/>
              </a:highlight>
            </a:endParaRPr>
          </a:p>
          <a:p>
            <a:pPr indent="0" lvl="0" marL="0" rtl="0" algn="l">
              <a:lnSpc>
                <a:spcPct val="150000"/>
              </a:lnSpc>
              <a:spcBef>
                <a:spcPts val="0"/>
              </a:spcBef>
              <a:spcAft>
                <a:spcPts val="0"/>
              </a:spcAft>
              <a:buNone/>
            </a:pPr>
            <a:r>
              <a:rPr lang="en-GB" sz="1750">
                <a:solidFill>
                  <a:schemeClr val="dk1"/>
                </a:solidFill>
                <a:highlight>
                  <a:srgbClr val="FFFFFE"/>
                </a:highlight>
              </a:rPr>
              <a:t> 	Asks the user to guess the password and stores their input in a new variable (you choose the    name)</a:t>
            </a:r>
            <a:endParaRPr sz="1750">
              <a:solidFill>
                <a:schemeClr val="dk1"/>
              </a:solidFill>
              <a:highlight>
                <a:srgbClr val="FFFFFE"/>
              </a:highlight>
            </a:endParaRPr>
          </a:p>
          <a:p>
            <a:pPr indent="0" lvl="0" marL="0" rtl="0" algn="l">
              <a:lnSpc>
                <a:spcPct val="150000"/>
              </a:lnSpc>
              <a:spcBef>
                <a:spcPts val="0"/>
              </a:spcBef>
              <a:spcAft>
                <a:spcPts val="0"/>
              </a:spcAft>
              <a:buNone/>
            </a:pPr>
            <a:r>
              <a:rPr lang="en-GB" sz="1750">
                <a:solidFill>
                  <a:schemeClr val="dk1"/>
                </a:solidFill>
                <a:highlight>
                  <a:srgbClr val="FFFFFE"/>
                </a:highlight>
              </a:rPr>
              <a:t> 	If the user inputs 1337 then output 'Password correct', otherwise output 'Password incorrect'</a:t>
            </a:r>
            <a:endParaRPr sz="1750">
              <a:solidFill>
                <a:schemeClr val="dk1"/>
              </a:solidFill>
              <a:highlight>
                <a:srgbClr val="FFFFFE"/>
              </a:highlight>
            </a:endParaRPr>
          </a:p>
          <a:p>
            <a:pPr indent="0" lvl="0" marL="0" rtl="0" algn="l">
              <a:lnSpc>
                <a:spcPct val="150000"/>
              </a:lnSpc>
              <a:spcBef>
                <a:spcPts val="0"/>
              </a:spcBef>
              <a:spcAft>
                <a:spcPts val="0"/>
              </a:spcAft>
              <a:buNone/>
            </a:pPr>
            <a:r>
              <a:t/>
            </a:r>
            <a:endParaRPr sz="1750">
              <a:solidFill>
                <a:schemeClr val="dk1"/>
              </a:solidFill>
              <a:highlight>
                <a:srgbClr val="FFFFFE"/>
              </a:highlight>
            </a:endParaRPr>
          </a:p>
          <a:p>
            <a:pPr indent="0" lvl="0" marL="0" rtl="0" algn="l">
              <a:lnSpc>
                <a:spcPct val="150000"/>
              </a:lnSpc>
              <a:spcBef>
                <a:spcPts val="0"/>
              </a:spcBef>
              <a:spcAft>
                <a:spcPts val="0"/>
              </a:spcAft>
              <a:buNone/>
            </a:pPr>
            <a:r>
              <a:rPr lang="en-GB" sz="1750">
                <a:solidFill>
                  <a:schemeClr val="dk1"/>
                </a:solidFill>
                <a:highlight>
                  <a:srgbClr val="FFFFFE"/>
                </a:highlight>
              </a:rPr>
              <a:t> </a:t>
            </a:r>
            <a:r>
              <a:rPr b="1" lang="en-GB" sz="1750">
                <a:solidFill>
                  <a:schemeClr val="dk1"/>
                </a:solidFill>
                <a:highlight>
                  <a:srgbClr val="FFFFFE"/>
                </a:highlight>
              </a:rPr>
              <a:t>Task 4 - Biggest number</a:t>
            </a:r>
            <a:endParaRPr b="1" sz="1750">
              <a:solidFill>
                <a:schemeClr val="dk1"/>
              </a:solidFill>
              <a:highlight>
                <a:srgbClr val="FFFFFE"/>
              </a:highlight>
            </a:endParaRPr>
          </a:p>
          <a:p>
            <a:pPr indent="0" lvl="0" marL="0" rtl="0" algn="l">
              <a:lnSpc>
                <a:spcPct val="150000"/>
              </a:lnSpc>
              <a:spcBef>
                <a:spcPts val="0"/>
              </a:spcBef>
              <a:spcAft>
                <a:spcPts val="0"/>
              </a:spcAft>
              <a:buNone/>
            </a:pPr>
            <a:r>
              <a:rPr lang="en-GB" sz="1750">
                <a:solidFill>
                  <a:schemeClr val="dk1"/>
                </a:solidFill>
                <a:highlight>
                  <a:srgbClr val="FFFFFE"/>
                </a:highlight>
              </a:rPr>
              <a:t> 	Write a program that:</a:t>
            </a:r>
            <a:endParaRPr sz="1750">
              <a:solidFill>
                <a:schemeClr val="dk1"/>
              </a:solidFill>
              <a:highlight>
                <a:srgbClr val="FFFFFE"/>
              </a:highlight>
            </a:endParaRPr>
          </a:p>
          <a:p>
            <a:pPr indent="0" lvl="0" marL="0" rtl="0" algn="l">
              <a:lnSpc>
                <a:spcPct val="150000"/>
              </a:lnSpc>
              <a:spcBef>
                <a:spcPts val="0"/>
              </a:spcBef>
              <a:spcAft>
                <a:spcPts val="0"/>
              </a:spcAft>
              <a:buNone/>
            </a:pPr>
            <a:r>
              <a:rPr lang="en-GB" sz="1750">
                <a:solidFill>
                  <a:schemeClr val="dk1"/>
                </a:solidFill>
                <a:highlight>
                  <a:srgbClr val="FFFFFE"/>
                </a:highlight>
              </a:rPr>
              <a:t>   	Asks the user to input two different numbers and stores them in two variables</a:t>
            </a:r>
            <a:endParaRPr sz="1750">
              <a:solidFill>
                <a:schemeClr val="dk1"/>
              </a:solidFill>
              <a:highlight>
                <a:srgbClr val="FFFFFE"/>
              </a:highlight>
            </a:endParaRPr>
          </a:p>
          <a:p>
            <a:pPr indent="0" lvl="0" marL="0" rtl="0" algn="l">
              <a:lnSpc>
                <a:spcPct val="150000"/>
              </a:lnSpc>
              <a:spcBef>
                <a:spcPts val="0"/>
              </a:spcBef>
              <a:spcAft>
                <a:spcPts val="0"/>
              </a:spcAft>
              <a:buNone/>
            </a:pPr>
            <a:r>
              <a:rPr lang="en-GB" sz="1750">
                <a:solidFill>
                  <a:schemeClr val="dk1"/>
                </a:solidFill>
                <a:highlight>
                  <a:srgbClr val="FFFFFE"/>
                </a:highlight>
              </a:rPr>
              <a:t>   	Outputs the biggest number entered</a:t>
            </a:r>
            <a:endParaRPr sz="1750">
              <a:solidFill>
                <a:schemeClr val="dk1"/>
              </a:solidFill>
              <a:highlight>
                <a:srgbClr val="FFFFFE"/>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248425" y="955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Boolean Conditions</a:t>
            </a:r>
            <a:endParaRPr/>
          </a:p>
        </p:txBody>
      </p:sp>
      <p:sp>
        <p:nvSpPr>
          <p:cNvPr id="98" name="Google Shape;98;p14"/>
          <p:cNvSpPr txBox="1"/>
          <p:nvPr>
            <p:ph idx="1" type="body"/>
          </p:nvPr>
        </p:nvSpPr>
        <p:spPr>
          <a:xfrm>
            <a:off x="838200" y="1095250"/>
            <a:ext cx="10515600" cy="5189700"/>
          </a:xfrm>
          <a:prstGeom prst="rect">
            <a:avLst/>
          </a:prstGeom>
        </p:spPr>
        <p:txBody>
          <a:bodyPr anchorCtr="0" anchor="ctr" bIns="45700" lIns="91425" spcFirstLastPara="1" rIns="91425" wrap="square" tIns="45700">
            <a:noAutofit/>
          </a:bodyPr>
          <a:lstStyle/>
          <a:p>
            <a:pPr indent="0" lvl="0" marL="0" rtl="0" algn="ctr">
              <a:spcBef>
                <a:spcPts val="1000"/>
              </a:spcBef>
              <a:spcAft>
                <a:spcPts val="0"/>
              </a:spcAft>
              <a:buNone/>
            </a:pPr>
            <a:r>
              <a:rPr lang="en-GB" sz="12500">
                <a:latin typeface="Arial"/>
                <a:ea typeface="Arial"/>
                <a:cs typeface="Arial"/>
                <a:sym typeface="Arial"/>
              </a:rPr>
              <a:t>True</a:t>
            </a:r>
            <a:endParaRPr sz="12500">
              <a:latin typeface="Arial"/>
              <a:ea typeface="Arial"/>
              <a:cs typeface="Arial"/>
              <a:sym typeface="Arial"/>
            </a:endParaRPr>
          </a:p>
          <a:p>
            <a:pPr indent="0" lvl="0" marL="0" rtl="0" algn="ctr">
              <a:spcBef>
                <a:spcPts val="1000"/>
              </a:spcBef>
              <a:spcAft>
                <a:spcPts val="0"/>
              </a:spcAft>
              <a:buNone/>
            </a:pPr>
            <a:r>
              <a:rPr lang="en-GB" sz="12500">
                <a:latin typeface="Arial"/>
                <a:ea typeface="Arial"/>
                <a:cs typeface="Arial"/>
                <a:sym typeface="Arial"/>
              </a:rPr>
              <a:t>OR</a:t>
            </a:r>
            <a:endParaRPr sz="12500">
              <a:latin typeface="Arial"/>
              <a:ea typeface="Arial"/>
              <a:cs typeface="Arial"/>
              <a:sym typeface="Arial"/>
            </a:endParaRPr>
          </a:p>
          <a:p>
            <a:pPr indent="0" lvl="0" marL="0" rtl="0" algn="ctr">
              <a:spcBef>
                <a:spcPts val="1000"/>
              </a:spcBef>
              <a:spcAft>
                <a:spcPts val="0"/>
              </a:spcAft>
              <a:buNone/>
            </a:pPr>
            <a:r>
              <a:rPr lang="en-GB" sz="12500">
                <a:latin typeface="Arial"/>
                <a:ea typeface="Arial"/>
                <a:cs typeface="Arial"/>
                <a:sym typeface="Arial"/>
              </a:rPr>
              <a:t>False</a:t>
            </a:r>
            <a:endParaRPr sz="125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1909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Boolean Operators - Used in Conditions </a:t>
            </a:r>
            <a:endParaRPr/>
          </a:p>
        </p:txBody>
      </p:sp>
      <p:sp>
        <p:nvSpPr>
          <p:cNvPr id="105" name="Google Shape;105;p15"/>
          <p:cNvSpPr txBox="1"/>
          <p:nvPr>
            <p:ph idx="1" type="body"/>
          </p:nvPr>
        </p:nvSpPr>
        <p:spPr>
          <a:xfrm>
            <a:off x="472350" y="1128950"/>
            <a:ext cx="11108400" cy="5480400"/>
          </a:xfrm>
          <a:prstGeom prst="rect">
            <a:avLst/>
          </a:prstGeom>
          <a:solidFill>
            <a:srgbClr val="F3F3F3"/>
          </a:solidFill>
        </p:spPr>
        <p:txBody>
          <a:bodyPr anchorCtr="0" anchor="ctr" bIns="45700" lIns="91425" spcFirstLastPara="1" rIns="91425" wrap="square" tIns="45700">
            <a:noAutofit/>
          </a:bodyPr>
          <a:lstStyle/>
          <a:p>
            <a:pPr indent="0" lvl="0" marL="914400" rtl="0" algn="l">
              <a:spcBef>
                <a:spcPts val="1000"/>
              </a:spcBef>
              <a:spcAft>
                <a:spcPts val="0"/>
              </a:spcAft>
              <a:buNone/>
            </a:pPr>
            <a:r>
              <a:rPr lang="en-GB" sz="6000">
                <a:latin typeface="Arial"/>
                <a:ea typeface="Arial"/>
                <a:cs typeface="Arial"/>
                <a:sym typeface="Arial"/>
              </a:rPr>
              <a:t>== Equal to/The same as</a:t>
            </a:r>
            <a:endParaRPr sz="6000">
              <a:latin typeface="Arial"/>
              <a:ea typeface="Arial"/>
              <a:cs typeface="Arial"/>
              <a:sym typeface="Arial"/>
            </a:endParaRPr>
          </a:p>
          <a:p>
            <a:pPr indent="0" lvl="0" marL="914400" rtl="0" algn="l">
              <a:spcBef>
                <a:spcPts val="1000"/>
              </a:spcBef>
              <a:spcAft>
                <a:spcPts val="0"/>
              </a:spcAft>
              <a:buNone/>
            </a:pPr>
            <a:r>
              <a:rPr lang="en-GB" sz="6000">
                <a:latin typeface="Arial"/>
                <a:ea typeface="Arial"/>
                <a:cs typeface="Arial"/>
                <a:sym typeface="Arial"/>
              </a:rPr>
              <a:t>!= Not equal to</a:t>
            </a:r>
            <a:endParaRPr sz="6000">
              <a:latin typeface="Arial"/>
              <a:ea typeface="Arial"/>
              <a:cs typeface="Arial"/>
              <a:sym typeface="Arial"/>
            </a:endParaRPr>
          </a:p>
          <a:p>
            <a:pPr indent="457200" lvl="0" marL="457200" rtl="0" algn="l">
              <a:spcBef>
                <a:spcPts val="1000"/>
              </a:spcBef>
              <a:spcAft>
                <a:spcPts val="0"/>
              </a:spcAft>
              <a:buNone/>
            </a:pPr>
            <a:r>
              <a:rPr lang="en-GB" sz="6000">
                <a:latin typeface="Arial"/>
                <a:ea typeface="Arial"/>
                <a:cs typeface="Arial"/>
                <a:sym typeface="Arial"/>
              </a:rPr>
              <a:t>&gt; Greater than</a:t>
            </a:r>
            <a:endParaRPr sz="6000">
              <a:latin typeface="Arial"/>
              <a:ea typeface="Arial"/>
              <a:cs typeface="Arial"/>
              <a:sym typeface="Arial"/>
            </a:endParaRPr>
          </a:p>
          <a:p>
            <a:pPr indent="457200" lvl="0" marL="457200" rtl="0" algn="l">
              <a:spcBef>
                <a:spcPts val="1000"/>
              </a:spcBef>
              <a:spcAft>
                <a:spcPts val="0"/>
              </a:spcAft>
              <a:buNone/>
            </a:pPr>
            <a:r>
              <a:rPr lang="en-GB" sz="6000">
                <a:latin typeface="Arial"/>
                <a:ea typeface="Arial"/>
                <a:cs typeface="Arial"/>
                <a:sym typeface="Arial"/>
              </a:rPr>
              <a:t>&gt;= Greater than or equal to</a:t>
            </a:r>
            <a:endParaRPr sz="6000">
              <a:latin typeface="Arial"/>
              <a:ea typeface="Arial"/>
              <a:cs typeface="Arial"/>
              <a:sym typeface="Arial"/>
            </a:endParaRPr>
          </a:p>
          <a:p>
            <a:pPr indent="457200" lvl="0" marL="0" rtl="0" algn="l">
              <a:spcBef>
                <a:spcPts val="1000"/>
              </a:spcBef>
              <a:spcAft>
                <a:spcPts val="0"/>
              </a:spcAft>
              <a:buNone/>
            </a:pPr>
            <a:r>
              <a:rPr lang="en-GB" sz="6000">
                <a:latin typeface="Arial"/>
                <a:ea typeface="Arial"/>
                <a:cs typeface="Arial"/>
                <a:sym typeface="Arial"/>
              </a:rPr>
              <a:t>&lt; Less than</a:t>
            </a:r>
            <a:endParaRPr sz="6000">
              <a:latin typeface="Arial"/>
              <a:ea typeface="Arial"/>
              <a:cs typeface="Arial"/>
              <a:sym typeface="Arial"/>
            </a:endParaRPr>
          </a:p>
          <a:p>
            <a:pPr indent="457200" lvl="0" marL="0" rtl="0" algn="l">
              <a:spcBef>
                <a:spcPts val="1000"/>
              </a:spcBef>
              <a:spcAft>
                <a:spcPts val="0"/>
              </a:spcAft>
              <a:buNone/>
            </a:pPr>
            <a:r>
              <a:rPr lang="en-GB" sz="6000">
                <a:latin typeface="Arial"/>
                <a:ea typeface="Arial"/>
                <a:cs typeface="Arial"/>
                <a:sym typeface="Arial"/>
              </a:rPr>
              <a:t>&lt;= Less than or equal to</a:t>
            </a:r>
            <a:endParaRPr sz="60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248425" y="955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Boolean Operators are used to compare TWO pieces of data</a:t>
            </a:r>
            <a:endParaRPr/>
          </a:p>
        </p:txBody>
      </p:sp>
      <p:sp>
        <p:nvSpPr>
          <p:cNvPr id="112" name="Google Shape;112;p16"/>
          <p:cNvSpPr txBox="1"/>
          <p:nvPr>
            <p:ph idx="1" type="body"/>
          </p:nvPr>
        </p:nvSpPr>
        <p:spPr>
          <a:xfrm>
            <a:off x="0" y="1095250"/>
            <a:ext cx="12192000" cy="5189700"/>
          </a:xfrm>
          <a:prstGeom prst="rect">
            <a:avLst/>
          </a:prstGeom>
        </p:spPr>
        <p:txBody>
          <a:bodyPr anchorCtr="0" anchor="ctr" bIns="45700" lIns="91425" spcFirstLastPara="1" rIns="91425" wrap="square" tIns="45700">
            <a:noAutofit/>
          </a:bodyPr>
          <a:lstStyle/>
          <a:p>
            <a:pPr indent="0" lvl="0" marL="0" rtl="0" algn="ctr">
              <a:spcBef>
                <a:spcPts val="1000"/>
              </a:spcBef>
              <a:spcAft>
                <a:spcPts val="0"/>
              </a:spcAft>
              <a:buNone/>
            </a:pPr>
            <a:r>
              <a:rPr lang="en-GB" sz="6800">
                <a:latin typeface="Arial"/>
                <a:ea typeface="Arial"/>
                <a:cs typeface="Arial"/>
                <a:sym typeface="Arial"/>
              </a:rPr>
              <a:t>d</a:t>
            </a:r>
            <a:r>
              <a:rPr lang="en-GB" sz="6800">
                <a:latin typeface="Arial"/>
                <a:ea typeface="Arial"/>
                <a:cs typeface="Arial"/>
                <a:sym typeface="Arial"/>
              </a:rPr>
              <a:t>ata1 </a:t>
            </a:r>
            <a:r>
              <a:rPr b="1" i="1" lang="en-GB" sz="6800">
                <a:solidFill>
                  <a:srgbClr val="FF0000"/>
                </a:solidFill>
                <a:latin typeface="Arial"/>
                <a:ea typeface="Arial"/>
                <a:cs typeface="Arial"/>
                <a:sym typeface="Arial"/>
              </a:rPr>
              <a:t>boolean operator</a:t>
            </a:r>
            <a:r>
              <a:rPr i="1" lang="en-GB" sz="6800">
                <a:latin typeface="Arial"/>
                <a:ea typeface="Arial"/>
                <a:cs typeface="Arial"/>
                <a:sym typeface="Arial"/>
              </a:rPr>
              <a:t> </a:t>
            </a:r>
            <a:r>
              <a:rPr lang="en-GB" sz="6800">
                <a:latin typeface="Arial"/>
                <a:ea typeface="Arial"/>
                <a:cs typeface="Arial"/>
                <a:sym typeface="Arial"/>
              </a:rPr>
              <a:t>data2</a:t>
            </a:r>
            <a:endParaRPr sz="68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1909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What do these conditions return?</a:t>
            </a:r>
            <a:endParaRPr/>
          </a:p>
        </p:txBody>
      </p:sp>
      <p:sp>
        <p:nvSpPr>
          <p:cNvPr id="119" name="Google Shape;119;p17"/>
          <p:cNvSpPr txBox="1"/>
          <p:nvPr>
            <p:ph idx="1" type="body"/>
          </p:nvPr>
        </p:nvSpPr>
        <p:spPr>
          <a:xfrm>
            <a:off x="1281150" y="1325700"/>
            <a:ext cx="3099900" cy="4572300"/>
          </a:xfrm>
          <a:prstGeom prst="rect">
            <a:avLst/>
          </a:prstGeom>
          <a:solidFill>
            <a:srgbClr val="F3F3F3"/>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6000">
                <a:latin typeface="Arial"/>
                <a:ea typeface="Arial"/>
                <a:cs typeface="Arial"/>
                <a:sym typeface="Arial"/>
              </a:rPr>
              <a:t>5 == 5</a:t>
            </a:r>
            <a:endParaRPr sz="6000">
              <a:latin typeface="Arial"/>
              <a:ea typeface="Arial"/>
              <a:cs typeface="Arial"/>
              <a:sym typeface="Arial"/>
            </a:endParaRPr>
          </a:p>
          <a:p>
            <a:pPr indent="0" lvl="0" marL="0" rtl="0" algn="l">
              <a:spcBef>
                <a:spcPts val="1000"/>
              </a:spcBef>
              <a:spcAft>
                <a:spcPts val="0"/>
              </a:spcAft>
              <a:buNone/>
            </a:pPr>
            <a:r>
              <a:rPr lang="en-GB" sz="6000">
                <a:latin typeface="Arial"/>
                <a:ea typeface="Arial"/>
                <a:cs typeface="Arial"/>
                <a:sym typeface="Arial"/>
              </a:rPr>
              <a:t>5 != 5</a:t>
            </a:r>
            <a:endParaRPr sz="6000">
              <a:latin typeface="Arial"/>
              <a:ea typeface="Arial"/>
              <a:cs typeface="Arial"/>
              <a:sym typeface="Arial"/>
            </a:endParaRPr>
          </a:p>
          <a:p>
            <a:pPr indent="0" lvl="0" marL="0" rtl="0" algn="l">
              <a:spcBef>
                <a:spcPts val="1000"/>
              </a:spcBef>
              <a:spcAft>
                <a:spcPts val="0"/>
              </a:spcAft>
              <a:buNone/>
            </a:pPr>
            <a:r>
              <a:rPr lang="en-GB" sz="6000">
                <a:latin typeface="Arial"/>
                <a:ea typeface="Arial"/>
                <a:cs typeface="Arial"/>
                <a:sym typeface="Arial"/>
              </a:rPr>
              <a:t>6 &lt; 4</a:t>
            </a:r>
            <a:endParaRPr sz="6000">
              <a:latin typeface="Arial"/>
              <a:ea typeface="Arial"/>
              <a:cs typeface="Arial"/>
              <a:sym typeface="Arial"/>
            </a:endParaRPr>
          </a:p>
          <a:p>
            <a:pPr indent="0" lvl="0" marL="0" rtl="0" algn="l">
              <a:spcBef>
                <a:spcPts val="1000"/>
              </a:spcBef>
              <a:spcAft>
                <a:spcPts val="0"/>
              </a:spcAft>
              <a:buNone/>
            </a:pPr>
            <a:r>
              <a:rPr lang="en-GB" sz="6000">
                <a:latin typeface="Arial"/>
                <a:ea typeface="Arial"/>
                <a:cs typeface="Arial"/>
                <a:sym typeface="Arial"/>
              </a:rPr>
              <a:t>4 &gt;= 4</a:t>
            </a:r>
            <a:endParaRPr sz="6000">
              <a:latin typeface="Arial"/>
              <a:ea typeface="Arial"/>
              <a:cs typeface="Arial"/>
              <a:sym typeface="Arial"/>
            </a:endParaRPr>
          </a:p>
          <a:p>
            <a:pPr indent="0" lvl="0" marL="0" rtl="0" algn="l">
              <a:spcBef>
                <a:spcPts val="1000"/>
              </a:spcBef>
              <a:spcAft>
                <a:spcPts val="0"/>
              </a:spcAft>
              <a:buNone/>
            </a:pPr>
            <a:r>
              <a:rPr lang="en-GB" sz="6000">
                <a:latin typeface="Arial"/>
                <a:ea typeface="Arial"/>
                <a:cs typeface="Arial"/>
                <a:sym typeface="Arial"/>
              </a:rPr>
              <a:t>4 &gt; 4</a:t>
            </a:r>
            <a:endParaRPr sz="6000">
              <a:latin typeface="Arial"/>
              <a:ea typeface="Arial"/>
              <a:cs typeface="Arial"/>
              <a:sym typeface="Arial"/>
            </a:endParaRPr>
          </a:p>
        </p:txBody>
      </p:sp>
      <p:sp>
        <p:nvSpPr>
          <p:cNvPr id="120" name="Google Shape;120;p17"/>
          <p:cNvSpPr txBox="1"/>
          <p:nvPr>
            <p:ph idx="1" type="body"/>
          </p:nvPr>
        </p:nvSpPr>
        <p:spPr>
          <a:xfrm>
            <a:off x="4886525" y="1461250"/>
            <a:ext cx="7144500" cy="4572300"/>
          </a:xfrm>
          <a:prstGeom prst="rect">
            <a:avLst/>
          </a:prstGeom>
          <a:solidFill>
            <a:srgbClr val="F3F3F3"/>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6000">
                <a:latin typeface="Arial"/>
                <a:ea typeface="Arial"/>
                <a:cs typeface="Arial"/>
                <a:sym typeface="Arial"/>
              </a:rPr>
              <a:t>“Giraffe” == “Giraffe”</a:t>
            </a:r>
            <a:endParaRPr sz="6000">
              <a:latin typeface="Arial"/>
              <a:ea typeface="Arial"/>
              <a:cs typeface="Arial"/>
              <a:sym typeface="Arial"/>
            </a:endParaRPr>
          </a:p>
          <a:p>
            <a:pPr indent="0" lvl="0" marL="0" rtl="0" algn="l">
              <a:spcBef>
                <a:spcPts val="1000"/>
              </a:spcBef>
              <a:spcAft>
                <a:spcPts val="0"/>
              </a:spcAft>
              <a:buNone/>
            </a:pPr>
            <a:r>
              <a:rPr lang="en-GB" sz="6000">
                <a:latin typeface="Arial"/>
                <a:ea typeface="Arial"/>
                <a:cs typeface="Arial"/>
                <a:sym typeface="Arial"/>
              </a:rPr>
              <a:t>“Giraffe” == “giraffe”</a:t>
            </a:r>
            <a:endParaRPr sz="60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GB" sz="6000">
                <a:latin typeface="Arial"/>
                <a:ea typeface="Arial"/>
                <a:cs typeface="Arial"/>
                <a:sym typeface="Arial"/>
              </a:rPr>
              <a:t>“Giraffe” != “Hippo”</a:t>
            </a:r>
            <a:endParaRPr sz="60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129025" y="-2743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Selection</a:t>
            </a:r>
            <a:endParaRPr/>
          </a:p>
        </p:txBody>
      </p:sp>
      <p:sp>
        <p:nvSpPr>
          <p:cNvPr id="127" name="Google Shape;127;p18"/>
          <p:cNvSpPr txBox="1"/>
          <p:nvPr>
            <p:ph idx="1" type="body"/>
          </p:nvPr>
        </p:nvSpPr>
        <p:spPr>
          <a:xfrm>
            <a:off x="2517275" y="2400800"/>
            <a:ext cx="8131200" cy="3060600"/>
          </a:xfrm>
          <a:prstGeom prst="rect">
            <a:avLst/>
          </a:prstGeom>
          <a:solidFill>
            <a:srgbClr val="F3F3F3"/>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6000">
                <a:latin typeface="Arial"/>
                <a:ea typeface="Arial"/>
                <a:cs typeface="Arial"/>
                <a:sym typeface="Arial"/>
              </a:rPr>
              <a:t>if boolean condition:</a:t>
            </a:r>
            <a:endParaRPr sz="6000">
              <a:latin typeface="Arial"/>
              <a:ea typeface="Arial"/>
              <a:cs typeface="Arial"/>
              <a:sym typeface="Arial"/>
            </a:endParaRPr>
          </a:p>
          <a:p>
            <a:pPr indent="0" lvl="0" marL="0" rtl="0" algn="l">
              <a:spcBef>
                <a:spcPts val="1000"/>
              </a:spcBef>
              <a:spcAft>
                <a:spcPts val="0"/>
              </a:spcAft>
              <a:buNone/>
            </a:pPr>
            <a:r>
              <a:rPr lang="en-GB" sz="6000">
                <a:latin typeface="Arial"/>
                <a:ea typeface="Arial"/>
                <a:cs typeface="Arial"/>
                <a:sym typeface="Arial"/>
              </a:rPr>
              <a:t>	Do this</a:t>
            </a:r>
            <a:endParaRPr sz="6000">
              <a:latin typeface="Arial"/>
              <a:ea typeface="Arial"/>
              <a:cs typeface="Arial"/>
              <a:sym typeface="Arial"/>
            </a:endParaRPr>
          </a:p>
        </p:txBody>
      </p:sp>
      <p:sp>
        <p:nvSpPr>
          <p:cNvPr id="128" name="Google Shape;128;p18"/>
          <p:cNvSpPr/>
          <p:nvPr/>
        </p:nvSpPr>
        <p:spPr>
          <a:xfrm>
            <a:off x="2643450" y="374075"/>
            <a:ext cx="4139700" cy="1325700"/>
          </a:xfrm>
          <a:prstGeom prst="wedgeRoundRectCallout">
            <a:avLst>
              <a:gd fmla="val -46386" name="adj1"/>
              <a:gd fmla="val 162567"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t>Starts the selection statement.</a:t>
            </a:r>
            <a:endParaRPr sz="3000"/>
          </a:p>
        </p:txBody>
      </p:sp>
      <p:sp>
        <p:nvSpPr>
          <p:cNvPr id="129" name="Google Shape;129;p18"/>
          <p:cNvSpPr/>
          <p:nvPr/>
        </p:nvSpPr>
        <p:spPr>
          <a:xfrm>
            <a:off x="6985475" y="374075"/>
            <a:ext cx="4139700" cy="1325700"/>
          </a:xfrm>
          <a:prstGeom prst="wedgeRoundRectCallout">
            <a:avLst>
              <a:gd fmla="val -42838" name="adj1"/>
              <a:gd fmla="val 170093"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t>Colon - because syntax</a:t>
            </a:r>
            <a:endParaRPr sz="3000"/>
          </a:p>
        </p:txBody>
      </p:sp>
      <p:sp>
        <p:nvSpPr>
          <p:cNvPr id="130" name="Google Shape;130;p18"/>
          <p:cNvSpPr/>
          <p:nvPr/>
        </p:nvSpPr>
        <p:spPr>
          <a:xfrm>
            <a:off x="-129025" y="5214825"/>
            <a:ext cx="6755400" cy="1518600"/>
          </a:xfrm>
          <a:prstGeom prst="wedgeRoundRectCallout">
            <a:avLst>
              <a:gd fmla="val -6006" name="adj1"/>
              <a:gd fmla="val -84667"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t>Indented - use the tab key.  Your code won’t work if you don’t indent inside the selection statement.</a:t>
            </a:r>
            <a:endParaRPr sz="3000"/>
          </a:p>
        </p:txBody>
      </p:sp>
      <p:sp>
        <p:nvSpPr>
          <p:cNvPr id="131" name="Google Shape;131;p18"/>
          <p:cNvSpPr/>
          <p:nvPr/>
        </p:nvSpPr>
        <p:spPr>
          <a:xfrm>
            <a:off x="8052300" y="4135700"/>
            <a:ext cx="4139700" cy="1650000"/>
          </a:xfrm>
          <a:prstGeom prst="wedgeRoundRectCallout">
            <a:avLst>
              <a:gd fmla="val -107164" name="adj1"/>
              <a:gd fmla="val -19597"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t>This instruction is only carried out if the condition is TRUE.</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0" y="0"/>
            <a:ext cx="10515600" cy="801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Selection With One Outcome - Flowchart</a:t>
            </a:r>
            <a:endParaRPr/>
          </a:p>
        </p:txBody>
      </p:sp>
      <p:sp>
        <p:nvSpPr>
          <p:cNvPr id="138" name="Google Shape;138;p19"/>
          <p:cNvSpPr/>
          <p:nvPr/>
        </p:nvSpPr>
        <p:spPr>
          <a:xfrm>
            <a:off x="5895900" y="801900"/>
            <a:ext cx="400200" cy="411300"/>
          </a:xfrm>
          <a:prstGeom prst="flowChartConnector">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p:nvPr/>
        </p:nvSpPr>
        <p:spPr>
          <a:xfrm>
            <a:off x="5011975" y="1722850"/>
            <a:ext cx="2168050" cy="1645025"/>
          </a:xfrm>
          <a:prstGeom prst="flowChartDecision">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t>Condition</a:t>
            </a:r>
            <a:endParaRPr sz="1600"/>
          </a:p>
        </p:txBody>
      </p:sp>
      <p:sp>
        <p:nvSpPr>
          <p:cNvPr id="140" name="Google Shape;140;p19"/>
          <p:cNvSpPr/>
          <p:nvPr/>
        </p:nvSpPr>
        <p:spPr>
          <a:xfrm>
            <a:off x="4728850" y="4483288"/>
            <a:ext cx="2734300" cy="1200425"/>
          </a:xfrm>
          <a:prstGeom prst="flowChartProcess">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Run if code (indented under the if line)</a:t>
            </a:r>
            <a:endParaRPr/>
          </a:p>
        </p:txBody>
      </p:sp>
      <p:sp>
        <p:nvSpPr>
          <p:cNvPr id="141" name="Google Shape;141;p19"/>
          <p:cNvSpPr/>
          <p:nvPr/>
        </p:nvSpPr>
        <p:spPr>
          <a:xfrm>
            <a:off x="5895900" y="6289450"/>
            <a:ext cx="400200" cy="411300"/>
          </a:xfrm>
          <a:prstGeom prst="flowChartConnector">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 name="Google Shape;142;p19"/>
          <p:cNvCxnSpPr>
            <a:stCxn id="138" idx="4"/>
            <a:endCxn id="139" idx="0"/>
          </p:cNvCxnSpPr>
          <p:nvPr/>
        </p:nvCxnSpPr>
        <p:spPr>
          <a:xfrm>
            <a:off x="6096000" y="1213200"/>
            <a:ext cx="0" cy="509700"/>
          </a:xfrm>
          <a:prstGeom prst="straightConnector1">
            <a:avLst/>
          </a:prstGeom>
          <a:noFill/>
          <a:ln cap="flat" cmpd="sng" w="28575">
            <a:solidFill>
              <a:srgbClr val="000000"/>
            </a:solidFill>
            <a:prstDash val="solid"/>
            <a:round/>
            <a:headEnd len="med" w="med" type="none"/>
            <a:tailEnd len="med" w="med" type="triangle"/>
          </a:ln>
        </p:spPr>
      </p:cxnSp>
      <p:cxnSp>
        <p:nvCxnSpPr>
          <p:cNvPr id="143" name="Google Shape;143;p19"/>
          <p:cNvCxnSpPr>
            <a:endCxn id="140" idx="0"/>
          </p:cNvCxnSpPr>
          <p:nvPr/>
        </p:nvCxnSpPr>
        <p:spPr>
          <a:xfrm>
            <a:off x="6096000" y="3367888"/>
            <a:ext cx="0" cy="1115400"/>
          </a:xfrm>
          <a:prstGeom prst="straightConnector1">
            <a:avLst/>
          </a:prstGeom>
          <a:noFill/>
          <a:ln cap="flat" cmpd="sng" w="28575">
            <a:solidFill>
              <a:srgbClr val="000000"/>
            </a:solidFill>
            <a:prstDash val="solid"/>
            <a:round/>
            <a:headEnd len="med" w="med" type="none"/>
            <a:tailEnd len="med" w="med" type="triangle"/>
          </a:ln>
        </p:spPr>
      </p:cxnSp>
      <p:cxnSp>
        <p:nvCxnSpPr>
          <p:cNvPr id="144" name="Google Shape;144;p19"/>
          <p:cNvCxnSpPr>
            <a:stCxn id="140" idx="2"/>
            <a:endCxn id="141" idx="0"/>
          </p:cNvCxnSpPr>
          <p:nvPr/>
        </p:nvCxnSpPr>
        <p:spPr>
          <a:xfrm>
            <a:off x="6096000" y="5683713"/>
            <a:ext cx="0" cy="605700"/>
          </a:xfrm>
          <a:prstGeom prst="straightConnector1">
            <a:avLst/>
          </a:prstGeom>
          <a:noFill/>
          <a:ln cap="flat" cmpd="sng" w="28575">
            <a:solidFill>
              <a:srgbClr val="000000"/>
            </a:solidFill>
            <a:prstDash val="solid"/>
            <a:round/>
            <a:headEnd len="med" w="med" type="none"/>
            <a:tailEnd len="med" w="med" type="triangle"/>
          </a:ln>
        </p:spPr>
      </p:cxnSp>
      <p:sp>
        <p:nvSpPr>
          <p:cNvPr id="145" name="Google Shape;145;p19"/>
          <p:cNvSpPr txBox="1"/>
          <p:nvPr/>
        </p:nvSpPr>
        <p:spPr>
          <a:xfrm>
            <a:off x="4839900" y="3556850"/>
            <a:ext cx="1256100" cy="60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If condition is true</a:t>
            </a:r>
            <a:endParaRPr>
              <a:latin typeface="Calibri"/>
              <a:ea typeface="Calibri"/>
              <a:cs typeface="Calibri"/>
              <a:sym typeface="Calibri"/>
            </a:endParaRPr>
          </a:p>
        </p:txBody>
      </p:sp>
      <p:cxnSp>
        <p:nvCxnSpPr>
          <p:cNvPr id="146" name="Google Shape;146;p19"/>
          <p:cNvCxnSpPr>
            <a:endCxn id="141" idx="6"/>
          </p:cNvCxnSpPr>
          <p:nvPr/>
        </p:nvCxnSpPr>
        <p:spPr>
          <a:xfrm rot="10800000">
            <a:off x="6296100" y="6495100"/>
            <a:ext cx="1884600" cy="18300"/>
          </a:xfrm>
          <a:prstGeom prst="straightConnector1">
            <a:avLst/>
          </a:prstGeom>
          <a:noFill/>
          <a:ln cap="flat" cmpd="sng" w="28575">
            <a:solidFill>
              <a:srgbClr val="000000"/>
            </a:solidFill>
            <a:prstDash val="solid"/>
            <a:round/>
            <a:headEnd len="med" w="med" type="none"/>
            <a:tailEnd len="med" w="med" type="triangle"/>
          </a:ln>
        </p:spPr>
      </p:cxnSp>
      <p:cxnSp>
        <p:nvCxnSpPr>
          <p:cNvPr id="147" name="Google Shape;147;p19"/>
          <p:cNvCxnSpPr>
            <a:stCxn id="139" idx="3"/>
          </p:cNvCxnSpPr>
          <p:nvPr/>
        </p:nvCxnSpPr>
        <p:spPr>
          <a:xfrm>
            <a:off x="7180025" y="2545363"/>
            <a:ext cx="933900" cy="0"/>
          </a:xfrm>
          <a:prstGeom prst="straightConnector1">
            <a:avLst/>
          </a:prstGeom>
          <a:noFill/>
          <a:ln cap="flat" cmpd="sng" w="28575">
            <a:solidFill>
              <a:srgbClr val="000000"/>
            </a:solidFill>
            <a:prstDash val="solid"/>
            <a:round/>
            <a:headEnd len="med" w="med" type="none"/>
            <a:tailEnd len="med" w="med" type="none"/>
          </a:ln>
        </p:spPr>
      </p:cxnSp>
      <p:cxnSp>
        <p:nvCxnSpPr>
          <p:cNvPr id="148" name="Google Shape;148;p19"/>
          <p:cNvCxnSpPr/>
          <p:nvPr/>
        </p:nvCxnSpPr>
        <p:spPr>
          <a:xfrm>
            <a:off x="8125125" y="2545350"/>
            <a:ext cx="44400" cy="3957000"/>
          </a:xfrm>
          <a:prstGeom prst="straightConnector1">
            <a:avLst/>
          </a:prstGeom>
          <a:noFill/>
          <a:ln cap="flat" cmpd="sng" w="28575">
            <a:solidFill>
              <a:srgbClr val="000000"/>
            </a:solidFill>
            <a:prstDash val="solid"/>
            <a:round/>
            <a:headEnd len="med" w="med" type="none"/>
            <a:tailEnd len="med" w="med" type="none"/>
          </a:ln>
        </p:spPr>
      </p:cxnSp>
      <p:sp>
        <p:nvSpPr>
          <p:cNvPr id="149" name="Google Shape;149;p19"/>
          <p:cNvSpPr txBox="1"/>
          <p:nvPr/>
        </p:nvSpPr>
        <p:spPr>
          <a:xfrm>
            <a:off x="8169525" y="4278550"/>
            <a:ext cx="1256100" cy="60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If condition is false</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0"/>
          <p:cNvPicPr preferRelativeResize="0"/>
          <p:nvPr/>
        </p:nvPicPr>
        <p:blipFill>
          <a:blip r:embed="rId3">
            <a:alphaModFix/>
          </a:blip>
          <a:stretch>
            <a:fillRect/>
          </a:stretch>
        </p:blipFill>
        <p:spPr>
          <a:xfrm>
            <a:off x="109100" y="3315350"/>
            <a:ext cx="11207651" cy="1292375"/>
          </a:xfrm>
          <a:prstGeom prst="rect">
            <a:avLst/>
          </a:prstGeom>
          <a:noFill/>
          <a:ln>
            <a:noFill/>
          </a:ln>
        </p:spPr>
      </p:pic>
      <p:sp>
        <p:nvSpPr>
          <p:cNvPr id="156" name="Google Shape;156;p20"/>
          <p:cNvSpPr txBox="1"/>
          <p:nvPr>
            <p:ph type="title"/>
          </p:nvPr>
        </p:nvSpPr>
        <p:spPr>
          <a:xfrm>
            <a:off x="0" y="0"/>
            <a:ext cx="12082200" cy="801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Selection With One Outcome - coding tips</a:t>
            </a:r>
            <a:endParaRPr/>
          </a:p>
        </p:txBody>
      </p:sp>
      <p:sp>
        <p:nvSpPr>
          <p:cNvPr id="157" name="Google Shape;157;p20"/>
          <p:cNvSpPr/>
          <p:nvPr/>
        </p:nvSpPr>
        <p:spPr>
          <a:xfrm>
            <a:off x="109100" y="1325500"/>
            <a:ext cx="1590900" cy="965400"/>
          </a:xfrm>
          <a:prstGeom prst="wedgeRoundRectCallout">
            <a:avLst>
              <a:gd fmla="val -26548" name="adj1"/>
              <a:gd fmla="val 181764" name="adj2"/>
              <a:gd fmla="val 0" name="adj3"/>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t>1. </a:t>
            </a:r>
            <a:r>
              <a:rPr lang="en-GB" sz="1800"/>
              <a:t>Start with if.</a:t>
            </a:r>
            <a:endParaRPr b="1" sz="1800"/>
          </a:p>
        </p:txBody>
      </p:sp>
      <p:sp>
        <p:nvSpPr>
          <p:cNvPr id="158" name="Google Shape;158;p20"/>
          <p:cNvSpPr/>
          <p:nvPr/>
        </p:nvSpPr>
        <p:spPr>
          <a:xfrm>
            <a:off x="2422650" y="944800"/>
            <a:ext cx="5544600" cy="1029000"/>
          </a:xfrm>
          <a:prstGeom prst="wedgeRoundRectCallout">
            <a:avLst>
              <a:gd fmla="val -60839" name="adj1"/>
              <a:gd fmla="val 203134" name="adj2"/>
              <a:gd fmla="val 0" name="adj3"/>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t>2. Then a condition - use a Boolean operator to compare two pieces of data (variables or the actual data).</a:t>
            </a:r>
            <a:endParaRPr b="1" sz="1800"/>
          </a:p>
        </p:txBody>
      </p:sp>
      <p:sp>
        <p:nvSpPr>
          <p:cNvPr id="159" name="Google Shape;159;p20"/>
          <p:cNvSpPr/>
          <p:nvPr/>
        </p:nvSpPr>
        <p:spPr>
          <a:xfrm>
            <a:off x="8496550" y="1474250"/>
            <a:ext cx="3260100" cy="965400"/>
          </a:xfrm>
          <a:prstGeom prst="wedgeRoundRectCallout">
            <a:avLst>
              <a:gd fmla="val -226396" name="adj1"/>
              <a:gd fmla="val 183004" name="adj2"/>
              <a:gd fmla="val 0" name="adj3"/>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t>3. DON’T FORGET THE COLON after the condition.</a:t>
            </a:r>
            <a:endParaRPr b="1" sz="1800"/>
          </a:p>
        </p:txBody>
      </p:sp>
      <p:sp>
        <p:nvSpPr>
          <p:cNvPr id="160" name="Google Shape;160;p20"/>
          <p:cNvSpPr/>
          <p:nvPr/>
        </p:nvSpPr>
        <p:spPr>
          <a:xfrm>
            <a:off x="8621175" y="4957700"/>
            <a:ext cx="3260100" cy="1110900"/>
          </a:xfrm>
          <a:prstGeom prst="wedgeRoundRectCallout">
            <a:avLst>
              <a:gd fmla="val -188721" name="adj1"/>
              <a:gd fmla="val -104413" name="adj2"/>
              <a:gd fmla="val 0" name="adj3"/>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t>4. Code that should run if the condition is </a:t>
            </a:r>
            <a:r>
              <a:rPr b="1" lang="en-GB" sz="1800"/>
              <a:t>true. </a:t>
            </a:r>
            <a:r>
              <a:rPr lang="en-GB" sz="1800"/>
              <a:t>DON’T FORGET TO INDENT (use the </a:t>
            </a:r>
            <a:r>
              <a:rPr b="1" lang="en-GB" sz="1800"/>
              <a:t>tab </a:t>
            </a:r>
            <a:r>
              <a:rPr lang="en-GB" sz="1800"/>
              <a:t>key)</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0" y="0"/>
            <a:ext cx="10515600" cy="922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Selection With Two Outcomes</a:t>
            </a:r>
            <a:endParaRPr/>
          </a:p>
        </p:txBody>
      </p:sp>
      <p:sp>
        <p:nvSpPr>
          <p:cNvPr id="167" name="Google Shape;167;p21"/>
          <p:cNvSpPr txBox="1"/>
          <p:nvPr>
            <p:ph idx="1" type="body"/>
          </p:nvPr>
        </p:nvSpPr>
        <p:spPr>
          <a:xfrm>
            <a:off x="768750" y="1029175"/>
            <a:ext cx="11108400" cy="5579400"/>
          </a:xfrm>
          <a:prstGeom prst="rect">
            <a:avLst/>
          </a:prstGeom>
          <a:solidFill>
            <a:srgbClr val="F3F3F3"/>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4800">
                <a:latin typeface="Arial"/>
                <a:ea typeface="Arial"/>
                <a:cs typeface="Arial"/>
                <a:sym typeface="Arial"/>
              </a:rPr>
              <a:t>n</a:t>
            </a:r>
            <a:r>
              <a:rPr lang="en-GB" sz="4800">
                <a:latin typeface="Arial"/>
                <a:ea typeface="Arial"/>
                <a:cs typeface="Arial"/>
                <a:sym typeface="Arial"/>
              </a:rPr>
              <a:t>um1 = 100</a:t>
            </a:r>
            <a:endParaRPr sz="4800">
              <a:latin typeface="Arial"/>
              <a:ea typeface="Arial"/>
              <a:cs typeface="Arial"/>
              <a:sym typeface="Arial"/>
            </a:endParaRPr>
          </a:p>
          <a:p>
            <a:pPr indent="0" lvl="0" marL="0" rtl="0" algn="l">
              <a:spcBef>
                <a:spcPts val="1000"/>
              </a:spcBef>
              <a:spcAft>
                <a:spcPts val="0"/>
              </a:spcAft>
              <a:buNone/>
            </a:pPr>
            <a:r>
              <a:rPr lang="en-GB" sz="4800">
                <a:latin typeface="Arial"/>
                <a:ea typeface="Arial"/>
                <a:cs typeface="Arial"/>
                <a:sym typeface="Arial"/>
              </a:rPr>
              <a:t>num2 = 50</a:t>
            </a:r>
            <a:endParaRPr sz="4800">
              <a:latin typeface="Arial"/>
              <a:ea typeface="Arial"/>
              <a:cs typeface="Arial"/>
              <a:sym typeface="Arial"/>
            </a:endParaRPr>
          </a:p>
          <a:p>
            <a:pPr indent="0" lvl="0" marL="0" rtl="0" algn="l">
              <a:spcBef>
                <a:spcPts val="1000"/>
              </a:spcBef>
              <a:spcAft>
                <a:spcPts val="0"/>
              </a:spcAft>
              <a:buNone/>
            </a:pPr>
            <a:r>
              <a:t/>
            </a:r>
            <a:endParaRPr sz="4800">
              <a:latin typeface="Arial"/>
              <a:ea typeface="Arial"/>
              <a:cs typeface="Arial"/>
              <a:sym typeface="Arial"/>
            </a:endParaRPr>
          </a:p>
          <a:p>
            <a:pPr indent="0" lvl="0" marL="0" rtl="0" algn="l">
              <a:spcBef>
                <a:spcPts val="1000"/>
              </a:spcBef>
              <a:spcAft>
                <a:spcPts val="0"/>
              </a:spcAft>
              <a:buNone/>
            </a:pPr>
            <a:r>
              <a:rPr lang="en-GB" sz="4800">
                <a:latin typeface="Arial"/>
                <a:ea typeface="Arial"/>
                <a:cs typeface="Arial"/>
                <a:sym typeface="Arial"/>
              </a:rPr>
              <a:t>if</a:t>
            </a:r>
            <a:r>
              <a:rPr lang="en-GB" sz="4800">
                <a:latin typeface="Arial"/>
                <a:ea typeface="Arial"/>
                <a:cs typeface="Arial"/>
                <a:sym typeface="Arial"/>
              </a:rPr>
              <a:t> num1 &gt; num2:</a:t>
            </a:r>
            <a:endParaRPr sz="4800">
              <a:latin typeface="Arial"/>
              <a:ea typeface="Arial"/>
              <a:cs typeface="Arial"/>
              <a:sym typeface="Arial"/>
            </a:endParaRPr>
          </a:p>
          <a:p>
            <a:pPr indent="0" lvl="0" marL="0" rtl="0" algn="l">
              <a:spcBef>
                <a:spcPts val="1000"/>
              </a:spcBef>
              <a:spcAft>
                <a:spcPts val="0"/>
              </a:spcAft>
              <a:buNone/>
            </a:pPr>
            <a:r>
              <a:rPr lang="en-GB" sz="4800">
                <a:latin typeface="Arial"/>
                <a:ea typeface="Arial"/>
                <a:cs typeface="Arial"/>
                <a:sym typeface="Arial"/>
              </a:rPr>
              <a:t>	print(“num1 is bigger”)</a:t>
            </a:r>
            <a:endParaRPr sz="4800">
              <a:latin typeface="Arial"/>
              <a:ea typeface="Arial"/>
              <a:cs typeface="Arial"/>
              <a:sym typeface="Arial"/>
            </a:endParaRPr>
          </a:p>
          <a:p>
            <a:pPr indent="0" lvl="0" marL="0" rtl="0" algn="l">
              <a:spcBef>
                <a:spcPts val="1000"/>
              </a:spcBef>
              <a:spcAft>
                <a:spcPts val="0"/>
              </a:spcAft>
              <a:buNone/>
            </a:pPr>
            <a:r>
              <a:t/>
            </a:r>
            <a:endParaRPr sz="4800">
              <a:latin typeface="Arial"/>
              <a:ea typeface="Arial"/>
              <a:cs typeface="Arial"/>
              <a:sym typeface="Arial"/>
            </a:endParaRPr>
          </a:p>
          <a:p>
            <a:pPr indent="0" lvl="0" marL="0" rtl="0" algn="l">
              <a:spcBef>
                <a:spcPts val="1000"/>
              </a:spcBef>
              <a:spcAft>
                <a:spcPts val="0"/>
              </a:spcAft>
              <a:buNone/>
            </a:pPr>
            <a:r>
              <a:rPr lang="en-GB" sz="4800">
                <a:latin typeface="Arial"/>
                <a:ea typeface="Arial"/>
                <a:cs typeface="Arial"/>
                <a:sym typeface="Arial"/>
              </a:rPr>
              <a:t>print(“End of program”)</a:t>
            </a:r>
            <a:endParaRPr sz="48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