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ythontutor.com/visualize.html#mode=edi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ythontutor.com/visualize.html#mode=edi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55b11d3c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e55b11d3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0d2817cdf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0d2817cdf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90d2817cdf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0d2817cdf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0d2817cdf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slide is optional, it shows how to combine the last two lines to make the program more efficient.  It removes the need for the userInput variable. If students have grasped the concept of variables passing data to arguments then show them this to save them time.</a:t>
            </a:r>
            <a:endParaRPr/>
          </a:p>
        </p:txBody>
      </p:sp>
      <p:sp>
        <p:nvSpPr>
          <p:cNvPr id="180" name="Google Shape;180;g90d2817cdf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67d8c0742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67d8c0742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867d8c0742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67d8c074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867d8c074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In all the previous lessons the computer ran code in order one line at a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Subroutine</a:t>
            </a:r>
            <a:r>
              <a:rPr lang="en-GB"/>
              <a:t>s let us break up code into small sections that usually carry out one task 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a:t>
            </a:r>
            <a:r>
              <a:rPr lang="en-GB"/>
              <a:t>subroutine</a:t>
            </a:r>
            <a:r>
              <a:rPr lang="en-GB"/>
              <a:t> gives a single name to a set of 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usually create </a:t>
            </a:r>
            <a:r>
              <a:rPr lang="en-GB"/>
              <a:t>subroutine</a:t>
            </a:r>
            <a:r>
              <a:rPr lang="en-GB"/>
              <a:t>s for tasks that our program will need to repeat several times.</a:t>
            </a:r>
            <a:endParaRPr/>
          </a:p>
        </p:txBody>
      </p:sp>
      <p:sp>
        <p:nvSpPr>
          <p:cNvPr id="95" name="Google Shape;95;g867d8c074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21174588b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21174588b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bottom text box is just examples of some possible </a:t>
            </a:r>
            <a:r>
              <a:rPr lang="en-GB"/>
              <a:t>subroutine</a:t>
            </a:r>
            <a:r>
              <a:rPr lang="en-GB"/>
              <a:t> names.</a:t>
            </a:r>
            <a:endParaRPr/>
          </a:p>
        </p:txBody>
      </p:sp>
      <p:sp>
        <p:nvSpPr>
          <p:cNvPr id="106" name="Google Shape;106;g921174588b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82dfbcb4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82dfbcb4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Use the python visualiser to paste the code and demonstrate how it runs.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http://pythontutor.com/visualize.html#mode=edit</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def say_hi():</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 print("Why hello there!")</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def offer_drink():</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 print("Would you care for a spot of tea?")</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def offer_food():</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 print("Biscuit?")</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def say_bye():</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 print("Cheerio then.")</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offer_drink()</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say_hi()</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offer_food()</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14" name="Google Shape;114;gb82dfbcb46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82dfbcb46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82dfbcb46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Solution - 1,4,7,10 (store the subroutine identifiers in memory) 13,14,1,2,15,16,4,5,17,18,10,11</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Use the python visualiser to paste the code and demonstrate how it runs.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u="sng">
                <a:solidFill>
                  <a:schemeClr val="hlink"/>
                </a:solidFill>
                <a:hlinkClick r:id="rId2"/>
              </a:rPr>
              <a:t>http://pythontutor.com/visualize.html#mode=edit</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def say_hi():</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 print("Why hello there!")</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def offer_drink():</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 print("Would you care for a spot of tea?")</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def offer_food():</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 print("Biscuit?")</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def say_bye():</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 print("Cheerio then.")</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print("Welcome to the hospitality program!")</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say_hi()</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print("what's your name?")</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offer_drink()</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print("Oh, lovely")</a:t>
            </a:r>
            <a:endParaRPr sz="105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050">
                <a:highlight>
                  <a:srgbClr val="FFFFFE"/>
                </a:highlight>
                <a:latin typeface="Courier New"/>
                <a:ea typeface="Courier New"/>
                <a:cs typeface="Courier New"/>
                <a:sym typeface="Courier New"/>
              </a:rPr>
              <a:t>offer_food()</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26" name="Google Shape;126;gb82dfbcb46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0d2817cd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0d2817cd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No further examples here, the one on slide 2 and in the repls are more than enough.  We are just using the print command inside the </a:t>
            </a:r>
            <a:r>
              <a:rPr lang="en-GB"/>
              <a:t>subroutine</a:t>
            </a:r>
            <a:r>
              <a:rPr lang="en-GB"/>
              <a:t>s.</a:t>
            </a:r>
            <a:endParaRPr/>
          </a:p>
        </p:txBody>
      </p:sp>
      <p:sp>
        <p:nvSpPr>
          <p:cNvPr id="134" name="Google Shape;134;g90d2817cd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0d2817cd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0d2817cd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90d2817cdf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0d2817cdf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0d2817cdf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No further examples here, the one on slide 2 and in the repls are more than enough.  We are just using the print command inside the </a:t>
            </a:r>
            <a:r>
              <a:rPr lang="en-GB"/>
              <a:t>subroutine</a:t>
            </a:r>
            <a:r>
              <a:rPr lang="en-GB"/>
              <a:t>s.</a:t>
            </a:r>
            <a:endParaRPr/>
          </a:p>
        </p:txBody>
      </p:sp>
      <p:sp>
        <p:nvSpPr>
          <p:cNvPr id="153" name="Google Shape;153;g90d2817cdf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0d2817cd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0d2817cd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a:t>
            </a:r>
            <a:r>
              <a:rPr lang="en-GB"/>
              <a:t>subroutine</a:t>
            </a:r>
            <a:r>
              <a:rPr lang="en-GB"/>
              <a:t> has 1 argument.  </a:t>
            </a:r>
            <a:r>
              <a:rPr lang="en-GB"/>
              <a:t>Subroutine</a:t>
            </a:r>
            <a:r>
              <a:rPr lang="en-GB"/>
              <a:t>s can have several arguments, they are separated by commas in the brackets when the </a:t>
            </a:r>
            <a:r>
              <a:rPr lang="en-GB"/>
              <a:t>subroutine</a:t>
            </a:r>
            <a:r>
              <a:rPr lang="en-GB"/>
              <a:t> is defined.</a:t>
            </a:r>
            <a:endParaRPr/>
          </a:p>
          <a:p>
            <a:pPr indent="0" lvl="0" marL="0" rtl="0" algn="l">
              <a:spcBef>
                <a:spcPts val="0"/>
              </a:spcBef>
              <a:spcAft>
                <a:spcPts val="0"/>
              </a:spcAft>
              <a:buNone/>
            </a:pPr>
            <a:r>
              <a:rPr lang="en-GB"/>
              <a:t>Refer back to the algebra metaphor we have used before.  The num1 argument is used to represent the data used by the </a:t>
            </a:r>
            <a:r>
              <a:rPr lang="en-GB"/>
              <a:t>subroutine</a:t>
            </a:r>
            <a:r>
              <a:rPr lang="en-GB"/>
              <a:t> (in this case ‘42’).</a:t>
            </a:r>
            <a:endParaRPr/>
          </a:p>
        </p:txBody>
      </p:sp>
      <p:sp>
        <p:nvSpPr>
          <p:cNvPr id="160" name="Google Shape;160;g90d2817cdf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1"/>
          <p:cNvPicPr preferRelativeResize="0"/>
          <p:nvPr/>
        </p:nvPicPr>
        <p:blipFill>
          <a:blip r:embed="rId1">
            <a:alphaModFix/>
          </a:blip>
          <a:stretch>
            <a:fillRect/>
          </a:stretch>
        </p:blipFill>
        <p:spPr>
          <a:xfrm>
            <a:off x="0" y="5974771"/>
            <a:ext cx="2433775" cy="883225"/>
          </a:xfrm>
          <a:prstGeom prst="rect">
            <a:avLst/>
          </a:prstGeom>
          <a:noFill/>
          <a:ln>
            <a:noFill/>
          </a:ln>
        </p:spPr>
      </p:pic>
      <p:sp>
        <p:nvSpPr>
          <p:cNvPr id="16" name="Google Shape;16;p1"/>
          <p:cNvSpPr txBox="1"/>
          <p:nvPr/>
        </p:nvSpPr>
        <p:spPr>
          <a:xfrm>
            <a:off x="7506600" y="6492900"/>
            <a:ext cx="46854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latin typeface="Calibri"/>
                <a:ea typeface="Calibri"/>
                <a:cs typeface="Calibri"/>
                <a:sym typeface="Calibri"/>
              </a:rPr>
              <a:t>Resources created by Andy Colley (@MrAColley)</a:t>
            </a:r>
            <a:endParaRPr sz="15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789900" y="0"/>
            <a:ext cx="10515600" cy="87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t>Learning Goals/Objectives</a:t>
            </a:r>
            <a:endParaRPr/>
          </a:p>
        </p:txBody>
      </p:sp>
      <p:sp>
        <p:nvSpPr>
          <p:cNvPr id="91" name="Google Shape;91;p13"/>
          <p:cNvSpPr txBox="1"/>
          <p:nvPr>
            <p:ph idx="1" type="body"/>
          </p:nvPr>
        </p:nvSpPr>
        <p:spPr>
          <a:xfrm>
            <a:off x="789900" y="1096801"/>
            <a:ext cx="10515600" cy="4664400"/>
          </a:xfrm>
          <a:prstGeom prst="rect">
            <a:avLst/>
          </a:prstGeom>
          <a:solidFill>
            <a:srgbClr val="F3F3F3"/>
          </a:solid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GB" sz="3300"/>
              <a:t>Be able to read, comprehend, trace, adapt and create Python code that:</a:t>
            </a:r>
            <a:endParaRPr sz="3300"/>
          </a:p>
          <a:p>
            <a:pPr indent="-400050" lvl="0" marL="457200" rtl="0" algn="l">
              <a:spcBef>
                <a:spcPts val="500"/>
              </a:spcBef>
              <a:spcAft>
                <a:spcPts val="0"/>
              </a:spcAft>
              <a:buSzPts val="2900"/>
              <a:buChar char="•"/>
            </a:pPr>
            <a:r>
              <a:rPr lang="en-GB" sz="2900"/>
              <a:t>Defines a subroutine</a:t>
            </a:r>
            <a:endParaRPr sz="2900"/>
          </a:p>
          <a:p>
            <a:pPr indent="-400050" lvl="0" marL="457200" rtl="0" algn="l">
              <a:spcBef>
                <a:spcPts val="500"/>
              </a:spcBef>
              <a:spcAft>
                <a:spcPts val="0"/>
              </a:spcAft>
              <a:buSzPts val="2900"/>
              <a:buChar char="•"/>
            </a:pPr>
            <a:r>
              <a:rPr lang="en-GB" sz="2900"/>
              <a:t>Calls a subroutine</a:t>
            </a:r>
            <a:endParaRPr sz="2900"/>
          </a:p>
          <a:p>
            <a:pPr indent="-400050" lvl="0" marL="457200" rtl="0" algn="l">
              <a:spcBef>
                <a:spcPts val="500"/>
              </a:spcBef>
              <a:spcAft>
                <a:spcPts val="0"/>
              </a:spcAft>
              <a:buSzPts val="2900"/>
              <a:buChar char="•"/>
            </a:pPr>
            <a:r>
              <a:rPr lang="en-GB" sz="2900"/>
              <a:t>Creates a subroutine that uses arguments</a:t>
            </a:r>
            <a:endParaRPr sz="2900"/>
          </a:p>
          <a:p>
            <a:pPr indent="-400050" lvl="0" marL="457200" rtl="0" algn="l">
              <a:spcBef>
                <a:spcPts val="500"/>
              </a:spcBef>
              <a:spcAft>
                <a:spcPts val="0"/>
              </a:spcAft>
              <a:buSzPts val="2900"/>
              <a:buChar char="•"/>
            </a:pPr>
            <a:r>
              <a:rPr lang="en-GB" sz="2900"/>
              <a:t>Gets user input and use it as an argument in a subroutine</a:t>
            </a:r>
            <a:endParaRPr sz="2900"/>
          </a:p>
          <a:p>
            <a:pPr indent="-400050" lvl="0" marL="457200" rtl="0" algn="l">
              <a:spcBef>
                <a:spcPts val="500"/>
              </a:spcBef>
              <a:spcAft>
                <a:spcPts val="0"/>
              </a:spcAft>
              <a:buSzPts val="2900"/>
              <a:buChar char="•"/>
            </a:pPr>
            <a:r>
              <a:rPr lang="en-GB" sz="2900"/>
              <a:t>Returns a value from a subroutine</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Subroutines With Arguments </a:t>
            </a:r>
            <a:r>
              <a:rPr lang="en-GB"/>
              <a:t> </a:t>
            </a:r>
            <a:endParaRPr/>
          </a:p>
        </p:txBody>
      </p:sp>
      <p:sp>
        <p:nvSpPr>
          <p:cNvPr id="173" name="Google Shape;173;p22"/>
          <p:cNvSpPr txBox="1"/>
          <p:nvPr>
            <p:ph idx="1" type="body"/>
          </p:nvPr>
        </p:nvSpPr>
        <p:spPr>
          <a:xfrm>
            <a:off x="190900" y="1128950"/>
            <a:ext cx="11736600" cy="1105200"/>
          </a:xfrm>
          <a:prstGeom prst="rect">
            <a:avLst/>
          </a:prstGeom>
          <a:solidFill>
            <a:srgbClr val="F3F3F3"/>
          </a:solidFill>
        </p:spPr>
        <p:txBody>
          <a:bodyPr anchorCtr="0" anchor="ctr" bIns="45700" lIns="91425" spcFirstLastPara="1" rIns="91425" wrap="square" tIns="45700">
            <a:noAutofit/>
          </a:bodyPr>
          <a:lstStyle/>
          <a:p>
            <a:pPr indent="-400050" lvl="0" marL="457200" rtl="0" algn="l">
              <a:lnSpc>
                <a:spcPct val="100000"/>
              </a:lnSpc>
              <a:spcBef>
                <a:spcPts val="0"/>
              </a:spcBef>
              <a:spcAft>
                <a:spcPts val="0"/>
              </a:spcAft>
              <a:buSzPts val="2700"/>
              <a:buChar char="•"/>
            </a:pPr>
            <a:r>
              <a:rPr lang="en-GB" sz="2700">
                <a:latin typeface="Arial"/>
                <a:ea typeface="Arial"/>
                <a:cs typeface="Arial"/>
                <a:sym typeface="Arial"/>
              </a:rPr>
              <a:t>We can get input from users and use that as arguments too.</a:t>
            </a:r>
            <a:endParaRPr sz="2700">
              <a:latin typeface="Arial"/>
              <a:ea typeface="Arial"/>
              <a:cs typeface="Arial"/>
              <a:sym typeface="Arial"/>
            </a:endParaRPr>
          </a:p>
        </p:txBody>
      </p:sp>
      <p:sp>
        <p:nvSpPr>
          <p:cNvPr id="174" name="Google Shape;174;p22"/>
          <p:cNvSpPr txBox="1"/>
          <p:nvPr>
            <p:ph idx="1" type="body"/>
          </p:nvPr>
        </p:nvSpPr>
        <p:spPr>
          <a:xfrm>
            <a:off x="1133725" y="2500875"/>
            <a:ext cx="84054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r>
              <a:rPr lang="en-GB" sz="2700">
                <a:solidFill>
                  <a:srgbClr val="000000"/>
                </a:solidFill>
                <a:latin typeface="Consolas"/>
                <a:ea typeface="Consolas"/>
                <a:cs typeface="Consolas"/>
                <a:sym typeface="Consolas"/>
              </a:rPr>
              <a:t>def add_five(num1):</a:t>
            </a:r>
            <a:endParaRPr sz="27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lang="en-GB" sz="2700">
                <a:solidFill>
                  <a:srgbClr val="000000"/>
                </a:solidFill>
                <a:latin typeface="Consolas"/>
                <a:ea typeface="Consolas"/>
                <a:cs typeface="Consolas"/>
                <a:sym typeface="Consolas"/>
              </a:rPr>
              <a:t> print(num1 + 5)</a:t>
            </a:r>
            <a:endParaRPr sz="27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t/>
            </a:r>
            <a:endParaRPr sz="27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lang="en-GB" sz="2700">
                <a:solidFill>
                  <a:srgbClr val="000000"/>
                </a:solidFill>
                <a:latin typeface="Consolas"/>
                <a:ea typeface="Consolas"/>
                <a:cs typeface="Consolas"/>
                <a:sym typeface="Consolas"/>
              </a:rPr>
              <a:t>userInput = int(input("Enter a number"))</a:t>
            </a:r>
            <a:endParaRPr sz="27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lang="en-GB" sz="2700">
                <a:solidFill>
                  <a:srgbClr val="000000"/>
                </a:solidFill>
                <a:latin typeface="Consolas"/>
                <a:ea typeface="Consolas"/>
                <a:cs typeface="Consolas"/>
                <a:sym typeface="Consolas"/>
              </a:rPr>
              <a:t>add_five(userInput)</a:t>
            </a:r>
            <a:endParaRPr sz="5100">
              <a:solidFill>
                <a:srgbClr val="000000"/>
              </a:solidFill>
              <a:latin typeface="Consolas"/>
              <a:ea typeface="Consolas"/>
              <a:cs typeface="Consolas"/>
              <a:sym typeface="Consolas"/>
            </a:endParaRPr>
          </a:p>
        </p:txBody>
      </p:sp>
      <p:sp>
        <p:nvSpPr>
          <p:cNvPr id="175" name="Google Shape;175;p22"/>
          <p:cNvSpPr/>
          <p:nvPr/>
        </p:nvSpPr>
        <p:spPr>
          <a:xfrm>
            <a:off x="7158125" y="2500875"/>
            <a:ext cx="3375000" cy="1524600"/>
          </a:xfrm>
          <a:prstGeom prst="wedgeRoundRectCallout">
            <a:avLst>
              <a:gd fmla="val -144190" name="adj1"/>
              <a:gd fmla="val 8997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1 - Get the user to input and save it in a variable</a:t>
            </a:r>
            <a:endParaRPr sz="2400"/>
          </a:p>
        </p:txBody>
      </p:sp>
      <p:sp>
        <p:nvSpPr>
          <p:cNvPr id="176" name="Google Shape;176;p22"/>
          <p:cNvSpPr/>
          <p:nvPr/>
        </p:nvSpPr>
        <p:spPr>
          <a:xfrm>
            <a:off x="6046575" y="5435275"/>
            <a:ext cx="5713200" cy="1470300"/>
          </a:xfrm>
          <a:prstGeom prst="wedgeRoundRectCallout">
            <a:avLst>
              <a:gd fmla="val -75486" name="adj1"/>
              <a:gd fmla="val -38660"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2 - Use the variable as the argument.  This will put the data from the userInput variable into the num1 argument.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Subroutines With Arguments</a:t>
            </a:r>
            <a:endParaRPr/>
          </a:p>
        </p:txBody>
      </p:sp>
      <p:sp>
        <p:nvSpPr>
          <p:cNvPr id="183" name="Google Shape;183;p23"/>
          <p:cNvSpPr txBox="1"/>
          <p:nvPr>
            <p:ph idx="1" type="body"/>
          </p:nvPr>
        </p:nvSpPr>
        <p:spPr>
          <a:xfrm>
            <a:off x="190900" y="1128950"/>
            <a:ext cx="11736600" cy="1105200"/>
          </a:xfrm>
          <a:prstGeom prst="rect">
            <a:avLst/>
          </a:prstGeom>
          <a:solidFill>
            <a:srgbClr val="F3F3F3"/>
          </a:solidFill>
        </p:spPr>
        <p:txBody>
          <a:bodyPr anchorCtr="0" anchor="ctr" bIns="45700" lIns="91425" spcFirstLastPara="1" rIns="91425" wrap="square" tIns="45700">
            <a:noAutofit/>
          </a:bodyPr>
          <a:lstStyle/>
          <a:p>
            <a:pPr indent="-400050" lvl="0" marL="457200" rtl="0" algn="l">
              <a:lnSpc>
                <a:spcPct val="100000"/>
              </a:lnSpc>
              <a:spcBef>
                <a:spcPts val="0"/>
              </a:spcBef>
              <a:spcAft>
                <a:spcPts val="0"/>
              </a:spcAft>
              <a:buSzPts val="2700"/>
              <a:buChar char="•"/>
            </a:pPr>
            <a:r>
              <a:rPr lang="en-GB" sz="2700">
                <a:latin typeface="Arial"/>
                <a:ea typeface="Arial"/>
                <a:cs typeface="Arial"/>
                <a:sym typeface="Arial"/>
              </a:rPr>
              <a:t>We can get input from users and use that as arguments too.</a:t>
            </a:r>
            <a:endParaRPr sz="2700">
              <a:latin typeface="Arial"/>
              <a:ea typeface="Arial"/>
              <a:cs typeface="Arial"/>
              <a:sym typeface="Arial"/>
            </a:endParaRPr>
          </a:p>
        </p:txBody>
      </p:sp>
      <p:sp>
        <p:nvSpPr>
          <p:cNvPr id="184" name="Google Shape;184;p23"/>
          <p:cNvSpPr txBox="1"/>
          <p:nvPr>
            <p:ph idx="1" type="body"/>
          </p:nvPr>
        </p:nvSpPr>
        <p:spPr>
          <a:xfrm>
            <a:off x="1489400" y="2378600"/>
            <a:ext cx="84054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r>
              <a:rPr lang="en-GB" sz="2700">
                <a:solidFill>
                  <a:srgbClr val="000000"/>
                </a:solidFill>
                <a:latin typeface="Consolas"/>
                <a:ea typeface="Consolas"/>
                <a:cs typeface="Consolas"/>
                <a:sym typeface="Consolas"/>
              </a:rPr>
              <a:t>def add_five(num1):</a:t>
            </a:r>
            <a:endParaRPr sz="27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lang="en-GB" sz="2700">
                <a:solidFill>
                  <a:srgbClr val="000000"/>
                </a:solidFill>
                <a:latin typeface="Consolas"/>
                <a:ea typeface="Consolas"/>
                <a:cs typeface="Consolas"/>
                <a:sym typeface="Consolas"/>
              </a:rPr>
              <a:t> print(num1 + 5)</a:t>
            </a:r>
            <a:endParaRPr sz="27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t/>
            </a:r>
            <a:endParaRPr sz="27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b="1" lang="en-GB" sz="2700">
                <a:solidFill>
                  <a:srgbClr val="FF0000"/>
                </a:solidFill>
                <a:latin typeface="Consolas"/>
                <a:ea typeface="Consolas"/>
                <a:cs typeface="Consolas"/>
                <a:sym typeface="Consolas"/>
              </a:rPr>
              <a:t>add_five(</a:t>
            </a:r>
            <a:r>
              <a:rPr b="1" lang="en-GB" sz="2700">
                <a:solidFill>
                  <a:srgbClr val="FF0000"/>
                </a:solidFill>
                <a:latin typeface="Consolas"/>
                <a:ea typeface="Consolas"/>
                <a:cs typeface="Consolas"/>
                <a:sym typeface="Consolas"/>
              </a:rPr>
              <a:t>int(input("Enter a number"))</a:t>
            </a:r>
            <a:r>
              <a:rPr b="1" lang="en-GB" sz="2700">
                <a:solidFill>
                  <a:srgbClr val="FF0000"/>
                </a:solidFill>
                <a:latin typeface="Consolas"/>
                <a:ea typeface="Consolas"/>
                <a:cs typeface="Consolas"/>
                <a:sym typeface="Consolas"/>
              </a:rPr>
              <a:t>)</a:t>
            </a:r>
            <a:endParaRPr b="1" sz="5100">
              <a:solidFill>
                <a:srgbClr val="FF0000"/>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0" y="0"/>
            <a:ext cx="12192000" cy="803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sz="3900"/>
              <a:t>Independent</a:t>
            </a:r>
            <a:r>
              <a:rPr lang="en-GB" sz="3900"/>
              <a:t> Challenge - Calculator </a:t>
            </a:r>
            <a:endParaRPr sz="3900"/>
          </a:p>
        </p:txBody>
      </p:sp>
      <p:sp>
        <p:nvSpPr>
          <p:cNvPr id="191" name="Google Shape;191;p24"/>
          <p:cNvSpPr txBox="1"/>
          <p:nvPr/>
        </p:nvSpPr>
        <p:spPr>
          <a:xfrm>
            <a:off x="0" y="711450"/>
            <a:ext cx="12091200" cy="5185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2800">
                <a:solidFill>
                  <a:schemeClr val="dk1"/>
                </a:solidFill>
              </a:rPr>
              <a:t>Define four </a:t>
            </a:r>
            <a:r>
              <a:rPr lang="en-GB" sz="2800">
                <a:solidFill>
                  <a:schemeClr val="dk1"/>
                </a:solidFill>
              </a:rPr>
              <a:t>subroutine</a:t>
            </a:r>
            <a:r>
              <a:rPr lang="en-GB" sz="2800">
                <a:solidFill>
                  <a:schemeClr val="dk1"/>
                </a:solidFill>
              </a:rPr>
              <a:t>s - add, subtract, multiply, divide that add multiply etc two numbers and return the result. Each should have two integer number arguments.</a:t>
            </a:r>
            <a:endParaRPr sz="2800">
              <a:solidFill>
                <a:schemeClr val="dk1"/>
              </a:solidFill>
            </a:endParaRPr>
          </a:p>
          <a:p>
            <a:pPr indent="0" lvl="0" marL="0" rtl="0" algn="l">
              <a:lnSpc>
                <a:spcPct val="115000"/>
              </a:lnSpc>
              <a:spcBef>
                <a:spcPts val="1200"/>
              </a:spcBef>
              <a:spcAft>
                <a:spcPts val="0"/>
              </a:spcAft>
              <a:buNone/>
            </a:pPr>
            <a:r>
              <a:rPr lang="en-GB" sz="2800">
                <a:solidFill>
                  <a:schemeClr val="dk1"/>
                </a:solidFill>
              </a:rPr>
              <a:t>The user is asked to input two numbers.  These numbers will be passed as arguments into one of the </a:t>
            </a:r>
            <a:r>
              <a:rPr lang="en-GB" sz="2800">
                <a:solidFill>
                  <a:schemeClr val="dk1"/>
                </a:solidFill>
              </a:rPr>
              <a:t>subroutine</a:t>
            </a:r>
            <a:r>
              <a:rPr lang="en-GB" sz="2800">
                <a:solidFill>
                  <a:schemeClr val="dk1"/>
                </a:solidFill>
              </a:rPr>
              <a:t>s.</a:t>
            </a:r>
            <a:endParaRPr sz="2800">
              <a:solidFill>
                <a:schemeClr val="dk1"/>
              </a:solidFill>
            </a:endParaRPr>
          </a:p>
          <a:p>
            <a:pPr indent="0" lvl="0" marL="0" rtl="0" algn="l">
              <a:lnSpc>
                <a:spcPct val="115000"/>
              </a:lnSpc>
              <a:spcBef>
                <a:spcPts val="1200"/>
              </a:spcBef>
              <a:spcAft>
                <a:spcPts val="0"/>
              </a:spcAft>
              <a:buNone/>
            </a:pPr>
            <a:r>
              <a:rPr lang="en-GB" sz="2800">
                <a:solidFill>
                  <a:schemeClr val="dk1"/>
                </a:solidFill>
              </a:rPr>
              <a:t>The user is asked to input 1 to add, 2 to subtract etc.</a:t>
            </a:r>
            <a:endParaRPr sz="2800">
              <a:solidFill>
                <a:schemeClr val="dk1"/>
              </a:solidFill>
            </a:endParaRPr>
          </a:p>
          <a:p>
            <a:pPr indent="0" lvl="0" marL="0" rtl="0" algn="l">
              <a:lnSpc>
                <a:spcPct val="115000"/>
              </a:lnSpc>
              <a:spcBef>
                <a:spcPts val="1200"/>
              </a:spcBef>
              <a:spcAft>
                <a:spcPts val="0"/>
              </a:spcAft>
              <a:buNone/>
            </a:pPr>
            <a:r>
              <a:rPr lang="en-GB" sz="2800">
                <a:solidFill>
                  <a:schemeClr val="dk1"/>
                </a:solidFill>
              </a:rPr>
              <a:t>If they input 1, call the ‘add’ </a:t>
            </a:r>
            <a:r>
              <a:rPr lang="en-GB" sz="2800">
                <a:solidFill>
                  <a:schemeClr val="dk1"/>
                </a:solidFill>
              </a:rPr>
              <a:t>subroutine</a:t>
            </a:r>
            <a:r>
              <a:rPr lang="en-GB" sz="2800">
                <a:solidFill>
                  <a:schemeClr val="dk1"/>
                </a:solidFill>
              </a:rPr>
              <a:t>, input 2 calls the ‘subtract’ </a:t>
            </a:r>
            <a:r>
              <a:rPr lang="en-GB" sz="2800">
                <a:solidFill>
                  <a:schemeClr val="dk1"/>
                </a:solidFill>
              </a:rPr>
              <a:t>subroutine</a:t>
            </a:r>
            <a:r>
              <a:rPr lang="en-GB" sz="2800">
                <a:solidFill>
                  <a:schemeClr val="dk1"/>
                </a:solidFill>
              </a:rPr>
              <a:t> etc</a:t>
            </a:r>
            <a:endParaRPr sz="2800">
              <a:solidFill>
                <a:schemeClr val="dk1"/>
              </a:solidFill>
            </a:endParaRPr>
          </a:p>
          <a:p>
            <a:pPr indent="0" lvl="0" marL="0" rtl="0" algn="l">
              <a:lnSpc>
                <a:spcPct val="115000"/>
              </a:lnSpc>
              <a:spcBef>
                <a:spcPts val="1200"/>
              </a:spcBef>
              <a:spcAft>
                <a:spcPts val="0"/>
              </a:spcAft>
              <a:buNone/>
            </a:pPr>
            <a:r>
              <a:rPr lang="en-GB" sz="2800">
                <a:solidFill>
                  <a:schemeClr val="dk1"/>
                </a:solidFill>
              </a:rPr>
              <a:t>Output the returned result as part of a sentence.</a:t>
            </a:r>
            <a:endParaRPr sz="2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500">
                <a:solidFill>
                  <a:schemeClr val="dk1"/>
                </a:solidFill>
              </a:rPr>
              <a:t>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		</a:t>
            </a:r>
            <a:endParaRPr sz="1500">
              <a:solidFill>
                <a:schemeClr val="dk1"/>
              </a:solidFill>
            </a:endParaRPr>
          </a:p>
          <a:p>
            <a:pPr indent="0" lvl="0" marL="0" rtl="0" algn="l">
              <a:lnSpc>
                <a:spcPct val="115000"/>
              </a:lnSpc>
              <a:spcBef>
                <a:spcPts val="0"/>
              </a:spcBef>
              <a:spcAft>
                <a:spcPts val="0"/>
              </a:spcAft>
              <a:buNone/>
            </a:pPr>
            <a:r>
              <a:t/>
            </a:r>
            <a:endParaRPr sz="4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What Is A </a:t>
            </a:r>
            <a:r>
              <a:rPr lang="en-GB"/>
              <a:t>Subroutine</a:t>
            </a:r>
            <a:r>
              <a:rPr lang="en-GB"/>
              <a:t>? </a:t>
            </a:r>
            <a:endParaRPr/>
          </a:p>
        </p:txBody>
      </p:sp>
      <p:sp>
        <p:nvSpPr>
          <p:cNvPr id="98" name="Google Shape;98;p14"/>
          <p:cNvSpPr txBox="1"/>
          <p:nvPr>
            <p:ph idx="1" type="body"/>
          </p:nvPr>
        </p:nvSpPr>
        <p:spPr>
          <a:xfrm>
            <a:off x="190900" y="1128950"/>
            <a:ext cx="11736600" cy="2037600"/>
          </a:xfrm>
          <a:prstGeom prst="rect">
            <a:avLst/>
          </a:prstGeom>
          <a:solidFill>
            <a:srgbClr val="F3F3F3"/>
          </a:solidFill>
        </p:spPr>
        <p:txBody>
          <a:bodyPr anchorCtr="0" anchor="ctr" bIns="45700" lIns="91425" spcFirstLastPara="1" rIns="91425" wrap="square" tIns="45700">
            <a:noAutofit/>
          </a:bodyPr>
          <a:lstStyle/>
          <a:p>
            <a:pPr indent="-457200" lvl="0" marL="457200" rtl="0" algn="l">
              <a:lnSpc>
                <a:spcPct val="100000"/>
              </a:lnSpc>
              <a:spcBef>
                <a:spcPts val="0"/>
              </a:spcBef>
              <a:spcAft>
                <a:spcPts val="0"/>
              </a:spcAft>
              <a:buSzPts val="3600"/>
              <a:buFont typeface="Arial"/>
              <a:buChar char="•"/>
            </a:pPr>
            <a:r>
              <a:rPr lang="en-GB" sz="3600">
                <a:latin typeface="Arial"/>
                <a:ea typeface="Arial"/>
                <a:cs typeface="Arial"/>
                <a:sym typeface="Arial"/>
              </a:rPr>
              <a:t>A subroutine gives a single name to a set of actions.</a:t>
            </a:r>
            <a:endParaRPr sz="3600">
              <a:latin typeface="Arial"/>
              <a:ea typeface="Arial"/>
              <a:cs typeface="Arial"/>
              <a:sym typeface="Arial"/>
            </a:endParaRPr>
          </a:p>
          <a:p>
            <a:pPr indent="-457200" lvl="0" marL="457200" rtl="0" algn="l">
              <a:lnSpc>
                <a:spcPct val="100000"/>
              </a:lnSpc>
              <a:spcBef>
                <a:spcPts val="0"/>
              </a:spcBef>
              <a:spcAft>
                <a:spcPts val="0"/>
              </a:spcAft>
              <a:buSzPts val="3600"/>
              <a:buFont typeface="Arial"/>
              <a:buChar char="•"/>
            </a:pPr>
            <a:r>
              <a:rPr lang="en-GB" sz="3600">
                <a:latin typeface="Arial"/>
                <a:ea typeface="Arial"/>
                <a:cs typeface="Arial"/>
                <a:sym typeface="Arial"/>
              </a:rPr>
              <a:t>You create a subroutine by </a:t>
            </a:r>
            <a:r>
              <a:rPr b="1" lang="en-GB" sz="3600">
                <a:latin typeface="Arial"/>
                <a:ea typeface="Arial"/>
                <a:cs typeface="Arial"/>
                <a:sym typeface="Arial"/>
              </a:rPr>
              <a:t>defining it.</a:t>
            </a:r>
            <a:endParaRPr b="1" sz="3600">
              <a:latin typeface="Arial"/>
              <a:ea typeface="Arial"/>
              <a:cs typeface="Arial"/>
              <a:sym typeface="Arial"/>
            </a:endParaRPr>
          </a:p>
          <a:p>
            <a:pPr indent="-457200" lvl="0" marL="457200" rtl="0" algn="l">
              <a:lnSpc>
                <a:spcPct val="100000"/>
              </a:lnSpc>
              <a:spcBef>
                <a:spcPts val="0"/>
              </a:spcBef>
              <a:spcAft>
                <a:spcPts val="0"/>
              </a:spcAft>
              <a:buSzPts val="3600"/>
              <a:buFont typeface="Arial"/>
              <a:buChar char="•"/>
            </a:pPr>
            <a:r>
              <a:rPr lang="en-GB" sz="3600">
                <a:latin typeface="Arial"/>
                <a:ea typeface="Arial"/>
                <a:cs typeface="Arial"/>
                <a:sym typeface="Arial"/>
              </a:rPr>
              <a:t>You can use the subroutine at any time in your program by </a:t>
            </a:r>
            <a:r>
              <a:rPr b="1" lang="en-GB" sz="3600">
                <a:latin typeface="Arial"/>
                <a:ea typeface="Arial"/>
                <a:cs typeface="Arial"/>
                <a:sym typeface="Arial"/>
              </a:rPr>
              <a:t>calling </a:t>
            </a:r>
            <a:r>
              <a:rPr lang="en-GB" sz="3600">
                <a:latin typeface="Arial"/>
                <a:ea typeface="Arial"/>
                <a:cs typeface="Arial"/>
                <a:sym typeface="Arial"/>
              </a:rPr>
              <a:t>it.</a:t>
            </a:r>
            <a:endParaRPr sz="3600">
              <a:latin typeface="Arial"/>
              <a:ea typeface="Arial"/>
              <a:cs typeface="Arial"/>
              <a:sym typeface="Arial"/>
            </a:endParaRPr>
          </a:p>
        </p:txBody>
      </p:sp>
      <p:sp>
        <p:nvSpPr>
          <p:cNvPr id="99" name="Google Shape;99;p14"/>
          <p:cNvSpPr txBox="1"/>
          <p:nvPr>
            <p:ph idx="1" type="body"/>
          </p:nvPr>
        </p:nvSpPr>
        <p:spPr>
          <a:xfrm>
            <a:off x="3806375" y="3704575"/>
            <a:ext cx="7600200" cy="21855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d</a:t>
            </a:r>
            <a:r>
              <a:rPr lang="en-GB" sz="3000">
                <a:solidFill>
                  <a:srgbClr val="000000"/>
                </a:solidFill>
                <a:latin typeface="Courier New"/>
                <a:ea typeface="Courier New"/>
                <a:cs typeface="Courier New"/>
                <a:sym typeface="Courier New"/>
              </a:rPr>
              <a:t>ef say_hi():</a:t>
            </a:r>
            <a:endParaRPr sz="3000">
              <a:solidFill>
                <a:srgbClr val="000000"/>
              </a:solidFill>
              <a:latin typeface="Courier New"/>
              <a:ea typeface="Courier New"/>
              <a:cs typeface="Courier New"/>
              <a:sym typeface="Courier New"/>
            </a:endParaRPr>
          </a:p>
          <a:p>
            <a:pPr indent="457200" lvl="0" marL="0" rtl="0" algn="l">
              <a:spcBef>
                <a:spcPts val="1000"/>
              </a:spcBef>
              <a:spcAft>
                <a:spcPts val="0"/>
              </a:spcAft>
              <a:buNone/>
            </a:pPr>
            <a:r>
              <a:rPr lang="en-GB" sz="3000">
                <a:solidFill>
                  <a:srgbClr val="000000"/>
                </a:solidFill>
                <a:latin typeface="Courier New"/>
                <a:ea typeface="Courier New"/>
                <a:cs typeface="Courier New"/>
                <a:sym typeface="Courier New"/>
              </a:rPr>
              <a:t>print(“Hello there!”)</a:t>
            </a:r>
            <a:endParaRPr sz="3000">
              <a:solidFill>
                <a:srgbClr val="000000"/>
              </a:solidFill>
              <a:latin typeface="Courier New"/>
              <a:ea typeface="Courier New"/>
              <a:cs typeface="Courier New"/>
              <a:sym typeface="Courier New"/>
            </a:endParaRPr>
          </a:p>
          <a:p>
            <a:pPr indent="457200" lvl="0" marL="0" rtl="0" algn="l">
              <a:spcBef>
                <a:spcPts val="1000"/>
              </a:spcBef>
              <a:spcAft>
                <a:spcPts val="0"/>
              </a:spcAft>
              <a:buNone/>
            </a:pPr>
            <a:r>
              <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say_hi() </a:t>
            </a:r>
            <a:endParaRPr sz="3000">
              <a:solidFill>
                <a:srgbClr val="000000"/>
              </a:solidFill>
              <a:latin typeface="Courier New"/>
              <a:ea typeface="Courier New"/>
              <a:cs typeface="Courier New"/>
              <a:sym typeface="Courier New"/>
            </a:endParaRPr>
          </a:p>
        </p:txBody>
      </p:sp>
      <p:sp>
        <p:nvSpPr>
          <p:cNvPr id="100" name="Google Shape;100;p14"/>
          <p:cNvSpPr/>
          <p:nvPr/>
        </p:nvSpPr>
        <p:spPr>
          <a:xfrm>
            <a:off x="190900" y="3297800"/>
            <a:ext cx="3117300" cy="1524600"/>
          </a:xfrm>
          <a:prstGeom prst="wedgeRoundRectCallout">
            <a:avLst>
              <a:gd fmla="val 67559" name="adj1"/>
              <a:gd fmla="val 272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1 - </a:t>
            </a:r>
            <a:r>
              <a:rPr b="1" lang="en-GB" sz="2400"/>
              <a:t>Define</a:t>
            </a:r>
            <a:r>
              <a:rPr lang="en-GB" sz="2400"/>
              <a:t> the </a:t>
            </a:r>
            <a:r>
              <a:rPr lang="en-GB" sz="2400"/>
              <a:t>subroutine</a:t>
            </a:r>
            <a:r>
              <a:rPr lang="en-GB" sz="2400"/>
              <a:t> and give it a name.</a:t>
            </a:r>
            <a:endParaRPr sz="2400"/>
          </a:p>
        </p:txBody>
      </p:sp>
      <p:sp>
        <p:nvSpPr>
          <p:cNvPr id="101" name="Google Shape;101;p14"/>
          <p:cNvSpPr/>
          <p:nvPr/>
        </p:nvSpPr>
        <p:spPr>
          <a:xfrm>
            <a:off x="8677900" y="5025250"/>
            <a:ext cx="3117300" cy="1524600"/>
          </a:xfrm>
          <a:prstGeom prst="wedgeRoundRectCallout">
            <a:avLst>
              <a:gd fmla="val -79960" name="adj1"/>
              <a:gd fmla="val -6322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2 - Add the code that you need to complete the task.</a:t>
            </a:r>
            <a:endParaRPr sz="2400"/>
          </a:p>
        </p:txBody>
      </p:sp>
      <p:sp>
        <p:nvSpPr>
          <p:cNvPr id="102" name="Google Shape;102;p14"/>
          <p:cNvSpPr/>
          <p:nvPr/>
        </p:nvSpPr>
        <p:spPr>
          <a:xfrm>
            <a:off x="0" y="5243275"/>
            <a:ext cx="3117300" cy="1524600"/>
          </a:xfrm>
          <a:prstGeom prst="wedgeRoundRectCallout">
            <a:avLst>
              <a:gd fmla="val 75262" name="adj1"/>
              <a:gd fmla="val -1941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3 - </a:t>
            </a:r>
            <a:r>
              <a:rPr b="1" lang="en-GB" sz="2400"/>
              <a:t>Call </a:t>
            </a:r>
            <a:r>
              <a:rPr lang="en-GB" sz="2400"/>
              <a:t>the </a:t>
            </a:r>
            <a:r>
              <a:rPr lang="en-GB" sz="2400"/>
              <a:t>subroutine</a:t>
            </a:r>
            <a:r>
              <a:rPr lang="en-GB" sz="2400"/>
              <a:t> whenever you need it by typing its name.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Naming </a:t>
            </a:r>
            <a:r>
              <a:rPr lang="en-GB"/>
              <a:t>Subroutine</a:t>
            </a:r>
            <a:r>
              <a:rPr lang="en-GB"/>
              <a:t>s</a:t>
            </a:r>
            <a:r>
              <a:rPr lang="en-GB"/>
              <a:t> </a:t>
            </a:r>
            <a:endParaRPr/>
          </a:p>
        </p:txBody>
      </p:sp>
      <p:sp>
        <p:nvSpPr>
          <p:cNvPr id="109" name="Google Shape;109;p15"/>
          <p:cNvSpPr txBox="1"/>
          <p:nvPr>
            <p:ph idx="1" type="body"/>
          </p:nvPr>
        </p:nvSpPr>
        <p:spPr>
          <a:xfrm>
            <a:off x="190900" y="1128950"/>
            <a:ext cx="11736600" cy="2037600"/>
          </a:xfrm>
          <a:prstGeom prst="rect">
            <a:avLst/>
          </a:prstGeom>
          <a:solidFill>
            <a:srgbClr val="F3F3F3"/>
          </a:solidFill>
        </p:spPr>
        <p:txBody>
          <a:bodyPr anchorCtr="0" anchor="ctr" bIns="45700" lIns="91425" spcFirstLastPara="1" rIns="91425" wrap="square" tIns="45700">
            <a:noAutofit/>
          </a:bodyPr>
          <a:lstStyle/>
          <a:p>
            <a:pPr indent="-425450" lvl="0" marL="457200" rtl="0" algn="l">
              <a:lnSpc>
                <a:spcPct val="100000"/>
              </a:lnSpc>
              <a:spcBef>
                <a:spcPts val="0"/>
              </a:spcBef>
              <a:spcAft>
                <a:spcPts val="0"/>
              </a:spcAft>
              <a:buSzPts val="3100"/>
              <a:buFont typeface="Arial"/>
              <a:buChar char="•"/>
            </a:pPr>
            <a:r>
              <a:rPr lang="en-GB" sz="3100">
                <a:latin typeface="Arial"/>
                <a:ea typeface="Arial"/>
                <a:cs typeface="Arial"/>
                <a:sym typeface="Arial"/>
              </a:rPr>
              <a:t>Subroutine</a:t>
            </a:r>
            <a:r>
              <a:rPr lang="en-GB" sz="3100">
                <a:latin typeface="Arial"/>
                <a:ea typeface="Arial"/>
                <a:cs typeface="Arial"/>
                <a:sym typeface="Arial"/>
              </a:rPr>
              <a:t> names </a:t>
            </a:r>
            <a:r>
              <a:rPr b="1" lang="en-GB" sz="3100">
                <a:latin typeface="Arial"/>
                <a:ea typeface="Arial"/>
                <a:cs typeface="Arial"/>
                <a:sym typeface="Arial"/>
              </a:rPr>
              <a:t>do not </a:t>
            </a:r>
            <a:r>
              <a:rPr lang="en-GB" sz="3100">
                <a:latin typeface="Arial"/>
                <a:ea typeface="Arial"/>
                <a:cs typeface="Arial"/>
                <a:sym typeface="Arial"/>
              </a:rPr>
              <a:t>use camelCase</a:t>
            </a:r>
            <a:endParaRPr sz="3100">
              <a:latin typeface="Arial"/>
              <a:ea typeface="Arial"/>
              <a:cs typeface="Arial"/>
              <a:sym typeface="Arial"/>
            </a:endParaRPr>
          </a:p>
          <a:p>
            <a:pPr indent="-425450" lvl="0" marL="457200" rtl="0" algn="l">
              <a:lnSpc>
                <a:spcPct val="100000"/>
              </a:lnSpc>
              <a:spcBef>
                <a:spcPts val="0"/>
              </a:spcBef>
              <a:spcAft>
                <a:spcPts val="0"/>
              </a:spcAft>
              <a:buSzPts val="3100"/>
              <a:buFont typeface="Arial"/>
              <a:buChar char="•"/>
            </a:pPr>
            <a:r>
              <a:rPr lang="en-GB" sz="3100">
                <a:latin typeface="Arial"/>
                <a:ea typeface="Arial"/>
                <a:cs typeface="Arial"/>
                <a:sym typeface="Arial"/>
              </a:rPr>
              <a:t>They use all </a:t>
            </a:r>
            <a:r>
              <a:rPr b="1" lang="en-GB" sz="3100">
                <a:latin typeface="Arial"/>
                <a:ea typeface="Arial"/>
                <a:cs typeface="Arial"/>
                <a:sym typeface="Arial"/>
              </a:rPr>
              <a:t>lower case </a:t>
            </a:r>
            <a:r>
              <a:rPr lang="en-GB" sz="3100">
                <a:latin typeface="Arial"/>
                <a:ea typeface="Arial"/>
                <a:cs typeface="Arial"/>
                <a:sym typeface="Arial"/>
              </a:rPr>
              <a:t>with </a:t>
            </a:r>
            <a:r>
              <a:rPr b="1" lang="en-GB" sz="3100">
                <a:latin typeface="Arial"/>
                <a:ea typeface="Arial"/>
                <a:cs typeface="Arial"/>
                <a:sym typeface="Arial"/>
              </a:rPr>
              <a:t>underscores </a:t>
            </a:r>
            <a:r>
              <a:rPr lang="en-GB" sz="3100">
                <a:latin typeface="Arial"/>
                <a:ea typeface="Arial"/>
                <a:cs typeface="Arial"/>
                <a:sym typeface="Arial"/>
              </a:rPr>
              <a:t>between the words.</a:t>
            </a:r>
            <a:endParaRPr sz="3100">
              <a:latin typeface="Arial"/>
              <a:ea typeface="Arial"/>
              <a:cs typeface="Arial"/>
              <a:sym typeface="Arial"/>
            </a:endParaRPr>
          </a:p>
          <a:p>
            <a:pPr indent="-425450" lvl="0" marL="457200" rtl="0" algn="l">
              <a:lnSpc>
                <a:spcPct val="100000"/>
              </a:lnSpc>
              <a:spcBef>
                <a:spcPts val="0"/>
              </a:spcBef>
              <a:spcAft>
                <a:spcPts val="0"/>
              </a:spcAft>
              <a:buSzPts val="3100"/>
              <a:buFont typeface="Arial"/>
              <a:buChar char="•"/>
            </a:pPr>
            <a:r>
              <a:rPr lang="en-GB" sz="3100">
                <a:latin typeface="Arial"/>
                <a:ea typeface="Arial"/>
                <a:cs typeface="Arial"/>
                <a:sym typeface="Arial"/>
              </a:rPr>
              <a:t>This helps us tell the difference between </a:t>
            </a:r>
            <a:r>
              <a:rPr lang="en-GB" sz="3100">
                <a:latin typeface="Arial"/>
                <a:ea typeface="Arial"/>
                <a:cs typeface="Arial"/>
                <a:sym typeface="Arial"/>
              </a:rPr>
              <a:t>subroutine</a:t>
            </a:r>
            <a:r>
              <a:rPr lang="en-GB" sz="3100">
                <a:latin typeface="Arial"/>
                <a:ea typeface="Arial"/>
                <a:cs typeface="Arial"/>
                <a:sym typeface="Arial"/>
              </a:rPr>
              <a:t>s and variables/lists when we are reading the code.</a:t>
            </a:r>
            <a:endParaRPr sz="3100">
              <a:latin typeface="Arial"/>
              <a:ea typeface="Arial"/>
              <a:cs typeface="Arial"/>
              <a:sym typeface="Arial"/>
            </a:endParaRPr>
          </a:p>
        </p:txBody>
      </p:sp>
      <p:sp>
        <p:nvSpPr>
          <p:cNvPr id="110" name="Google Shape;110;p15"/>
          <p:cNvSpPr txBox="1"/>
          <p:nvPr>
            <p:ph idx="1" type="body"/>
          </p:nvPr>
        </p:nvSpPr>
        <p:spPr>
          <a:xfrm>
            <a:off x="1301600" y="3392850"/>
            <a:ext cx="9126000" cy="2185500"/>
          </a:xfrm>
          <a:prstGeom prst="rect">
            <a:avLst/>
          </a:prstGeom>
          <a:solidFill>
            <a:srgbClr val="EFEFEF"/>
          </a:solidFill>
        </p:spPr>
        <p:txBody>
          <a:bodyPr anchorCtr="0" anchor="ctr" bIns="45700" lIns="91425" spcFirstLastPara="1" rIns="91425" wrap="square" tIns="45700">
            <a:noAutofit/>
          </a:bodyPr>
          <a:lstStyle/>
          <a:p>
            <a:pPr indent="0" lvl="0" marL="0" rtl="0" algn="ctr">
              <a:spcBef>
                <a:spcPts val="1000"/>
              </a:spcBef>
              <a:spcAft>
                <a:spcPts val="0"/>
              </a:spcAft>
              <a:buNone/>
            </a:pPr>
            <a:r>
              <a:rPr lang="en-GB" sz="4200">
                <a:solidFill>
                  <a:srgbClr val="000000"/>
                </a:solidFill>
                <a:latin typeface="Courier New"/>
                <a:ea typeface="Courier New"/>
                <a:cs typeface="Courier New"/>
                <a:sym typeface="Courier New"/>
              </a:rPr>
              <a:t>say_hi() </a:t>
            </a:r>
            <a:endParaRPr sz="4200">
              <a:solidFill>
                <a:srgbClr val="000000"/>
              </a:solidFill>
              <a:latin typeface="Courier New"/>
              <a:ea typeface="Courier New"/>
              <a:cs typeface="Courier New"/>
              <a:sym typeface="Courier New"/>
            </a:endParaRPr>
          </a:p>
          <a:p>
            <a:pPr indent="0" lvl="0" marL="0" rtl="0" algn="ctr">
              <a:spcBef>
                <a:spcPts val="1000"/>
              </a:spcBef>
              <a:spcAft>
                <a:spcPts val="0"/>
              </a:spcAft>
              <a:buNone/>
            </a:pPr>
            <a:r>
              <a:rPr lang="en-GB" sz="4200">
                <a:solidFill>
                  <a:srgbClr val="000000"/>
                </a:solidFill>
                <a:latin typeface="Courier New"/>
                <a:ea typeface="Courier New"/>
                <a:cs typeface="Courier New"/>
                <a:sym typeface="Courier New"/>
              </a:rPr>
              <a:t>add_one()</a:t>
            </a:r>
            <a:endParaRPr sz="4200">
              <a:solidFill>
                <a:srgbClr val="000000"/>
              </a:solidFill>
              <a:latin typeface="Courier New"/>
              <a:ea typeface="Courier New"/>
              <a:cs typeface="Courier New"/>
              <a:sym typeface="Courier New"/>
            </a:endParaRPr>
          </a:p>
          <a:p>
            <a:pPr indent="0" lvl="0" marL="0" rtl="0" algn="ctr">
              <a:spcBef>
                <a:spcPts val="1000"/>
              </a:spcBef>
              <a:spcAft>
                <a:spcPts val="0"/>
              </a:spcAft>
              <a:buNone/>
            </a:pPr>
            <a:r>
              <a:rPr lang="en-GB" sz="4200">
                <a:solidFill>
                  <a:srgbClr val="000000"/>
                </a:solidFill>
                <a:latin typeface="Courier New"/>
                <a:ea typeface="Courier New"/>
                <a:cs typeface="Courier New"/>
                <a:sym typeface="Courier New"/>
              </a:rPr>
              <a:t>g</a:t>
            </a:r>
            <a:r>
              <a:rPr lang="en-GB" sz="4200">
                <a:solidFill>
                  <a:srgbClr val="000000"/>
                </a:solidFill>
                <a:latin typeface="Courier New"/>
                <a:ea typeface="Courier New"/>
                <a:cs typeface="Courier New"/>
                <a:sym typeface="Courier New"/>
              </a:rPr>
              <a:t>et_input()</a:t>
            </a:r>
            <a:endParaRPr sz="4200">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Tracing </a:t>
            </a:r>
            <a:r>
              <a:rPr lang="en-GB"/>
              <a:t>Subroutines </a:t>
            </a:r>
            <a:endParaRPr/>
          </a:p>
        </p:txBody>
      </p:sp>
      <p:sp>
        <p:nvSpPr>
          <p:cNvPr id="117" name="Google Shape;117;p16"/>
          <p:cNvSpPr txBox="1"/>
          <p:nvPr>
            <p:ph idx="1" type="body"/>
          </p:nvPr>
        </p:nvSpPr>
        <p:spPr>
          <a:xfrm>
            <a:off x="190900" y="1128950"/>
            <a:ext cx="4652100" cy="3201900"/>
          </a:xfrm>
          <a:prstGeom prst="rect">
            <a:avLst/>
          </a:prstGeom>
          <a:solidFill>
            <a:srgbClr val="F3F3F3"/>
          </a:solidFill>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GB" sz="3100">
                <a:latin typeface="Arial"/>
                <a:ea typeface="Arial"/>
                <a:cs typeface="Arial"/>
                <a:sym typeface="Arial"/>
              </a:rPr>
              <a:t>Subroutines are </a:t>
            </a:r>
            <a:r>
              <a:rPr b="1" lang="en-GB" sz="3100">
                <a:latin typeface="Arial"/>
                <a:ea typeface="Arial"/>
                <a:cs typeface="Arial"/>
                <a:sym typeface="Arial"/>
              </a:rPr>
              <a:t>defined</a:t>
            </a:r>
            <a:r>
              <a:rPr lang="en-GB" sz="3100">
                <a:latin typeface="Arial"/>
                <a:ea typeface="Arial"/>
                <a:cs typeface="Arial"/>
                <a:sym typeface="Arial"/>
              </a:rPr>
              <a:t> at the top of your program, but they do not run until they are </a:t>
            </a:r>
            <a:r>
              <a:rPr b="1" lang="en-GB" sz="3100">
                <a:latin typeface="Arial"/>
                <a:ea typeface="Arial"/>
                <a:cs typeface="Arial"/>
                <a:sym typeface="Arial"/>
              </a:rPr>
              <a:t>called</a:t>
            </a:r>
            <a:r>
              <a:rPr lang="en-GB" sz="3100">
                <a:latin typeface="Arial"/>
                <a:ea typeface="Arial"/>
                <a:cs typeface="Arial"/>
                <a:sym typeface="Arial"/>
              </a:rPr>
              <a:t> in the main program</a:t>
            </a:r>
            <a:endParaRPr sz="3100">
              <a:latin typeface="Arial"/>
              <a:ea typeface="Arial"/>
              <a:cs typeface="Arial"/>
              <a:sym typeface="Arial"/>
            </a:endParaRPr>
          </a:p>
        </p:txBody>
      </p:sp>
      <p:pic>
        <p:nvPicPr>
          <p:cNvPr id="118" name="Google Shape;118;p16"/>
          <p:cNvPicPr preferRelativeResize="0"/>
          <p:nvPr/>
        </p:nvPicPr>
        <p:blipFill>
          <a:blip r:embed="rId3">
            <a:alphaModFix/>
          </a:blip>
          <a:stretch>
            <a:fillRect/>
          </a:stretch>
        </p:blipFill>
        <p:spPr>
          <a:xfrm>
            <a:off x="5540425" y="900488"/>
            <a:ext cx="6651575" cy="5057025"/>
          </a:xfrm>
          <a:prstGeom prst="rect">
            <a:avLst/>
          </a:prstGeom>
          <a:noFill/>
          <a:ln>
            <a:noFill/>
          </a:ln>
        </p:spPr>
      </p:pic>
      <p:sp>
        <p:nvSpPr>
          <p:cNvPr id="119" name="Google Shape;119;p16"/>
          <p:cNvSpPr/>
          <p:nvPr/>
        </p:nvSpPr>
        <p:spPr>
          <a:xfrm>
            <a:off x="5533150" y="812725"/>
            <a:ext cx="6651600" cy="3885600"/>
          </a:xfrm>
          <a:prstGeom prst="rect">
            <a:avLst/>
          </a:prstGeom>
          <a:solidFill>
            <a:srgbClr val="FFFF00">
              <a:alpha val="324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5477475" y="4984175"/>
            <a:ext cx="6651600" cy="1228200"/>
          </a:xfrm>
          <a:prstGeom prst="rect">
            <a:avLst/>
          </a:prstGeom>
          <a:solidFill>
            <a:srgbClr val="00FF00">
              <a:alpha val="273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458100" y="4432925"/>
            <a:ext cx="3117300" cy="643800"/>
          </a:xfrm>
          <a:prstGeom prst="wedgeRoundRectCallout">
            <a:avLst>
              <a:gd fmla="val 114946" name="adj1"/>
              <a:gd fmla="val -146519"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Defining subroutines</a:t>
            </a:r>
            <a:endParaRPr sz="2400"/>
          </a:p>
        </p:txBody>
      </p:sp>
      <p:sp>
        <p:nvSpPr>
          <p:cNvPr id="122" name="Google Shape;122;p16"/>
          <p:cNvSpPr/>
          <p:nvPr/>
        </p:nvSpPr>
        <p:spPr>
          <a:xfrm>
            <a:off x="458100" y="5276375"/>
            <a:ext cx="3117300" cy="643800"/>
          </a:xfrm>
          <a:prstGeom prst="wedgeRoundRectCallout">
            <a:avLst>
              <a:gd fmla="val 107803" name="adj1"/>
              <a:gd fmla="val -6656" name="adj2"/>
              <a:gd fmla="val 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Main program</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0" y="0"/>
            <a:ext cx="10515600" cy="79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Tracing Subroutines</a:t>
            </a:r>
            <a:endParaRPr/>
          </a:p>
        </p:txBody>
      </p:sp>
      <p:sp>
        <p:nvSpPr>
          <p:cNvPr id="129" name="Google Shape;129;p17"/>
          <p:cNvSpPr txBox="1"/>
          <p:nvPr>
            <p:ph idx="1" type="body"/>
          </p:nvPr>
        </p:nvSpPr>
        <p:spPr>
          <a:xfrm>
            <a:off x="392875" y="792600"/>
            <a:ext cx="10515600" cy="109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Write down the line numbers in order that they will execute when the program is run.</a:t>
            </a:r>
            <a:endParaRPr/>
          </a:p>
        </p:txBody>
      </p:sp>
      <p:pic>
        <p:nvPicPr>
          <p:cNvPr id="130" name="Google Shape;130;p17"/>
          <p:cNvPicPr preferRelativeResize="0"/>
          <p:nvPr/>
        </p:nvPicPr>
        <p:blipFill>
          <a:blip r:embed="rId3">
            <a:alphaModFix/>
          </a:blip>
          <a:stretch>
            <a:fillRect/>
          </a:stretch>
        </p:blipFill>
        <p:spPr>
          <a:xfrm>
            <a:off x="3414254" y="1557675"/>
            <a:ext cx="6261646" cy="536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831850" y="1736763"/>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Subroutine</a:t>
            </a:r>
            <a:r>
              <a:rPr lang="en-GB"/>
              <a:t>s That Return A Value</a:t>
            </a:r>
            <a:endParaRPr/>
          </a:p>
        </p:txBody>
      </p:sp>
      <p:sp>
        <p:nvSpPr>
          <p:cNvPr id="137" name="Google Shape;137;p18"/>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190900" y="0"/>
            <a:ext cx="119442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Subroutine</a:t>
            </a:r>
            <a:r>
              <a:rPr lang="en-GB"/>
              <a:t>s That Return a Value (Functions)</a:t>
            </a:r>
            <a:r>
              <a:rPr lang="en-GB"/>
              <a:t> </a:t>
            </a:r>
            <a:endParaRPr/>
          </a:p>
        </p:txBody>
      </p:sp>
      <p:sp>
        <p:nvSpPr>
          <p:cNvPr id="144" name="Google Shape;144;p19"/>
          <p:cNvSpPr txBox="1"/>
          <p:nvPr>
            <p:ph idx="1" type="body"/>
          </p:nvPr>
        </p:nvSpPr>
        <p:spPr>
          <a:xfrm>
            <a:off x="190900" y="1128950"/>
            <a:ext cx="11736600" cy="1105200"/>
          </a:xfrm>
          <a:prstGeom prst="rect">
            <a:avLst/>
          </a:prstGeom>
          <a:solidFill>
            <a:srgbClr val="F3F3F3"/>
          </a:solidFill>
        </p:spPr>
        <p:txBody>
          <a:bodyPr anchorCtr="0" anchor="ctr" bIns="45700" lIns="91425" spcFirstLastPara="1" rIns="91425" wrap="square" tIns="45700">
            <a:noAutofit/>
          </a:bodyPr>
          <a:lstStyle/>
          <a:p>
            <a:pPr indent="-400050" lvl="0" marL="457200" rtl="0" algn="l">
              <a:lnSpc>
                <a:spcPct val="100000"/>
              </a:lnSpc>
              <a:spcBef>
                <a:spcPts val="0"/>
              </a:spcBef>
              <a:spcAft>
                <a:spcPts val="0"/>
              </a:spcAft>
              <a:buSzPts val="2700"/>
              <a:buFont typeface="Arial"/>
              <a:buChar char="•"/>
            </a:pPr>
            <a:r>
              <a:rPr lang="en-GB" sz="2700">
                <a:latin typeface="Arial"/>
                <a:ea typeface="Arial"/>
                <a:cs typeface="Arial"/>
                <a:sym typeface="Arial"/>
              </a:rPr>
              <a:t>A </a:t>
            </a:r>
            <a:r>
              <a:rPr lang="en-GB" sz="2700">
                <a:latin typeface="Arial"/>
                <a:ea typeface="Arial"/>
                <a:cs typeface="Arial"/>
                <a:sym typeface="Arial"/>
              </a:rPr>
              <a:t>subroutine</a:t>
            </a:r>
            <a:r>
              <a:rPr lang="en-GB" sz="2700">
                <a:latin typeface="Arial"/>
                <a:ea typeface="Arial"/>
                <a:cs typeface="Arial"/>
                <a:sym typeface="Arial"/>
              </a:rPr>
              <a:t> can return (send) some data back to the main program.</a:t>
            </a:r>
            <a:endParaRPr sz="2700">
              <a:latin typeface="Arial"/>
              <a:ea typeface="Arial"/>
              <a:cs typeface="Arial"/>
              <a:sym typeface="Arial"/>
            </a:endParaRPr>
          </a:p>
          <a:p>
            <a:pPr indent="-400050" lvl="0" marL="457200" rtl="0" algn="l">
              <a:lnSpc>
                <a:spcPct val="100000"/>
              </a:lnSpc>
              <a:spcBef>
                <a:spcPts val="0"/>
              </a:spcBef>
              <a:spcAft>
                <a:spcPts val="0"/>
              </a:spcAft>
              <a:buSzPts val="2700"/>
              <a:buFont typeface="Arial"/>
              <a:buChar char="•"/>
            </a:pPr>
            <a:r>
              <a:rPr lang="en-GB" sz="2700">
                <a:latin typeface="Arial"/>
                <a:ea typeface="Arial"/>
                <a:cs typeface="Arial"/>
                <a:sym typeface="Arial"/>
              </a:rPr>
              <a:t>When you do this, you should store the returned value in a variable in the main program.</a:t>
            </a:r>
            <a:endParaRPr sz="2700">
              <a:latin typeface="Arial"/>
              <a:ea typeface="Arial"/>
              <a:cs typeface="Arial"/>
              <a:sym typeface="Arial"/>
            </a:endParaRPr>
          </a:p>
        </p:txBody>
      </p:sp>
      <p:sp>
        <p:nvSpPr>
          <p:cNvPr id="145" name="Google Shape;145;p19"/>
          <p:cNvSpPr txBox="1"/>
          <p:nvPr>
            <p:ph idx="1" type="body"/>
          </p:nvPr>
        </p:nvSpPr>
        <p:spPr>
          <a:xfrm>
            <a:off x="3806375" y="2689850"/>
            <a:ext cx="7600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2400">
                <a:solidFill>
                  <a:srgbClr val="000000"/>
                </a:solidFill>
                <a:latin typeface="Courier New"/>
                <a:ea typeface="Courier New"/>
                <a:cs typeface="Courier New"/>
                <a:sym typeface="Courier New"/>
              </a:rPr>
              <a:t>Def adder():</a:t>
            </a:r>
            <a:endParaRPr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2400">
                <a:solidFill>
                  <a:srgbClr val="000000"/>
                </a:solidFill>
                <a:latin typeface="Courier New"/>
                <a:ea typeface="Courier New"/>
                <a:cs typeface="Courier New"/>
                <a:sym typeface="Courier New"/>
              </a:rPr>
              <a:t>	num1 = 10</a:t>
            </a:r>
            <a:endParaRPr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2400">
                <a:solidFill>
                  <a:srgbClr val="000000"/>
                </a:solidFill>
                <a:latin typeface="Courier New"/>
                <a:ea typeface="Courier New"/>
                <a:cs typeface="Courier New"/>
                <a:sym typeface="Courier New"/>
              </a:rPr>
              <a:t>	num2 = 15</a:t>
            </a:r>
            <a:endParaRPr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2400">
                <a:solidFill>
                  <a:srgbClr val="000000"/>
                </a:solidFill>
                <a:latin typeface="Courier New"/>
                <a:ea typeface="Courier New"/>
                <a:cs typeface="Courier New"/>
                <a:sym typeface="Courier New"/>
              </a:rPr>
              <a:t>	</a:t>
            </a:r>
            <a:endParaRPr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2400">
                <a:solidFill>
                  <a:srgbClr val="000000"/>
                </a:solidFill>
                <a:latin typeface="Courier New"/>
                <a:ea typeface="Courier New"/>
                <a:cs typeface="Courier New"/>
                <a:sym typeface="Courier New"/>
              </a:rPr>
              <a:t>	return num1 + num2</a:t>
            </a:r>
            <a:endParaRPr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2400">
                <a:solidFill>
                  <a:srgbClr val="000000"/>
                </a:solidFill>
                <a:latin typeface="Courier New"/>
                <a:ea typeface="Courier New"/>
                <a:cs typeface="Courier New"/>
                <a:sym typeface="Courier New"/>
              </a:rPr>
              <a:t>outputNum = adder()</a:t>
            </a:r>
            <a:endParaRPr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000000"/>
                </a:solidFill>
                <a:latin typeface="Courier New"/>
                <a:ea typeface="Courier New"/>
                <a:cs typeface="Courier New"/>
                <a:sym typeface="Courier New"/>
              </a:rPr>
              <a:t>print(outputNum)</a:t>
            </a:r>
            <a:endParaRPr sz="4300">
              <a:solidFill>
                <a:srgbClr val="000000"/>
              </a:solidFill>
              <a:latin typeface="Courier New"/>
              <a:ea typeface="Courier New"/>
              <a:cs typeface="Courier New"/>
              <a:sym typeface="Courier New"/>
            </a:endParaRPr>
          </a:p>
        </p:txBody>
      </p:sp>
      <p:sp>
        <p:nvSpPr>
          <p:cNvPr id="146" name="Google Shape;146;p19"/>
          <p:cNvSpPr/>
          <p:nvPr/>
        </p:nvSpPr>
        <p:spPr>
          <a:xfrm>
            <a:off x="190900" y="2423125"/>
            <a:ext cx="3117300" cy="1105200"/>
          </a:xfrm>
          <a:prstGeom prst="wedgeRoundRectCallout">
            <a:avLst>
              <a:gd fmla="val 67559" name="adj1"/>
              <a:gd fmla="val 272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1 - </a:t>
            </a:r>
            <a:r>
              <a:rPr b="1" lang="en-GB" sz="2400"/>
              <a:t>Define</a:t>
            </a:r>
            <a:r>
              <a:rPr lang="en-GB" sz="2400"/>
              <a:t> the </a:t>
            </a:r>
            <a:r>
              <a:rPr lang="en-GB" sz="2400"/>
              <a:t>subroutine</a:t>
            </a:r>
            <a:r>
              <a:rPr lang="en-GB" sz="2400"/>
              <a:t> and give it a name.</a:t>
            </a:r>
            <a:endParaRPr sz="2400"/>
          </a:p>
        </p:txBody>
      </p:sp>
      <p:sp>
        <p:nvSpPr>
          <p:cNvPr id="147" name="Google Shape;147;p19"/>
          <p:cNvSpPr/>
          <p:nvPr/>
        </p:nvSpPr>
        <p:spPr>
          <a:xfrm>
            <a:off x="8810200" y="2613275"/>
            <a:ext cx="3117300" cy="1524600"/>
          </a:xfrm>
          <a:prstGeom prst="wedgeRoundRectCallout">
            <a:avLst>
              <a:gd fmla="val -135088" name="adj1"/>
              <a:gd fmla="val 678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2 - Add the code that you need to complete the task.</a:t>
            </a:r>
            <a:endParaRPr sz="2400"/>
          </a:p>
        </p:txBody>
      </p:sp>
      <p:sp>
        <p:nvSpPr>
          <p:cNvPr id="148" name="Google Shape;148;p19"/>
          <p:cNvSpPr/>
          <p:nvPr/>
        </p:nvSpPr>
        <p:spPr>
          <a:xfrm>
            <a:off x="8810200" y="4231825"/>
            <a:ext cx="3117300" cy="1524600"/>
          </a:xfrm>
          <a:prstGeom prst="wedgeRoundRectCallout">
            <a:avLst>
              <a:gd fmla="val -86953" name="adj1"/>
              <a:gd fmla="val -3157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3 - </a:t>
            </a:r>
            <a:r>
              <a:rPr lang="en-GB" sz="2400"/>
              <a:t>Use </a:t>
            </a:r>
            <a:r>
              <a:rPr b="1" lang="en-GB" sz="2400"/>
              <a:t>return </a:t>
            </a:r>
            <a:r>
              <a:rPr lang="en-GB" sz="2400"/>
              <a:t>followed by the task that you want to perform</a:t>
            </a:r>
            <a:endParaRPr sz="2400"/>
          </a:p>
        </p:txBody>
      </p:sp>
      <p:sp>
        <p:nvSpPr>
          <p:cNvPr id="149" name="Google Shape;149;p19"/>
          <p:cNvSpPr/>
          <p:nvPr/>
        </p:nvSpPr>
        <p:spPr>
          <a:xfrm>
            <a:off x="0" y="4012550"/>
            <a:ext cx="3117300" cy="1989600"/>
          </a:xfrm>
          <a:prstGeom prst="wedgeRoundRectCallout">
            <a:avLst>
              <a:gd fmla="val 77292" name="adj1"/>
              <a:gd fmla="val 2104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900"/>
              <a:t>3 - </a:t>
            </a:r>
            <a:r>
              <a:rPr b="1" lang="en-GB" sz="1900"/>
              <a:t>Call </a:t>
            </a:r>
            <a:r>
              <a:rPr lang="en-GB" sz="1900"/>
              <a:t>the </a:t>
            </a:r>
            <a:r>
              <a:rPr lang="en-GB" sz="1900"/>
              <a:t>subroutine</a:t>
            </a:r>
            <a:r>
              <a:rPr lang="en-GB" sz="1900"/>
              <a:t> in the main program (NOT INDENTED).</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Look at how the </a:t>
            </a:r>
            <a:r>
              <a:rPr lang="en-GB" sz="1900"/>
              <a:t>subroutine</a:t>
            </a:r>
            <a:r>
              <a:rPr lang="en-GB" sz="1900"/>
              <a:t> is assigned to a variable.</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831850" y="1736763"/>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Subroutine</a:t>
            </a:r>
            <a:r>
              <a:rPr lang="en-GB"/>
              <a:t>s That Use Arguments</a:t>
            </a:r>
            <a:endParaRPr/>
          </a:p>
        </p:txBody>
      </p:sp>
      <p:sp>
        <p:nvSpPr>
          <p:cNvPr id="156" name="Google Shape;156;p20"/>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Subroutine</a:t>
            </a:r>
            <a:r>
              <a:rPr lang="en-GB"/>
              <a:t>s With Arguments </a:t>
            </a:r>
            <a:endParaRPr/>
          </a:p>
        </p:txBody>
      </p:sp>
      <p:sp>
        <p:nvSpPr>
          <p:cNvPr id="163" name="Google Shape;163;p21"/>
          <p:cNvSpPr txBox="1"/>
          <p:nvPr>
            <p:ph idx="1" type="body"/>
          </p:nvPr>
        </p:nvSpPr>
        <p:spPr>
          <a:xfrm>
            <a:off x="190900" y="1128950"/>
            <a:ext cx="11736600" cy="1105200"/>
          </a:xfrm>
          <a:prstGeom prst="rect">
            <a:avLst/>
          </a:prstGeom>
          <a:solidFill>
            <a:srgbClr val="F3F3F3"/>
          </a:solidFill>
        </p:spPr>
        <p:txBody>
          <a:bodyPr anchorCtr="0" anchor="ctr" bIns="45700" lIns="91425" spcFirstLastPara="1" rIns="91425" wrap="square" tIns="45700">
            <a:noAutofit/>
          </a:bodyPr>
          <a:lstStyle/>
          <a:p>
            <a:pPr indent="-400050" lvl="0" marL="457200" rtl="0" algn="l">
              <a:lnSpc>
                <a:spcPct val="100000"/>
              </a:lnSpc>
              <a:spcBef>
                <a:spcPts val="0"/>
              </a:spcBef>
              <a:spcAft>
                <a:spcPts val="0"/>
              </a:spcAft>
              <a:buSzPts val="2700"/>
              <a:buFont typeface="Arial"/>
              <a:buChar char="•"/>
            </a:pPr>
            <a:r>
              <a:rPr lang="en-GB" sz="2700">
                <a:latin typeface="Arial"/>
                <a:ea typeface="Arial"/>
                <a:cs typeface="Arial"/>
                <a:sym typeface="Arial"/>
              </a:rPr>
              <a:t>We can put data into a </a:t>
            </a:r>
            <a:r>
              <a:rPr lang="en-GB" sz="2700">
                <a:latin typeface="Arial"/>
                <a:ea typeface="Arial"/>
                <a:cs typeface="Arial"/>
                <a:sym typeface="Arial"/>
              </a:rPr>
              <a:t>subroutine</a:t>
            </a:r>
            <a:r>
              <a:rPr lang="en-GB" sz="2700">
                <a:latin typeface="Arial"/>
                <a:ea typeface="Arial"/>
                <a:cs typeface="Arial"/>
                <a:sym typeface="Arial"/>
              </a:rPr>
              <a:t>.  To do this we use </a:t>
            </a:r>
            <a:r>
              <a:rPr b="1" lang="en-GB" sz="2700">
                <a:latin typeface="Arial"/>
                <a:ea typeface="Arial"/>
                <a:cs typeface="Arial"/>
                <a:sym typeface="Arial"/>
              </a:rPr>
              <a:t>arguments.</a:t>
            </a:r>
            <a:endParaRPr b="1" sz="2700">
              <a:latin typeface="Arial"/>
              <a:ea typeface="Arial"/>
              <a:cs typeface="Arial"/>
              <a:sym typeface="Arial"/>
            </a:endParaRPr>
          </a:p>
          <a:p>
            <a:pPr indent="-400050" lvl="0" marL="457200" rtl="0" algn="l">
              <a:lnSpc>
                <a:spcPct val="100000"/>
              </a:lnSpc>
              <a:spcBef>
                <a:spcPts val="0"/>
              </a:spcBef>
              <a:spcAft>
                <a:spcPts val="0"/>
              </a:spcAft>
              <a:buSzPts val="2700"/>
              <a:buChar char="•"/>
            </a:pPr>
            <a:r>
              <a:rPr lang="en-GB" sz="2700">
                <a:latin typeface="Arial"/>
                <a:ea typeface="Arial"/>
                <a:cs typeface="Arial"/>
                <a:sym typeface="Arial"/>
              </a:rPr>
              <a:t>You can think of arguments like variables used by the </a:t>
            </a:r>
            <a:r>
              <a:rPr lang="en-GB" sz="2700">
                <a:latin typeface="Arial"/>
                <a:ea typeface="Arial"/>
                <a:cs typeface="Arial"/>
                <a:sym typeface="Arial"/>
              </a:rPr>
              <a:t>subroutine</a:t>
            </a:r>
            <a:r>
              <a:rPr lang="en-GB" sz="2700">
                <a:latin typeface="Arial"/>
                <a:ea typeface="Arial"/>
                <a:cs typeface="Arial"/>
                <a:sym typeface="Arial"/>
              </a:rPr>
              <a:t>.</a:t>
            </a:r>
            <a:endParaRPr sz="2700">
              <a:latin typeface="Arial"/>
              <a:ea typeface="Arial"/>
              <a:cs typeface="Arial"/>
              <a:sym typeface="Arial"/>
            </a:endParaRPr>
          </a:p>
        </p:txBody>
      </p:sp>
      <p:sp>
        <p:nvSpPr>
          <p:cNvPr id="164" name="Google Shape;164;p21"/>
          <p:cNvSpPr txBox="1"/>
          <p:nvPr>
            <p:ph idx="1" type="body"/>
          </p:nvPr>
        </p:nvSpPr>
        <p:spPr>
          <a:xfrm>
            <a:off x="1939050" y="2500875"/>
            <a:ext cx="7600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GB" sz="3600">
                <a:solidFill>
                  <a:srgbClr val="000000"/>
                </a:solidFill>
                <a:latin typeface="Consolas"/>
                <a:ea typeface="Consolas"/>
                <a:cs typeface="Consolas"/>
                <a:sym typeface="Consolas"/>
              </a:rPr>
              <a:t>Def add_five(num1):</a:t>
            </a:r>
            <a:endParaRPr sz="36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en-GB" sz="3600">
                <a:solidFill>
                  <a:srgbClr val="000000"/>
                </a:solidFill>
                <a:latin typeface="Consolas"/>
                <a:ea typeface="Consolas"/>
                <a:cs typeface="Consolas"/>
                <a:sym typeface="Consolas"/>
              </a:rPr>
              <a:t>	print(num1 + 5)</a:t>
            </a:r>
            <a:endParaRPr sz="36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t/>
            </a:r>
            <a:endParaRPr sz="36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en-GB" sz="3600">
                <a:solidFill>
                  <a:srgbClr val="000000"/>
                </a:solidFill>
                <a:latin typeface="Consolas"/>
                <a:ea typeface="Consolas"/>
                <a:cs typeface="Consolas"/>
                <a:sym typeface="Consolas"/>
              </a:rPr>
              <a:t>add_five(42)</a:t>
            </a:r>
            <a:endParaRPr sz="4900">
              <a:solidFill>
                <a:srgbClr val="000000"/>
              </a:solidFill>
              <a:latin typeface="Courier New"/>
              <a:ea typeface="Courier New"/>
              <a:cs typeface="Courier New"/>
              <a:sym typeface="Courier New"/>
            </a:endParaRPr>
          </a:p>
        </p:txBody>
      </p:sp>
      <p:sp>
        <p:nvSpPr>
          <p:cNvPr id="165" name="Google Shape;165;p21"/>
          <p:cNvSpPr/>
          <p:nvPr/>
        </p:nvSpPr>
        <p:spPr>
          <a:xfrm>
            <a:off x="8914300" y="2234150"/>
            <a:ext cx="3375000" cy="1524600"/>
          </a:xfrm>
          <a:prstGeom prst="wedgeRoundRectCallout">
            <a:avLst>
              <a:gd fmla="val -127065" name="adj1"/>
              <a:gd fmla="val 2071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1 - The argument name goes in brackets after the </a:t>
            </a:r>
            <a:r>
              <a:rPr lang="en-GB" sz="2400"/>
              <a:t>subroutine</a:t>
            </a:r>
            <a:r>
              <a:rPr lang="en-GB" sz="2400"/>
              <a:t> name.</a:t>
            </a:r>
            <a:endParaRPr sz="2400"/>
          </a:p>
        </p:txBody>
      </p:sp>
      <p:sp>
        <p:nvSpPr>
          <p:cNvPr id="166" name="Google Shape;166;p21"/>
          <p:cNvSpPr/>
          <p:nvPr/>
        </p:nvSpPr>
        <p:spPr>
          <a:xfrm>
            <a:off x="6302250" y="4357100"/>
            <a:ext cx="5713200" cy="1937100"/>
          </a:xfrm>
          <a:prstGeom prst="wedgeRoundRectCallout">
            <a:avLst>
              <a:gd fmla="val -75681" name="adj1"/>
              <a:gd fmla="val -6964"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2 - Put the actual data in the brackets when you call the </a:t>
            </a:r>
            <a:r>
              <a:rPr lang="en-GB" sz="2400"/>
              <a:t>subroutine</a:t>
            </a:r>
            <a:r>
              <a:rPr lang="en-GB" sz="2400"/>
              <a:t>.  This will be put into the </a:t>
            </a:r>
            <a:r>
              <a:rPr i="1" lang="en-GB" sz="2400"/>
              <a:t>num1</a:t>
            </a:r>
            <a:r>
              <a:rPr lang="en-GB" sz="2400"/>
              <a:t> argument and used by the </a:t>
            </a:r>
            <a:r>
              <a:rPr lang="en-GB" sz="2400"/>
              <a:t>subroutine</a:t>
            </a:r>
            <a:r>
              <a:rPr lang="en-GB" sz="2400"/>
              <a: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