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13B020-0F62-424C-B6A3-A90A74FB3898}">
  <a:tblStyle styleId="{CF13B020-0F62-424C-B6A3-A90A74FB3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0ce9784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0ce9784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555a3744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555a3744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555a3744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555a3744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555a3744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555a3744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555a3744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555a3744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555a3744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555a3744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555a3744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555a3744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55a3744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555a3744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55a3744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555a3744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55a374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55a374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55a374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55a374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555a3744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555a3744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55a3744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55a374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555a3744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555a3744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555a3744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555a3744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555a3744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555a3744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55a3744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55a3744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385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88650" y="4279300"/>
            <a:ext cx="80664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91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4192" y="4416552"/>
            <a:ext cx="5143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575" y="1877775"/>
            <a:ext cx="5898850" cy="1387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22D43">
                <a:alpha val="38000"/>
              </a:srgbClr>
            </a:outerShdw>
          </a:effectLst>
        </p:spPr>
      </p:pic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8650" y="91225"/>
            <a:ext cx="73314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3850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3850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3850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3850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3850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3850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3850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3850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385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 flipH="1" rot="10800000">
            <a:off x="0" y="-50"/>
            <a:ext cx="9144000" cy="296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3850"/>
          </a:solidFill>
          <a:ln cap="flat" cmpd="sng" w="9525">
            <a:solidFill>
              <a:srgbClr val="FF3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50185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2000"/>
              <a:buNone/>
              <a:defRPr sz="120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2000"/>
              <a:buNone/>
              <a:defRPr sz="12000">
                <a:solidFill>
                  <a:srgbClr val="FAFAF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2000"/>
              <a:buNone/>
              <a:defRPr sz="12000">
                <a:solidFill>
                  <a:srgbClr val="FAFAF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2000"/>
              <a:buNone/>
              <a:defRPr sz="12000">
                <a:solidFill>
                  <a:srgbClr val="FAFAF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2000"/>
              <a:buNone/>
              <a:defRPr sz="12000">
                <a:solidFill>
                  <a:srgbClr val="FAFAF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2000"/>
              <a:buNone/>
              <a:defRPr sz="12000">
                <a:solidFill>
                  <a:srgbClr val="FAFAF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2000"/>
              <a:buNone/>
              <a:defRPr sz="12000">
                <a:solidFill>
                  <a:srgbClr val="FAFAF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2000"/>
              <a:buNone/>
              <a:defRPr sz="12000">
                <a:solidFill>
                  <a:srgbClr val="FAFAF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2000"/>
              <a:buNone/>
              <a:defRPr sz="12000">
                <a:solidFill>
                  <a:srgbClr val="FAFAFA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91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AFAFA"/>
                </a:solidFill>
              </a:defRPr>
            </a:lvl1pPr>
            <a:lvl2pPr lvl="1">
              <a:buNone/>
              <a:defRPr>
                <a:solidFill>
                  <a:srgbClr val="FAFAFA"/>
                </a:solidFill>
              </a:defRPr>
            </a:lvl2pPr>
            <a:lvl3pPr lvl="2">
              <a:buNone/>
              <a:defRPr>
                <a:solidFill>
                  <a:srgbClr val="FAFAFA"/>
                </a:solidFill>
              </a:defRPr>
            </a:lvl3pPr>
            <a:lvl4pPr lvl="3">
              <a:buNone/>
              <a:defRPr>
                <a:solidFill>
                  <a:srgbClr val="FAFAFA"/>
                </a:solidFill>
              </a:defRPr>
            </a:lvl4pPr>
            <a:lvl5pPr lvl="4">
              <a:buNone/>
              <a:defRPr>
                <a:solidFill>
                  <a:srgbClr val="FAFAFA"/>
                </a:solidFill>
              </a:defRPr>
            </a:lvl5pPr>
            <a:lvl6pPr lvl="5">
              <a:buNone/>
              <a:defRPr>
                <a:solidFill>
                  <a:srgbClr val="FAFAFA"/>
                </a:solidFill>
              </a:defRPr>
            </a:lvl6pPr>
            <a:lvl7pPr lvl="6">
              <a:buNone/>
              <a:defRPr>
                <a:solidFill>
                  <a:srgbClr val="FAFAFA"/>
                </a:solidFill>
              </a:defRPr>
            </a:lvl7pPr>
            <a:lvl8pPr lvl="7">
              <a:buNone/>
              <a:defRPr>
                <a:solidFill>
                  <a:srgbClr val="FAFAFA"/>
                </a:solidFill>
              </a:defRPr>
            </a:lvl8pPr>
            <a:lvl9pPr lvl="8">
              <a:buNone/>
              <a:defRPr>
                <a:solidFill>
                  <a:srgbClr val="FAFAF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91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3905875"/>
          </a:xfrm>
          <a:prstGeom prst="flowChartOffpageConnector">
            <a:avLst/>
          </a:prstGeom>
          <a:solidFill>
            <a:srgbClr val="FF3850"/>
          </a:solidFill>
          <a:ln cap="flat" cmpd="sng" w="9525">
            <a:solidFill>
              <a:srgbClr val="FF3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1388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91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311700" y="4350900"/>
            <a:ext cx="784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slide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969000"/>
          </a:xfrm>
          <a:prstGeom prst="rect">
            <a:avLst/>
          </a:prstGeom>
          <a:solidFill>
            <a:srgbClr val="FF3850"/>
          </a:solidFill>
          <a:ln cap="flat" cmpd="sng" w="9525">
            <a:solidFill>
              <a:srgbClr val="FF3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91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AFAFA"/>
                </a:solidFill>
              </a:defRPr>
            </a:lvl1pPr>
            <a:lvl2pPr lvl="1">
              <a:buNone/>
              <a:defRPr>
                <a:solidFill>
                  <a:srgbClr val="FAFAFA"/>
                </a:solidFill>
              </a:defRPr>
            </a:lvl2pPr>
            <a:lvl3pPr lvl="2">
              <a:buNone/>
              <a:defRPr>
                <a:solidFill>
                  <a:srgbClr val="FAFAFA"/>
                </a:solidFill>
              </a:defRPr>
            </a:lvl3pPr>
            <a:lvl4pPr lvl="3">
              <a:buNone/>
              <a:defRPr>
                <a:solidFill>
                  <a:srgbClr val="FAFAFA"/>
                </a:solidFill>
              </a:defRPr>
            </a:lvl4pPr>
            <a:lvl5pPr lvl="4">
              <a:buNone/>
              <a:defRPr>
                <a:solidFill>
                  <a:srgbClr val="FAFAFA"/>
                </a:solidFill>
              </a:defRPr>
            </a:lvl5pPr>
            <a:lvl6pPr lvl="5">
              <a:buNone/>
              <a:defRPr>
                <a:solidFill>
                  <a:srgbClr val="FAFAFA"/>
                </a:solidFill>
              </a:defRPr>
            </a:lvl6pPr>
            <a:lvl7pPr lvl="6">
              <a:buNone/>
              <a:defRPr>
                <a:solidFill>
                  <a:srgbClr val="FAFAFA"/>
                </a:solidFill>
              </a:defRPr>
            </a:lvl7pPr>
            <a:lvl8pPr lvl="7">
              <a:buNone/>
              <a:defRPr>
                <a:solidFill>
                  <a:srgbClr val="FAFAFA"/>
                </a:solidFill>
              </a:defRPr>
            </a:lvl8pPr>
            <a:lvl9pPr lvl="8">
              <a:buNone/>
              <a:defRPr>
                <a:solidFill>
                  <a:srgbClr val="FAFAF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969000"/>
          </a:xfrm>
          <a:prstGeom prst="rect">
            <a:avLst/>
          </a:prstGeom>
          <a:solidFill>
            <a:srgbClr val="FF3850"/>
          </a:solidFill>
          <a:ln cap="flat" cmpd="sng" w="9525">
            <a:solidFill>
              <a:srgbClr val="FF3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19202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91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AFAFA"/>
                </a:solidFill>
              </a:defRPr>
            </a:lvl1pPr>
            <a:lvl2pPr lvl="1">
              <a:buNone/>
              <a:defRPr>
                <a:solidFill>
                  <a:srgbClr val="FAFAFA"/>
                </a:solidFill>
              </a:defRPr>
            </a:lvl2pPr>
            <a:lvl3pPr lvl="2">
              <a:buNone/>
              <a:defRPr>
                <a:solidFill>
                  <a:srgbClr val="FAFAFA"/>
                </a:solidFill>
              </a:defRPr>
            </a:lvl3pPr>
            <a:lvl4pPr lvl="3">
              <a:buNone/>
              <a:defRPr>
                <a:solidFill>
                  <a:srgbClr val="FAFAFA"/>
                </a:solidFill>
              </a:defRPr>
            </a:lvl4pPr>
            <a:lvl5pPr lvl="4">
              <a:buNone/>
              <a:defRPr>
                <a:solidFill>
                  <a:srgbClr val="FAFAFA"/>
                </a:solidFill>
              </a:defRPr>
            </a:lvl5pPr>
            <a:lvl6pPr lvl="5">
              <a:buNone/>
              <a:defRPr>
                <a:solidFill>
                  <a:srgbClr val="FAFAFA"/>
                </a:solidFill>
              </a:defRPr>
            </a:lvl6pPr>
            <a:lvl7pPr lvl="6">
              <a:buNone/>
              <a:defRPr>
                <a:solidFill>
                  <a:srgbClr val="FAFAFA"/>
                </a:solidFill>
              </a:defRPr>
            </a:lvl7pPr>
            <a:lvl8pPr lvl="7">
              <a:buNone/>
              <a:defRPr>
                <a:solidFill>
                  <a:srgbClr val="FAFAFA"/>
                </a:solidFill>
              </a:defRPr>
            </a:lvl8pPr>
            <a:lvl9pPr lvl="8">
              <a:buNone/>
              <a:defRPr>
                <a:solidFill>
                  <a:srgbClr val="FAFAF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969000"/>
          </a:xfrm>
          <a:prstGeom prst="rect">
            <a:avLst/>
          </a:prstGeom>
          <a:solidFill>
            <a:srgbClr val="FF3850"/>
          </a:solidFill>
          <a:ln cap="flat" cmpd="sng" w="9525">
            <a:solidFill>
              <a:srgbClr val="FF3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9202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>
                <a:solidFill>
                  <a:srgbClr val="FAFAFA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91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AFAFA"/>
                </a:solidFill>
              </a:defRPr>
            </a:lvl1pPr>
            <a:lvl2pPr lvl="1">
              <a:buNone/>
              <a:defRPr>
                <a:solidFill>
                  <a:srgbClr val="FAFAFA"/>
                </a:solidFill>
              </a:defRPr>
            </a:lvl2pPr>
            <a:lvl3pPr lvl="2">
              <a:buNone/>
              <a:defRPr>
                <a:solidFill>
                  <a:srgbClr val="FAFAFA"/>
                </a:solidFill>
              </a:defRPr>
            </a:lvl3pPr>
            <a:lvl4pPr lvl="3">
              <a:buNone/>
              <a:defRPr>
                <a:solidFill>
                  <a:srgbClr val="FAFAFA"/>
                </a:solidFill>
              </a:defRPr>
            </a:lvl4pPr>
            <a:lvl5pPr lvl="4">
              <a:buNone/>
              <a:defRPr>
                <a:solidFill>
                  <a:srgbClr val="FAFAFA"/>
                </a:solidFill>
              </a:defRPr>
            </a:lvl5pPr>
            <a:lvl6pPr lvl="5">
              <a:buNone/>
              <a:defRPr>
                <a:solidFill>
                  <a:srgbClr val="FAFAFA"/>
                </a:solidFill>
              </a:defRPr>
            </a:lvl6pPr>
            <a:lvl7pPr lvl="6">
              <a:buNone/>
              <a:defRPr>
                <a:solidFill>
                  <a:srgbClr val="FAFAFA"/>
                </a:solidFill>
              </a:defRPr>
            </a:lvl7pPr>
            <a:lvl8pPr lvl="7">
              <a:buNone/>
              <a:defRPr>
                <a:solidFill>
                  <a:srgbClr val="FAFAFA"/>
                </a:solidFill>
              </a:defRPr>
            </a:lvl8pPr>
            <a:lvl9pPr lvl="8">
              <a:buNone/>
              <a:defRPr>
                <a:solidFill>
                  <a:srgbClr val="FAFAF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673800" cy="5143500"/>
          </a:xfrm>
          <a:prstGeom prst="rect">
            <a:avLst/>
          </a:prstGeom>
          <a:solidFill>
            <a:srgbClr val="FF3850"/>
          </a:solidFill>
          <a:ln cap="flat" cmpd="sng" w="9525">
            <a:solidFill>
              <a:srgbClr val="FF38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250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400"/>
              <a:buNone/>
              <a:defRPr sz="24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400"/>
              <a:buNone/>
              <a:defRPr sz="2400">
                <a:solidFill>
                  <a:srgbClr val="FAFAF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400"/>
              <a:buNone/>
              <a:defRPr sz="2400">
                <a:solidFill>
                  <a:srgbClr val="FAFAF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400"/>
              <a:buNone/>
              <a:defRPr sz="2400">
                <a:solidFill>
                  <a:srgbClr val="FAFAF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400"/>
              <a:buNone/>
              <a:defRPr sz="2400">
                <a:solidFill>
                  <a:srgbClr val="FAFAF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400"/>
              <a:buNone/>
              <a:defRPr sz="2400">
                <a:solidFill>
                  <a:srgbClr val="FAFAF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400"/>
              <a:buNone/>
              <a:defRPr sz="2400">
                <a:solidFill>
                  <a:srgbClr val="FAFAF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400"/>
              <a:buNone/>
              <a:defRPr sz="2400">
                <a:solidFill>
                  <a:srgbClr val="FAFAF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400"/>
              <a:buNone/>
              <a:defRPr sz="2400">
                <a:solidFill>
                  <a:srgbClr val="FAFAFA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200"/>
              <a:buChar char="●"/>
              <a:defRPr sz="1200">
                <a:solidFill>
                  <a:srgbClr val="FAFAFA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AFAFA"/>
              </a:buClr>
              <a:buSzPts val="1200"/>
              <a:buChar char="○"/>
              <a:defRPr sz="1200">
                <a:solidFill>
                  <a:srgbClr val="FAFAFA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AFAFA"/>
              </a:buClr>
              <a:buSzPts val="1200"/>
              <a:buChar char="■"/>
              <a:defRPr sz="1200">
                <a:solidFill>
                  <a:srgbClr val="FAFAFA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AFAFA"/>
              </a:buClr>
              <a:buSzPts val="1200"/>
              <a:buChar char="●"/>
              <a:defRPr sz="1200">
                <a:solidFill>
                  <a:srgbClr val="FAFAFA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AFAFA"/>
              </a:buClr>
              <a:buSzPts val="1200"/>
              <a:buChar char="○"/>
              <a:defRPr sz="1200">
                <a:solidFill>
                  <a:srgbClr val="FAFAFA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AFAFA"/>
              </a:buClr>
              <a:buSzPts val="1200"/>
              <a:buChar char="■"/>
              <a:defRPr sz="1200">
                <a:solidFill>
                  <a:srgbClr val="FAFAFA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AFAFA"/>
              </a:buClr>
              <a:buSzPts val="1200"/>
              <a:buChar char="●"/>
              <a:defRPr sz="1200">
                <a:solidFill>
                  <a:srgbClr val="FAFAFA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AFAFA"/>
              </a:buClr>
              <a:buSzPts val="1200"/>
              <a:buChar char="○"/>
              <a:defRPr sz="1200">
                <a:solidFill>
                  <a:srgbClr val="FAFAFA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AFAFA"/>
              </a:buClr>
              <a:buSzPts val="1200"/>
              <a:buChar char="■"/>
              <a:defRPr sz="1200">
                <a:solidFill>
                  <a:srgbClr val="FAFAFA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91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9144000" cy="4201800"/>
          </a:xfrm>
          <a:prstGeom prst="rect">
            <a:avLst/>
          </a:prstGeom>
          <a:solidFill>
            <a:srgbClr val="FF3850"/>
          </a:solidFill>
          <a:ln cap="flat" cmpd="sng" w="9525">
            <a:solidFill>
              <a:srgbClr val="FF3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642650" y="385350"/>
            <a:ext cx="6367800" cy="3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800"/>
              <a:buNone/>
              <a:defRPr sz="48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800"/>
              <a:buNone/>
              <a:defRPr sz="4800">
                <a:solidFill>
                  <a:srgbClr val="FAFAF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800"/>
              <a:buNone/>
              <a:defRPr sz="4800">
                <a:solidFill>
                  <a:srgbClr val="FAFAF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800"/>
              <a:buNone/>
              <a:defRPr sz="4800">
                <a:solidFill>
                  <a:srgbClr val="FAFAF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800"/>
              <a:buNone/>
              <a:defRPr sz="4800">
                <a:solidFill>
                  <a:srgbClr val="FAFAF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800"/>
              <a:buNone/>
              <a:defRPr sz="4800">
                <a:solidFill>
                  <a:srgbClr val="FAFAF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800"/>
              <a:buNone/>
              <a:defRPr sz="4800">
                <a:solidFill>
                  <a:srgbClr val="FAFAF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800"/>
              <a:buNone/>
              <a:defRPr sz="4800">
                <a:solidFill>
                  <a:srgbClr val="FAFAF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800"/>
              <a:buNone/>
              <a:defRPr sz="4800">
                <a:solidFill>
                  <a:srgbClr val="FAFAFA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91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AFAFA"/>
                </a:solidFill>
              </a:defRPr>
            </a:lvl1pPr>
            <a:lvl2pPr lvl="1">
              <a:buNone/>
              <a:defRPr>
                <a:solidFill>
                  <a:srgbClr val="FAFAFA"/>
                </a:solidFill>
              </a:defRPr>
            </a:lvl2pPr>
            <a:lvl3pPr lvl="2">
              <a:buNone/>
              <a:defRPr>
                <a:solidFill>
                  <a:srgbClr val="FAFAFA"/>
                </a:solidFill>
              </a:defRPr>
            </a:lvl3pPr>
            <a:lvl4pPr lvl="3">
              <a:buNone/>
              <a:defRPr>
                <a:solidFill>
                  <a:srgbClr val="FAFAFA"/>
                </a:solidFill>
              </a:defRPr>
            </a:lvl4pPr>
            <a:lvl5pPr lvl="4">
              <a:buNone/>
              <a:defRPr>
                <a:solidFill>
                  <a:srgbClr val="FAFAFA"/>
                </a:solidFill>
              </a:defRPr>
            </a:lvl5pPr>
            <a:lvl6pPr lvl="5">
              <a:buNone/>
              <a:defRPr>
                <a:solidFill>
                  <a:srgbClr val="FAFAFA"/>
                </a:solidFill>
              </a:defRPr>
            </a:lvl6pPr>
            <a:lvl7pPr lvl="6">
              <a:buNone/>
              <a:defRPr>
                <a:solidFill>
                  <a:srgbClr val="FAFAFA"/>
                </a:solidFill>
              </a:defRPr>
            </a:lvl7pPr>
            <a:lvl8pPr lvl="7">
              <a:buNone/>
              <a:defRPr>
                <a:solidFill>
                  <a:srgbClr val="FAFAFA"/>
                </a:solidFill>
              </a:defRPr>
            </a:lvl8pPr>
            <a:lvl9pPr lvl="8">
              <a:buNone/>
              <a:defRPr>
                <a:solidFill>
                  <a:srgbClr val="FAFAF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8"/>
          <p:cNvSpPr txBox="1"/>
          <p:nvPr/>
        </p:nvSpPr>
        <p:spPr>
          <a:xfrm>
            <a:off x="7884425" y="390150"/>
            <a:ext cx="13323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800">
                <a:solidFill>
                  <a:srgbClr val="F796A2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i="1" sz="28800">
              <a:solidFill>
                <a:srgbClr val="F796A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38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0E15"/>
              </a:solidFill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91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3829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91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FAFAF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Montserrat"/>
              <a:buNone/>
              <a:defRPr sz="28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Montserrat"/>
              <a:buNone/>
              <a:defRPr sz="28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Montserrat"/>
              <a:buNone/>
              <a:defRPr sz="28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Montserrat"/>
              <a:buNone/>
              <a:defRPr sz="28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Montserrat"/>
              <a:buNone/>
              <a:defRPr sz="28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Montserrat"/>
              <a:buNone/>
              <a:defRPr sz="28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Montserrat"/>
              <a:buNone/>
              <a:defRPr sz="28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Montserrat"/>
              <a:buNone/>
              <a:defRPr sz="28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Montserrat"/>
              <a:buNone/>
              <a:defRPr sz="28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venir"/>
              <a:buChar char="●"/>
              <a:defRPr sz="1800">
                <a:solidFill>
                  <a:srgbClr val="21212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venir"/>
              <a:buChar char="○"/>
              <a:defRPr>
                <a:solidFill>
                  <a:srgbClr val="21212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venir"/>
              <a:buChar char="■"/>
              <a:defRPr>
                <a:solidFill>
                  <a:srgbClr val="21212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venir"/>
              <a:buChar char="●"/>
              <a:defRPr>
                <a:solidFill>
                  <a:srgbClr val="21212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venir"/>
              <a:buChar char="○"/>
              <a:defRPr>
                <a:solidFill>
                  <a:srgbClr val="21212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venir"/>
              <a:buChar char="■"/>
              <a:defRPr>
                <a:solidFill>
                  <a:srgbClr val="21212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venir"/>
              <a:buChar char="●"/>
              <a:defRPr>
                <a:solidFill>
                  <a:srgbClr val="21212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venir"/>
              <a:buChar char="○"/>
              <a:defRPr>
                <a:solidFill>
                  <a:srgbClr val="21212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Font typeface="Avenir"/>
              <a:buChar char="■"/>
              <a:defRPr>
                <a:solidFill>
                  <a:srgbClr val="21212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91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212121"/>
                </a:solidFill>
              </a:defRPr>
            </a:lvl1pPr>
            <a:lvl2pPr lvl="1" algn="r">
              <a:buNone/>
              <a:defRPr sz="1000">
                <a:solidFill>
                  <a:srgbClr val="212121"/>
                </a:solidFill>
              </a:defRPr>
            </a:lvl2pPr>
            <a:lvl3pPr lvl="2" algn="r">
              <a:buNone/>
              <a:defRPr sz="1000">
                <a:solidFill>
                  <a:srgbClr val="212121"/>
                </a:solidFill>
              </a:defRPr>
            </a:lvl3pPr>
            <a:lvl4pPr lvl="3" algn="r">
              <a:buNone/>
              <a:defRPr sz="1000">
                <a:solidFill>
                  <a:srgbClr val="212121"/>
                </a:solidFill>
              </a:defRPr>
            </a:lvl4pPr>
            <a:lvl5pPr lvl="4" algn="r">
              <a:buNone/>
              <a:defRPr sz="1000">
                <a:solidFill>
                  <a:srgbClr val="212121"/>
                </a:solidFill>
              </a:defRPr>
            </a:lvl5pPr>
            <a:lvl6pPr lvl="5" algn="r">
              <a:buNone/>
              <a:defRPr sz="1000">
                <a:solidFill>
                  <a:srgbClr val="212121"/>
                </a:solidFill>
              </a:defRPr>
            </a:lvl6pPr>
            <a:lvl7pPr lvl="6" algn="r">
              <a:buNone/>
              <a:defRPr sz="1000">
                <a:solidFill>
                  <a:srgbClr val="212121"/>
                </a:solidFill>
              </a:defRPr>
            </a:lvl7pPr>
            <a:lvl8pPr lvl="7" algn="r">
              <a:buNone/>
              <a:defRPr sz="1000">
                <a:solidFill>
                  <a:srgbClr val="212121"/>
                </a:solidFill>
              </a:defRPr>
            </a:lvl8pPr>
            <a:lvl9pPr lvl="8" algn="r"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94150" y="4415075"/>
            <a:ext cx="514350" cy="514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0Jx8Eay5fWQ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88650" y="4279300"/>
            <a:ext cx="80664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// The Black Hat Angle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88650" y="91225"/>
            <a:ext cx="73314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7071">
            <a:off x="3141360" y="2189308"/>
            <a:ext cx="617057" cy="42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Rainbow Tables are Brute Force but Cached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Hacker must try many combinations before finding a match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Slower</a:t>
            </a:r>
            <a:r>
              <a:rPr lang="en"/>
              <a:t> hashing functions, make brute forcing slower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Hacker keeps track of all combinations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results for efficient use and re-use</a:t>
            </a:r>
            <a:endParaRPr/>
          </a:p>
        </p:txBody>
      </p:sp>
      <p:graphicFrame>
        <p:nvGraphicFramePr>
          <p:cNvPr id="161" name="Google Shape;161;p23"/>
          <p:cNvGraphicFramePr/>
          <p:nvPr/>
        </p:nvGraphicFramePr>
        <p:xfrm>
          <a:off x="1056275" y="127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688525"/>
                <a:gridCol w="1688525"/>
                <a:gridCol w="1688525"/>
                <a:gridCol w="1688525"/>
              </a:tblGrid>
              <a:tr h="37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guess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hashFunction1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hashFunction2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hashFunction3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b5c0b187f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f1fdd3cbe6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4a502bc853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secret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5ebe2294e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419d952a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2f50c26e60d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2de95035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77b6e2569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b761d0e6a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1105e690a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434ed1d87a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6ff2f0162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23"/>
          <p:cNvSpPr txBox="1"/>
          <p:nvPr/>
        </p:nvSpPr>
        <p:spPr>
          <a:xfrm>
            <a:off x="406825" y="3770450"/>
            <a:ext cx="77298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A hacker can pre-calculate values for a variety of common hashing functions &amp; passwords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Once a single matching value is found, the hacker can be sure they know exactly what hashing function is used for all passwords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our users have worse passwords?</a:t>
            </a:r>
            <a:endParaRPr/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updatedAt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idbentley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uber733t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jortiz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a8skd8tew2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jmriley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arrakisbound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our users have worse passwords?</a:t>
            </a:r>
            <a:endParaRPr/>
          </a:p>
        </p:txBody>
      </p:sp>
      <p:graphicFrame>
        <p:nvGraphicFramePr>
          <p:cNvPr id="174" name="Google Shape;174;p25"/>
          <p:cNvGraphicFramePr/>
          <p:nvPr/>
        </p:nvGraphicFramePr>
        <p:xfrm>
          <a:off x="952500" y="166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500825"/>
                <a:gridCol w="1500825"/>
                <a:gridCol w="1847100"/>
                <a:gridCol w="1154575"/>
                <a:gridCol w="15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updatedAt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idbentley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419d952a) </a:t>
                      </a:r>
                      <a:r>
                        <a:rPr lang="en"/>
                        <a:t>secret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jortiz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(21f5809f2) cat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jmriley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(7164738b6) bird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419d952a) s</a:t>
                      </a:r>
                      <a:r>
                        <a:rPr lang="en"/>
                        <a:t>ecret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akeeler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(689f0139) 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mreis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(7649ce6) password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salt</a:t>
            </a:r>
            <a:endParaRPr/>
          </a:p>
        </p:txBody>
      </p:sp>
      <p:graphicFrame>
        <p:nvGraphicFramePr>
          <p:cNvPr id="180" name="Google Shape;180;p26"/>
          <p:cNvGraphicFramePr/>
          <p:nvPr/>
        </p:nvGraphicFramePr>
        <p:xfrm>
          <a:off x="2027675" y="105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500825"/>
                <a:gridCol w="1500825"/>
                <a:gridCol w="184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idbentley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(419d952a) secret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jortiz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(21f5809f2) 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jmriley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(7164738b6) bird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(419d952a) secret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akeeler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(689f0139) phone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mreis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(7649ce6) password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1" name="Google Shape;181;p26"/>
          <p:cNvGraphicFramePr/>
          <p:nvPr/>
        </p:nvGraphicFramePr>
        <p:xfrm>
          <a:off x="1075000" y="38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688525"/>
                <a:gridCol w="1688525"/>
                <a:gridCol w="1688525"/>
                <a:gridCol w="1688525"/>
              </a:tblGrid>
              <a:tr h="37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guess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hashFunction1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hashFunction2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hashFunction3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secret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5ebe2294e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419d952a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2f50c26e60d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salt</a:t>
            </a:r>
            <a:endParaRPr/>
          </a:p>
        </p:txBody>
      </p:sp>
      <p:graphicFrame>
        <p:nvGraphicFramePr>
          <p:cNvPr id="187" name="Google Shape;187;p27"/>
          <p:cNvGraphicFramePr/>
          <p:nvPr/>
        </p:nvGraphicFramePr>
        <p:xfrm>
          <a:off x="107500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766900"/>
                <a:gridCol w="1766900"/>
                <a:gridCol w="1804050"/>
                <a:gridCol w="1729800"/>
              </a:tblGrid>
              <a:tr h="2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idbentley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highlight>
                            <a:srgbClr val="EA9999"/>
                          </a:highlight>
                        </a:rPr>
                        <a:t>67e7c619</a:t>
                      </a:r>
                      <a:r>
                        <a:rPr lang="en"/>
                        <a:t>) secret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0a9428e68eb353fe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jortiz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(00f3dd5dd) cat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b62dfb9b673bb532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jmriley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b381e31a0</a:t>
                      </a:r>
                      <a:r>
                        <a:rPr lang="en"/>
                        <a:t>) bird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3e5ddb7a8c97d9e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highlight>
                            <a:srgbClr val="EA9999"/>
                          </a:highlight>
                        </a:rPr>
                        <a:t>a02b6da4</a:t>
                      </a:r>
                      <a:r>
                        <a:rPr lang="en"/>
                        <a:t>) secret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8013449c20351a0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akeeler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18482bc8</a:t>
                      </a:r>
                      <a:r>
                        <a:rPr lang="en"/>
                        <a:t>) 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7a9c4c989b2fae0b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mreis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6817ff23</a:t>
                      </a:r>
                      <a:r>
                        <a:rPr lang="en"/>
                        <a:t>) password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9f9ccc20a8f18393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Google Shape;188;p27"/>
          <p:cNvGraphicFramePr/>
          <p:nvPr/>
        </p:nvGraphicFramePr>
        <p:xfrm>
          <a:off x="1194950" y="3898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688525"/>
                <a:gridCol w="1688525"/>
                <a:gridCol w="1688525"/>
                <a:gridCol w="1688525"/>
              </a:tblGrid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guess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hashFunction1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hashFunction2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hashFunction3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secret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5ebe2294e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EA9999"/>
                          </a:highlight>
                        </a:rPr>
                        <a:t>419d952a</a:t>
                      </a:r>
                      <a:endParaRPr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2f50c26e60d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precalculate for every salt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28"/>
          <p:cNvGraphicFramePr/>
          <p:nvPr/>
        </p:nvGraphicFramePr>
        <p:xfrm>
          <a:off x="1056275" y="127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688525"/>
                <a:gridCol w="1688525"/>
                <a:gridCol w="1688525"/>
                <a:gridCol w="1688525"/>
              </a:tblGrid>
              <a:tr h="37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guess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hashFx Salt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hashFx Salt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hashFx Salt 3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b5c0b187f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f1fdd3cbe6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4a502bc853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secret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5ebe2294e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419d952a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2f50c26e60d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2de95035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77b6e2569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b761d0e6a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1105e690a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434ed1d87a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6ff2f0162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28"/>
          <p:cNvSpPr txBox="1"/>
          <p:nvPr/>
        </p:nvSpPr>
        <p:spPr>
          <a:xfrm>
            <a:off x="406825" y="3770450"/>
            <a:ext cx="77298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Each password has its own salt. It’s as if each password is hashed with a different function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Can’t pre calculate all values for each salt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safety guarantees does this give us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our database is </a:t>
            </a:r>
            <a:r>
              <a:rPr lang="en"/>
              <a:t>compromised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Individual passwords may be compromised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passwords overall are still protected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Variety of Compromises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Compromise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Corrupt your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lead to a Database Compromise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 Compromise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CSRF, SQL Injections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Database Compromise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Best Case: all user info, passwords, credit card #, SSN, etc.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Worst Case: all user info, password hashes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your password’s aren’t hashed</a:t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updatedAt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idbentley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uber733t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jortiz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a8skd8tew2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jmriley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arrakisbound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5"/>
          <p:cNvSpPr txBox="1"/>
          <p:nvPr/>
        </p:nvSpPr>
        <p:spPr>
          <a:xfrm>
            <a:off x="1474525" y="2173700"/>
            <a:ext cx="3987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your password’s are hashed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447800"/>
                <a:gridCol w="1447800"/>
                <a:gridCol w="1613925"/>
                <a:gridCol w="1281675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hashedP</a:t>
                      </a:r>
                      <a:r>
                        <a:rPr lang="en"/>
                        <a:t>assword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updatedAt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idbentley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f8e731c33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jortiz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2e25c7168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jmriley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d44afde51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2020-09-04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Most Common Passwords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Echoes of wisdom from the 1995 film Hackers." id="94" name="Google Shape;94;p17" title="Four Most Commonly Used Password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075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Rainbow Tables</a:t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544050" y="171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178275"/>
              </a:tblGrid>
              <a:tr h="37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secret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8"/>
          <p:cNvSpPr/>
          <p:nvPr/>
        </p:nvSpPr>
        <p:spPr>
          <a:xfrm>
            <a:off x="2256775" y="3285750"/>
            <a:ext cx="1654500" cy="7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hashFunction</a:t>
            </a:r>
            <a:endParaRPr/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29382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447800"/>
                <a:gridCol w="1447800"/>
                <a:gridCol w="1613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hashedPassword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idbentley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f8e731c33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jortiz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2e25c7168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jmriley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d44afde51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3" name="Google Shape;103;p18"/>
          <p:cNvCxnSpPr>
            <a:endCxn id="101" idx="1"/>
          </p:cNvCxnSpPr>
          <p:nvPr/>
        </p:nvCxnSpPr>
        <p:spPr>
          <a:xfrm>
            <a:off x="1723675" y="1890000"/>
            <a:ext cx="533100" cy="17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>
            <a:stCxn id="101" idx="3"/>
          </p:cNvCxnSpPr>
          <p:nvPr/>
        </p:nvCxnSpPr>
        <p:spPr>
          <a:xfrm>
            <a:off x="3911275" y="3680400"/>
            <a:ext cx="81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 txBox="1"/>
          <p:nvPr/>
        </p:nvSpPr>
        <p:spPr>
          <a:xfrm>
            <a:off x="3880075" y="3410375"/>
            <a:ext cx="879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b5c0b187f</a:t>
            </a:r>
            <a:endParaRPr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7469425" y="1392450"/>
            <a:ext cx="938250" cy="358975"/>
            <a:chOff x="7469425" y="1392450"/>
            <a:chExt cx="938250" cy="358975"/>
          </a:xfrm>
        </p:grpSpPr>
        <p:cxnSp>
          <p:nvCxnSpPr>
            <p:cNvPr id="107" name="Google Shape;107;p18"/>
            <p:cNvCxnSpPr/>
            <p:nvPr/>
          </p:nvCxnSpPr>
          <p:spPr>
            <a:xfrm rot="10800000">
              <a:off x="7469425" y="1751425"/>
              <a:ext cx="9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" name="Google Shape;108;p18"/>
            <p:cNvSpPr txBox="1"/>
            <p:nvPr/>
          </p:nvSpPr>
          <p:spPr>
            <a:xfrm>
              <a:off x="7528375" y="1392450"/>
              <a:ext cx="8793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b5c0b187f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Rainbow Tables</a:t>
            </a:r>
            <a:endParaRPr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544050" y="171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178275"/>
              </a:tblGrid>
              <a:tr h="37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secret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19"/>
          <p:cNvSpPr/>
          <p:nvPr/>
        </p:nvSpPr>
        <p:spPr>
          <a:xfrm>
            <a:off x="2256775" y="3285750"/>
            <a:ext cx="1654500" cy="7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hashFunction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29382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447800"/>
                <a:gridCol w="1447800"/>
                <a:gridCol w="1613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hashedPassword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idbentley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f8e731c33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jortiz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2e25c7168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jmriley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d44afde51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7" name="Google Shape;117;p19"/>
          <p:cNvCxnSpPr>
            <a:endCxn id="115" idx="1"/>
          </p:cNvCxnSpPr>
          <p:nvPr/>
        </p:nvCxnSpPr>
        <p:spPr>
          <a:xfrm>
            <a:off x="1723675" y="1890000"/>
            <a:ext cx="533100" cy="17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>
            <a:stCxn id="115" idx="3"/>
          </p:cNvCxnSpPr>
          <p:nvPr/>
        </p:nvCxnSpPr>
        <p:spPr>
          <a:xfrm>
            <a:off x="3911275" y="3680400"/>
            <a:ext cx="81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 txBox="1"/>
          <p:nvPr/>
        </p:nvSpPr>
        <p:spPr>
          <a:xfrm>
            <a:off x="3880075" y="3410375"/>
            <a:ext cx="879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b5c0b187f</a:t>
            </a:r>
            <a:endParaRPr/>
          </a:p>
        </p:txBody>
      </p:sp>
      <p:grpSp>
        <p:nvGrpSpPr>
          <p:cNvPr id="120" name="Google Shape;120;p19"/>
          <p:cNvGrpSpPr/>
          <p:nvPr/>
        </p:nvGrpSpPr>
        <p:grpSpPr>
          <a:xfrm>
            <a:off x="7447775" y="1890000"/>
            <a:ext cx="938250" cy="358975"/>
            <a:chOff x="7469425" y="1392450"/>
            <a:chExt cx="938250" cy="358975"/>
          </a:xfrm>
        </p:grpSpPr>
        <p:cxnSp>
          <p:nvCxnSpPr>
            <p:cNvPr id="121" name="Google Shape;121;p19"/>
            <p:cNvCxnSpPr/>
            <p:nvPr/>
          </p:nvCxnSpPr>
          <p:spPr>
            <a:xfrm rot="10800000">
              <a:off x="7469425" y="1751425"/>
              <a:ext cx="9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" name="Google Shape;122;p19"/>
            <p:cNvSpPr txBox="1"/>
            <p:nvPr/>
          </p:nvSpPr>
          <p:spPr>
            <a:xfrm>
              <a:off x="7528375" y="1392450"/>
              <a:ext cx="8793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b5c0b187f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Rainbow Tables</a:t>
            </a:r>
            <a:endParaRPr/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544050" y="171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178275"/>
              </a:tblGrid>
              <a:tr h="37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secret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20"/>
          <p:cNvSpPr/>
          <p:nvPr/>
        </p:nvSpPr>
        <p:spPr>
          <a:xfrm>
            <a:off x="2256775" y="3285750"/>
            <a:ext cx="1654500" cy="7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hashFunction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29382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447800"/>
                <a:gridCol w="1447800"/>
                <a:gridCol w="1613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hashedPassword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idbentley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f8e731c33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jortiz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2e25c7168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jmriley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d44afde51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1" name="Google Shape;131;p20"/>
          <p:cNvCxnSpPr>
            <a:endCxn id="129" idx="1"/>
          </p:cNvCxnSpPr>
          <p:nvPr/>
        </p:nvCxnSpPr>
        <p:spPr>
          <a:xfrm>
            <a:off x="1723675" y="1890000"/>
            <a:ext cx="533100" cy="17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29" idx="3"/>
          </p:cNvCxnSpPr>
          <p:nvPr/>
        </p:nvCxnSpPr>
        <p:spPr>
          <a:xfrm>
            <a:off x="3911275" y="3680400"/>
            <a:ext cx="81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0"/>
          <p:cNvSpPr txBox="1"/>
          <p:nvPr/>
        </p:nvSpPr>
        <p:spPr>
          <a:xfrm>
            <a:off x="3880075" y="3410375"/>
            <a:ext cx="879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b5c0b187f</a:t>
            </a:r>
            <a:endParaRPr/>
          </a:p>
        </p:txBody>
      </p:sp>
      <p:grpSp>
        <p:nvGrpSpPr>
          <p:cNvPr id="134" name="Google Shape;134;p20"/>
          <p:cNvGrpSpPr/>
          <p:nvPr/>
        </p:nvGrpSpPr>
        <p:grpSpPr>
          <a:xfrm>
            <a:off x="7466900" y="2248050"/>
            <a:ext cx="919125" cy="323700"/>
            <a:chOff x="7488550" y="1750500"/>
            <a:chExt cx="919125" cy="323700"/>
          </a:xfrm>
        </p:grpSpPr>
        <p:cxnSp>
          <p:nvCxnSpPr>
            <p:cNvPr id="135" name="Google Shape;135;p20"/>
            <p:cNvCxnSpPr/>
            <p:nvPr/>
          </p:nvCxnSpPr>
          <p:spPr>
            <a:xfrm rot="10800000">
              <a:off x="7488550" y="2074200"/>
              <a:ext cx="9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" name="Google Shape;136;p20"/>
            <p:cNvSpPr txBox="1"/>
            <p:nvPr/>
          </p:nvSpPr>
          <p:spPr>
            <a:xfrm>
              <a:off x="7528375" y="1750500"/>
              <a:ext cx="8793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b5c0b187f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1962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Rainbow Tables</a:t>
            </a:r>
            <a:endParaRPr/>
          </a:p>
        </p:txBody>
      </p:sp>
      <p:graphicFrame>
        <p:nvGraphicFramePr>
          <p:cNvPr id="142" name="Google Shape;142;p21"/>
          <p:cNvGraphicFramePr/>
          <p:nvPr/>
        </p:nvGraphicFramePr>
        <p:xfrm>
          <a:off x="544050" y="171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178275"/>
              </a:tblGrid>
              <a:tr h="37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secret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3" name="Google Shape;143;p21"/>
          <p:cNvSpPr/>
          <p:nvPr/>
        </p:nvSpPr>
        <p:spPr>
          <a:xfrm>
            <a:off x="2256775" y="3285750"/>
            <a:ext cx="1654500" cy="7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hashFunction</a:t>
            </a: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29382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{CF13B020-0F62-424C-B6A3-A90A74FB3898}</a:tableStyleId>
              </a:tblPr>
              <a:tblGrid>
                <a:gridCol w="1447800"/>
                <a:gridCol w="1447800"/>
                <a:gridCol w="1613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hashedPassword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idbentley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f8e731c33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jortiz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2e25c7168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jmriley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d44afde51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5" name="Google Shape;145;p21"/>
          <p:cNvCxnSpPr>
            <a:endCxn id="143" idx="1"/>
          </p:cNvCxnSpPr>
          <p:nvPr/>
        </p:nvCxnSpPr>
        <p:spPr>
          <a:xfrm>
            <a:off x="1729075" y="2295600"/>
            <a:ext cx="527700" cy="13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1"/>
          <p:cNvCxnSpPr>
            <a:stCxn id="143" idx="3"/>
          </p:cNvCxnSpPr>
          <p:nvPr/>
        </p:nvCxnSpPr>
        <p:spPr>
          <a:xfrm>
            <a:off x="3911275" y="3680400"/>
            <a:ext cx="81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1"/>
          <p:cNvCxnSpPr/>
          <p:nvPr/>
        </p:nvCxnSpPr>
        <p:spPr>
          <a:xfrm rot="10800000">
            <a:off x="7447775" y="1816200"/>
            <a:ext cx="9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1"/>
          <p:cNvSpPr txBox="1"/>
          <p:nvPr/>
        </p:nvSpPr>
        <p:spPr>
          <a:xfrm>
            <a:off x="3883825" y="3354450"/>
            <a:ext cx="983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5ebe2294e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7533475" y="1492500"/>
            <a:ext cx="983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5ebe2294e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