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AD2CA7-87E2-486C-BBC1-9211EC1C891F}">
  <a:tblStyle styleId="{22AD2CA7-87E2-486C-BBC1-9211EC1C891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90dfe6240_0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90dfe6240_0_1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Did students spot the errors in the code? Missing speech mark on line 1, missing bracket on line 4.  We often make mistakes when writing code, these are called bugs.  They’re often difficult to spot, especially if we are focussed on something else.</a:t>
            </a:r>
            <a:endParaRPr/>
          </a:p>
        </p:txBody>
      </p:sp>
      <p:sp>
        <p:nvSpPr>
          <p:cNvPr id="161" name="Google Shape;161;g990dfe6240_0_1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90dfe6240_0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90dfe6240_0_1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We can use the len() function directly in the condition just like we used it in the print function.</a:t>
            </a:r>
            <a:endParaRPr/>
          </a:p>
        </p:txBody>
      </p:sp>
      <p:sp>
        <p:nvSpPr>
          <p:cNvPr id="169" name="Google Shape;169;g990dfe6240_0_1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535cf39d00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35cf39d00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535cf39d00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a5f8a4e18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a5f8a4e18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9a5f8a4e18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a5f8a4e1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Character ‘y’ is at index 1.</a:t>
            </a:r>
            <a:endParaRPr/>
          </a:p>
          <a:p>
            <a:pPr indent="0" lvl="0" marL="0" rtl="0" algn="l">
              <a:spcBef>
                <a:spcPts val="0"/>
              </a:spcBef>
              <a:spcAft>
                <a:spcPts val="0"/>
              </a:spcAft>
              <a:buNone/>
            </a:pPr>
            <a:r>
              <a:rPr lang="en-GB"/>
              <a:t>Ask pupils to identify characters at different indices in the list. </a:t>
            </a:r>
            <a:endParaRPr/>
          </a:p>
        </p:txBody>
      </p:sp>
      <p:sp>
        <p:nvSpPr>
          <p:cNvPr id="190" name="Google Shape;190;g9a5f8a4e1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0d2817cdf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0d2817cdf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This will slice characters 8.  Remember that indexing starts at 0 so H is character 0.</a:t>
            </a:r>
            <a:endParaRPr/>
          </a:p>
          <a:p>
            <a:pPr indent="0" lvl="0" marL="0" rtl="0" algn="l">
              <a:spcBef>
                <a:spcPts val="0"/>
              </a:spcBef>
              <a:spcAft>
                <a:spcPts val="0"/>
              </a:spcAft>
              <a:buNone/>
            </a:pPr>
            <a:r>
              <a:rPr lang="en-GB"/>
              <a:t>This code will output ‘r’</a:t>
            </a:r>
            <a:endParaRPr/>
          </a:p>
          <a:p>
            <a:pPr indent="0" lvl="0" marL="0" rtl="0" algn="l">
              <a:spcBef>
                <a:spcPts val="0"/>
              </a:spcBef>
              <a:spcAft>
                <a:spcPts val="0"/>
              </a:spcAft>
              <a:buNone/>
            </a:pPr>
            <a:r>
              <a:rPr lang="en-GB"/>
              <a:t>Ask students how they would change the code to slice the space in the middle (phrase[5])</a:t>
            </a:r>
            <a:endParaRPr/>
          </a:p>
        </p:txBody>
      </p:sp>
      <p:sp>
        <p:nvSpPr>
          <p:cNvPr id="198" name="Google Shape;198;g90d2817cdf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a5f8a4e18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9a5f8a4e18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GB" sz="1100">
                <a:latin typeface="Arial"/>
                <a:ea typeface="Arial"/>
                <a:cs typeface="Arial"/>
                <a:sym typeface="Arial"/>
              </a:rPr>
              <a:t>Students will need to convert the number input to int using </a:t>
            </a:r>
            <a:r>
              <a:rPr b="1" lang="en-GB" sz="1100">
                <a:latin typeface="Arial"/>
                <a:ea typeface="Arial"/>
                <a:cs typeface="Arial"/>
                <a:sym typeface="Arial"/>
              </a:rPr>
              <a:t>int(input(“Enter a number”) </a:t>
            </a:r>
            <a:r>
              <a:rPr lang="en-GB" sz="1100">
                <a:latin typeface="Arial"/>
                <a:ea typeface="Arial"/>
                <a:cs typeface="Arial"/>
                <a:sym typeface="Arial"/>
              </a:rPr>
              <a:t> and convert the int back to a string when outputting using </a:t>
            </a:r>
            <a:r>
              <a:rPr lang="en-GB" sz="1050">
                <a:latin typeface="Consolas"/>
                <a:ea typeface="Consolas"/>
                <a:cs typeface="Consolas"/>
                <a:sym typeface="Consolas"/>
              </a:rPr>
              <a:t>print("The letter at position " + str(num1) + “ is “ + letter)</a:t>
            </a:r>
            <a:endParaRPr sz="1050">
              <a:latin typeface="Consolas"/>
              <a:ea typeface="Consolas"/>
              <a:cs typeface="Consolas"/>
              <a:sym typeface="Consolas"/>
            </a:endParaRPr>
          </a:p>
          <a:p>
            <a:pPr indent="0" lvl="0" marL="0" rtl="0" algn="l">
              <a:lnSpc>
                <a:spcPct val="115000"/>
              </a:lnSpc>
              <a:spcBef>
                <a:spcPts val="0"/>
              </a:spcBef>
              <a:spcAft>
                <a:spcPts val="0"/>
              </a:spcAft>
              <a:buNone/>
            </a:pPr>
            <a:r>
              <a:t/>
            </a:r>
            <a:endParaRPr/>
          </a:p>
        </p:txBody>
      </p:sp>
      <p:sp>
        <p:nvSpPr>
          <p:cNvPr id="209" name="Google Shape;209;g9a5f8a4e18_0_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90dfe6240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90dfe6240_0_1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990dfe6240_0_1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9a5f8a4e18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All of the examples below are substrings of the string “This is a string”</a:t>
            </a:r>
            <a:endParaRPr/>
          </a:p>
        </p:txBody>
      </p:sp>
      <p:sp>
        <p:nvSpPr>
          <p:cNvPr id="222" name="Google Shape;222;g9a5f8a4e18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9a5f8a4e18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The answer is B. C has a full stop at the end which is not present in the original string</a:t>
            </a:r>
            <a:endParaRPr/>
          </a:p>
        </p:txBody>
      </p:sp>
      <p:sp>
        <p:nvSpPr>
          <p:cNvPr id="230" name="Google Shape;230;g9a5f8a4e18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7d1f062b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4" name="Google Shape;94;g97d1f062b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97d1f062b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9a5f8a4e18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9a5f8a4e18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This will slice characters 2, 3 and 4.  Remember that indexing starts at 0 so H is character 0.</a:t>
            </a:r>
            <a:endParaRPr/>
          </a:p>
          <a:p>
            <a:pPr indent="0" lvl="0" marL="0" rtl="0" algn="l">
              <a:spcBef>
                <a:spcPts val="0"/>
              </a:spcBef>
              <a:spcAft>
                <a:spcPts val="0"/>
              </a:spcAft>
              <a:buNone/>
            </a:pPr>
            <a:r>
              <a:rPr lang="en-GB"/>
              <a:t>This code will output ‘llo’</a:t>
            </a:r>
            <a:endParaRPr/>
          </a:p>
        </p:txBody>
      </p:sp>
      <p:sp>
        <p:nvSpPr>
          <p:cNvPr id="238" name="Google Shape;238;g9a5f8a4e18_0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a5f8a4e18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9a5f8a4e18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Thi does the same job as the previous slide without the need for the</a:t>
            </a:r>
            <a:r>
              <a:rPr i="1" lang="en-GB"/>
              <a:t> subPhrase </a:t>
            </a:r>
            <a:r>
              <a:rPr lang="en-GB"/>
              <a:t>variable.</a:t>
            </a:r>
            <a:endParaRPr/>
          </a:p>
        </p:txBody>
      </p:sp>
      <p:sp>
        <p:nvSpPr>
          <p:cNvPr id="249" name="Google Shape;249;g9a5f8a4e18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9a5f8a4e18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9a5f8a4e18_0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p>
        </p:txBody>
      </p:sp>
      <p:sp>
        <p:nvSpPr>
          <p:cNvPr id="256" name="Google Shape;256;g9a5f8a4e18_0_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9b0e0f21bd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9b0e0f21bd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9b0e0f21bd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9b0e0f21bd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9b0e0f21bd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9b0e0f21bd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9b0e0f21bd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It doesn’t matter what combination of upper and lower case characters the string is in, it will all be converted to uppercase.</a:t>
            </a:r>
            <a:endParaRPr/>
          </a:p>
        </p:txBody>
      </p:sp>
      <p:sp>
        <p:nvSpPr>
          <p:cNvPr id="277" name="Google Shape;277;g9b0e0f21bd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9b214c39f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99b214c39f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It doesn’t matter what combination of upper and lower case characters the string is in, it will all be converted to lowercase.</a:t>
            </a:r>
            <a:endParaRPr/>
          </a:p>
        </p:txBody>
      </p:sp>
      <p:sp>
        <p:nvSpPr>
          <p:cNvPr id="288" name="Google Shape;288;g99b214c39f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9b0e0f21bd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9b0e0f21bd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Be careful that students are closing all the brackets at the end.</a:t>
            </a:r>
            <a:endParaRPr/>
          </a:p>
        </p:txBody>
      </p:sp>
      <p:sp>
        <p:nvSpPr>
          <p:cNvPr id="299" name="Google Shape;299;g9b0e0f21bd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99b214c39f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99b214c39f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Because we have converted name to uppercase and stored in the nameUpper variable we compare nameUpper to the ALL CAPS version of the string.  If we’d used name.lower() on line 2 then we’d compare to ‘dave’ in the condition.</a:t>
            </a:r>
            <a:endParaRPr/>
          </a:p>
        </p:txBody>
      </p:sp>
      <p:sp>
        <p:nvSpPr>
          <p:cNvPr id="306" name="Google Shape;306;g99b214c39f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99b214c39f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99b214c39f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We’ve removed the need for the nameUpper variable by using upper() in the condition.</a:t>
            </a:r>
            <a:endParaRPr/>
          </a:p>
        </p:txBody>
      </p:sp>
      <p:sp>
        <p:nvSpPr>
          <p:cNvPr id="313" name="Google Shape;313;g99b214c39f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90dfe6240_0_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990dfe6240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90dfe624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Functions can take several parameters, one parameter or no parameters.  This example has two just for illustration.</a:t>
            </a:r>
            <a:endParaRPr/>
          </a:p>
        </p:txBody>
      </p:sp>
      <p:sp>
        <p:nvSpPr>
          <p:cNvPr id="109" name="Google Shape;109;g990dfe624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0aaa52713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0aaa52713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90aaa52713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67d8c0742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67d8c0742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Ask the students to predict what number would be returned by the following function calls: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1: returns 6</a:t>
            </a:r>
            <a:endParaRPr/>
          </a:p>
          <a:p>
            <a:pPr indent="0" lvl="0" marL="0" rtl="0" algn="l">
              <a:spcBef>
                <a:spcPts val="0"/>
              </a:spcBef>
              <a:spcAft>
                <a:spcPts val="0"/>
              </a:spcAft>
              <a:buNone/>
            </a:pPr>
            <a:r>
              <a:rPr lang="en-GB"/>
              <a:t>2: returns 10 (the full stop is a character too)</a:t>
            </a:r>
            <a:endParaRPr/>
          </a:p>
          <a:p>
            <a:pPr indent="0" lvl="0" marL="0" rtl="0" algn="l">
              <a:spcBef>
                <a:spcPts val="0"/>
              </a:spcBef>
              <a:spcAft>
                <a:spcPts val="0"/>
              </a:spcAft>
              <a:buNone/>
            </a:pPr>
            <a:r>
              <a:rPr lang="en-GB"/>
              <a:t>3: returns 12 (the space and exclamation mark are characters)</a:t>
            </a:r>
            <a:endParaRPr/>
          </a:p>
        </p:txBody>
      </p:sp>
      <p:sp>
        <p:nvSpPr>
          <p:cNvPr id="124" name="Google Shape;124;g867d8c0742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90dfe6240_0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90dfe6240_0_1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990dfe6240_0_1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90dfe6240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90dfe6240_0_1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990dfe6240_0_1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90dfe6240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90dfe6240_0_1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This code removes the need to have a wordLength variable.  It uses the len function straight into the print command.</a:t>
            </a:r>
            <a:endParaRPr/>
          </a:p>
          <a:p>
            <a:pPr indent="0" lvl="0" marL="0" rtl="0" algn="l">
              <a:spcBef>
                <a:spcPts val="0"/>
              </a:spcBef>
              <a:spcAft>
                <a:spcPts val="0"/>
              </a:spcAft>
              <a:buNone/>
            </a:pPr>
            <a:r>
              <a:rPr lang="en-GB"/>
              <a:t>Watch out for students missing off the correct number of brackets. </a:t>
            </a:r>
            <a:endParaRPr/>
          </a:p>
        </p:txBody>
      </p:sp>
      <p:sp>
        <p:nvSpPr>
          <p:cNvPr id="152" name="Google Shape;152;g990dfe6240_0_1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15" name="Google Shape;15;p1"/>
          <p:cNvPicPr preferRelativeResize="0"/>
          <p:nvPr/>
        </p:nvPicPr>
        <p:blipFill>
          <a:blip r:embed="rId1">
            <a:alphaModFix/>
          </a:blip>
          <a:stretch>
            <a:fillRect/>
          </a:stretch>
        </p:blipFill>
        <p:spPr>
          <a:xfrm>
            <a:off x="0" y="5974771"/>
            <a:ext cx="2433775" cy="883225"/>
          </a:xfrm>
          <a:prstGeom prst="rect">
            <a:avLst/>
          </a:prstGeom>
          <a:noFill/>
          <a:ln>
            <a:noFill/>
          </a:ln>
        </p:spPr>
      </p:pic>
      <p:sp>
        <p:nvSpPr>
          <p:cNvPr id="16" name="Google Shape;16;p1"/>
          <p:cNvSpPr txBox="1"/>
          <p:nvPr/>
        </p:nvSpPr>
        <p:spPr>
          <a:xfrm>
            <a:off x="7506600" y="6492900"/>
            <a:ext cx="46854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500">
                <a:latin typeface="Calibri"/>
                <a:ea typeface="Calibri"/>
                <a:cs typeface="Calibri"/>
                <a:sym typeface="Calibri"/>
              </a:rPr>
              <a:t>Resources created by Andy Colley (@MrAColley)</a:t>
            </a:r>
            <a:endParaRPr sz="1500">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title"/>
          </p:nvPr>
        </p:nvSpPr>
        <p:spPr>
          <a:xfrm>
            <a:off x="789900" y="0"/>
            <a:ext cx="10515600" cy="87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t>Learning Goals/Objectives</a:t>
            </a:r>
            <a:endParaRPr/>
          </a:p>
        </p:txBody>
      </p:sp>
      <p:sp>
        <p:nvSpPr>
          <p:cNvPr id="91" name="Google Shape;91;p13"/>
          <p:cNvSpPr txBox="1"/>
          <p:nvPr>
            <p:ph idx="1" type="body"/>
          </p:nvPr>
        </p:nvSpPr>
        <p:spPr>
          <a:xfrm>
            <a:off x="789900" y="1096801"/>
            <a:ext cx="10515600" cy="4664400"/>
          </a:xfrm>
          <a:prstGeom prst="rect">
            <a:avLst/>
          </a:prstGeom>
          <a:solidFill>
            <a:srgbClr val="F3F3F3"/>
          </a:solid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GB" sz="3300"/>
              <a:t>Be able to read, comprehend, trace, adapt and create Python code that:</a:t>
            </a:r>
            <a:endParaRPr sz="3300"/>
          </a:p>
          <a:p>
            <a:pPr indent="-438150" lvl="0" marL="457200" rtl="0" algn="l">
              <a:spcBef>
                <a:spcPts val="1000"/>
              </a:spcBef>
              <a:spcAft>
                <a:spcPts val="0"/>
              </a:spcAft>
              <a:buSzPts val="3300"/>
              <a:buChar char="•"/>
            </a:pPr>
            <a:r>
              <a:rPr lang="en-GB" sz="3300"/>
              <a:t>Uses len to count the number of characters in a string</a:t>
            </a:r>
            <a:endParaRPr sz="3300"/>
          </a:p>
          <a:p>
            <a:pPr indent="-438150" lvl="0" marL="457200" rtl="0" algn="l">
              <a:spcBef>
                <a:spcPts val="0"/>
              </a:spcBef>
              <a:spcAft>
                <a:spcPts val="0"/>
              </a:spcAft>
              <a:buSzPts val="3300"/>
              <a:buChar char="•"/>
            </a:pPr>
            <a:r>
              <a:rPr lang="en-GB" sz="3300"/>
              <a:t>Uses get char to get a single </a:t>
            </a:r>
            <a:r>
              <a:rPr lang="en-GB" sz="3300"/>
              <a:t>character</a:t>
            </a:r>
            <a:r>
              <a:rPr lang="en-GB" sz="3300"/>
              <a:t> from a string</a:t>
            </a:r>
            <a:endParaRPr sz="3300"/>
          </a:p>
          <a:p>
            <a:pPr indent="-438150" lvl="0" marL="457200" rtl="0" algn="l">
              <a:spcBef>
                <a:spcPts val="0"/>
              </a:spcBef>
              <a:spcAft>
                <a:spcPts val="0"/>
              </a:spcAft>
              <a:buSzPts val="3300"/>
              <a:buChar char="•"/>
            </a:pPr>
            <a:r>
              <a:rPr lang="en-GB" sz="3300"/>
              <a:t>Uses substring to get a sequence of characters from a string</a:t>
            </a:r>
            <a:endParaRPr sz="3300"/>
          </a:p>
          <a:p>
            <a:pPr indent="-438150" lvl="0" marL="457200" rtl="0" algn="l">
              <a:spcBef>
                <a:spcPts val="0"/>
              </a:spcBef>
              <a:spcAft>
                <a:spcPts val="0"/>
              </a:spcAft>
              <a:buSzPts val="3300"/>
              <a:buChar char="•"/>
            </a:pPr>
            <a:r>
              <a:rPr lang="en-GB" sz="3300"/>
              <a:t>Uses change case to convert caps to lower case and vice versa</a:t>
            </a:r>
            <a:endParaRPr sz="3300"/>
          </a:p>
          <a:p>
            <a:pPr indent="0" lvl="0" marL="0" rtl="0" algn="l">
              <a:spcBef>
                <a:spcPts val="0"/>
              </a:spcBef>
              <a:spcAft>
                <a:spcPts val="0"/>
              </a:spcAft>
              <a:buNone/>
            </a:pPr>
            <a:r>
              <a:t/>
            </a:r>
            <a:endParaRPr sz="2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190900" y="0"/>
            <a:ext cx="10515600" cy="876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l</a:t>
            </a:r>
            <a:r>
              <a:rPr lang="en-GB"/>
              <a:t>en with selection</a:t>
            </a:r>
            <a:endParaRPr/>
          </a:p>
        </p:txBody>
      </p:sp>
      <p:sp>
        <p:nvSpPr>
          <p:cNvPr id="164" name="Google Shape;164;p22"/>
          <p:cNvSpPr txBox="1"/>
          <p:nvPr>
            <p:ph idx="1" type="body"/>
          </p:nvPr>
        </p:nvSpPr>
        <p:spPr>
          <a:xfrm>
            <a:off x="1735550" y="1227600"/>
            <a:ext cx="8253000" cy="2787000"/>
          </a:xfrm>
          <a:prstGeom prst="rect">
            <a:avLst/>
          </a:prstGeom>
          <a:solidFill>
            <a:srgbClr val="EFEFEF"/>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3000">
                <a:solidFill>
                  <a:srgbClr val="000000"/>
                </a:solidFill>
                <a:latin typeface="Courier New"/>
                <a:ea typeface="Courier New"/>
                <a:cs typeface="Courier New"/>
                <a:sym typeface="Courier New"/>
              </a:rPr>
              <a:t>word = input(“Enter a word)</a:t>
            </a:r>
            <a:endParaRPr sz="30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3000">
                <a:solidFill>
                  <a:srgbClr val="000000"/>
                </a:solidFill>
                <a:latin typeface="Courier New"/>
                <a:ea typeface="Courier New"/>
                <a:cs typeface="Courier New"/>
                <a:sym typeface="Courier New"/>
              </a:rPr>
              <a:t>wordLength = len(word)</a:t>
            </a:r>
            <a:endParaRPr sz="30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30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3000">
                <a:solidFill>
                  <a:srgbClr val="000000"/>
                </a:solidFill>
                <a:latin typeface="Courier New"/>
                <a:ea typeface="Courier New"/>
                <a:cs typeface="Courier New"/>
                <a:sym typeface="Courier New"/>
              </a:rPr>
              <a:t>i</a:t>
            </a:r>
            <a:r>
              <a:rPr lang="en-GB" sz="3000">
                <a:solidFill>
                  <a:srgbClr val="000000"/>
                </a:solidFill>
                <a:latin typeface="Courier New"/>
                <a:ea typeface="Courier New"/>
                <a:cs typeface="Courier New"/>
                <a:sym typeface="Courier New"/>
              </a:rPr>
              <a:t>f wordLength &gt; 50:</a:t>
            </a:r>
            <a:endParaRPr sz="30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3000">
                <a:solidFill>
                  <a:srgbClr val="000000"/>
                </a:solidFill>
                <a:latin typeface="Courier New"/>
                <a:ea typeface="Courier New"/>
                <a:cs typeface="Courier New"/>
                <a:sym typeface="Courier New"/>
              </a:rPr>
              <a:t>	print(“Wow! That’s a long word!”</a:t>
            </a:r>
            <a:endParaRPr sz="3000">
              <a:solidFill>
                <a:srgbClr val="000000"/>
              </a:solidFill>
              <a:latin typeface="Courier New"/>
              <a:ea typeface="Courier New"/>
              <a:cs typeface="Courier New"/>
              <a:sym typeface="Courier New"/>
            </a:endParaRPr>
          </a:p>
        </p:txBody>
      </p:sp>
      <p:sp>
        <p:nvSpPr>
          <p:cNvPr id="165" name="Google Shape;165;p22"/>
          <p:cNvSpPr/>
          <p:nvPr/>
        </p:nvSpPr>
        <p:spPr>
          <a:xfrm>
            <a:off x="3478550" y="5209925"/>
            <a:ext cx="7227900" cy="1524600"/>
          </a:xfrm>
          <a:prstGeom prst="wedgeRoundRectCallout">
            <a:avLst>
              <a:gd fmla="val -32385" name="adj1"/>
              <a:gd fmla="val -159629"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1</a:t>
            </a:r>
            <a:r>
              <a:rPr lang="en-GB" sz="2400"/>
              <a:t> - Use the </a:t>
            </a:r>
            <a:r>
              <a:rPr i="1" lang="en-GB" sz="2400"/>
              <a:t>wordLength </a:t>
            </a:r>
            <a:r>
              <a:rPr lang="en-GB" sz="2400"/>
              <a:t>variable as part of the condition.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190900" y="0"/>
            <a:ext cx="10515600" cy="876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len with selection - more efficient code</a:t>
            </a:r>
            <a:endParaRPr/>
          </a:p>
        </p:txBody>
      </p:sp>
      <p:sp>
        <p:nvSpPr>
          <p:cNvPr id="172" name="Google Shape;172;p23"/>
          <p:cNvSpPr txBox="1"/>
          <p:nvPr>
            <p:ph idx="1" type="body"/>
          </p:nvPr>
        </p:nvSpPr>
        <p:spPr>
          <a:xfrm>
            <a:off x="1735550" y="1227600"/>
            <a:ext cx="8253000" cy="2787000"/>
          </a:xfrm>
          <a:prstGeom prst="rect">
            <a:avLst/>
          </a:prstGeom>
          <a:solidFill>
            <a:srgbClr val="EFEFEF"/>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3000">
                <a:solidFill>
                  <a:srgbClr val="000000"/>
                </a:solidFill>
                <a:latin typeface="Courier New"/>
                <a:ea typeface="Courier New"/>
                <a:cs typeface="Courier New"/>
                <a:sym typeface="Courier New"/>
              </a:rPr>
              <a:t>word = input(“Enter a word)</a:t>
            </a:r>
            <a:endParaRPr sz="30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30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3000">
                <a:solidFill>
                  <a:srgbClr val="000000"/>
                </a:solidFill>
                <a:latin typeface="Courier New"/>
                <a:ea typeface="Courier New"/>
                <a:cs typeface="Courier New"/>
                <a:sym typeface="Courier New"/>
              </a:rPr>
              <a:t>if len(word) &gt; 50:</a:t>
            </a:r>
            <a:endParaRPr sz="30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3000">
                <a:solidFill>
                  <a:srgbClr val="000000"/>
                </a:solidFill>
                <a:latin typeface="Courier New"/>
                <a:ea typeface="Courier New"/>
                <a:cs typeface="Courier New"/>
                <a:sym typeface="Courier New"/>
              </a:rPr>
              <a:t>	print(“Wow! That’s a long word!”)</a:t>
            </a:r>
            <a:endParaRPr sz="3000">
              <a:solidFill>
                <a:srgbClr val="000000"/>
              </a:solidFill>
              <a:latin typeface="Courier New"/>
              <a:ea typeface="Courier New"/>
              <a:cs typeface="Courier New"/>
              <a:sym typeface="Courier New"/>
            </a:endParaRPr>
          </a:p>
        </p:txBody>
      </p:sp>
      <p:sp>
        <p:nvSpPr>
          <p:cNvPr id="173" name="Google Shape;173;p23"/>
          <p:cNvSpPr/>
          <p:nvPr/>
        </p:nvSpPr>
        <p:spPr>
          <a:xfrm>
            <a:off x="3266150" y="4365900"/>
            <a:ext cx="7227900" cy="1524600"/>
          </a:xfrm>
          <a:prstGeom prst="wedgeRoundRectCallout">
            <a:avLst>
              <a:gd fmla="val -29355" name="adj1"/>
              <a:gd fmla="val -126473"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1 - Use the </a:t>
            </a:r>
            <a:r>
              <a:rPr i="1" lang="en-GB" sz="2400"/>
              <a:t>len() </a:t>
            </a:r>
            <a:r>
              <a:rPr lang="en-GB" sz="2400"/>
              <a:t>function</a:t>
            </a:r>
            <a:r>
              <a:rPr lang="en-GB" sz="2400"/>
              <a:t> as part of the condition.</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0" y="0"/>
            <a:ext cx="12192000" cy="803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sz="3900"/>
              <a:t>Len - Independent Task</a:t>
            </a:r>
            <a:endParaRPr sz="3900"/>
          </a:p>
        </p:txBody>
      </p:sp>
      <p:sp>
        <p:nvSpPr>
          <p:cNvPr id="180" name="Google Shape;180;p24"/>
          <p:cNvSpPr txBox="1"/>
          <p:nvPr/>
        </p:nvSpPr>
        <p:spPr>
          <a:xfrm>
            <a:off x="0" y="711450"/>
            <a:ext cx="12091200" cy="51852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3200">
                <a:solidFill>
                  <a:schemeClr val="dk1"/>
                </a:solidFill>
              </a:rPr>
              <a:t>Write a program that:</a:t>
            </a:r>
            <a:endParaRPr sz="3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3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3200">
                <a:solidFill>
                  <a:schemeClr val="dk1"/>
                </a:solidFill>
              </a:rPr>
              <a:t>Asks the user to input an 8 letter word.</a:t>
            </a:r>
            <a:endParaRPr sz="3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3200">
                <a:solidFill>
                  <a:schemeClr val="dk1"/>
                </a:solidFill>
              </a:rPr>
              <a:t>Stores the input in a variable.</a:t>
            </a:r>
            <a:endParaRPr sz="3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3200">
                <a:solidFill>
                  <a:schemeClr val="dk1"/>
                </a:solidFill>
              </a:rPr>
              <a:t>Calculates the length of the word input.</a:t>
            </a:r>
            <a:endParaRPr sz="3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3200">
                <a:solidFill>
                  <a:schemeClr val="dk1"/>
                </a:solidFill>
              </a:rPr>
              <a:t>If the word is more than 8 characters, output ‘Too long’</a:t>
            </a:r>
            <a:endParaRPr sz="3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3200">
                <a:solidFill>
                  <a:schemeClr val="dk1"/>
                </a:solidFill>
              </a:rPr>
              <a:t>If the word is less than 8 characters, output ‘Too short’</a:t>
            </a:r>
            <a:endParaRPr sz="3200">
              <a:solidFill>
                <a:schemeClr val="dk1"/>
              </a:solidFill>
            </a:endParaRPr>
          </a:p>
          <a:p>
            <a:pPr indent="0" lvl="0" marL="0" rtl="0" algn="l">
              <a:lnSpc>
                <a:spcPct val="115000"/>
              </a:lnSpc>
              <a:spcBef>
                <a:spcPts val="0"/>
              </a:spcBef>
              <a:spcAft>
                <a:spcPts val="0"/>
              </a:spcAft>
              <a:buNone/>
            </a:pPr>
            <a:r>
              <a:rPr lang="en-GB" sz="3200">
                <a:solidFill>
                  <a:schemeClr val="dk1"/>
                </a:solidFill>
              </a:rPr>
              <a:t>If the word is 8 characters, output ‘Perfect, thank you!’</a:t>
            </a:r>
            <a:endParaRPr sz="6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831850" y="1736763"/>
            <a:ext cx="10515600" cy="285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Get Char</a:t>
            </a:r>
            <a:r>
              <a:rPr lang="en-GB"/>
              <a:t> - String Slicing</a:t>
            </a:r>
            <a:endParaRPr/>
          </a:p>
        </p:txBody>
      </p:sp>
      <p:sp>
        <p:nvSpPr>
          <p:cNvPr id="187" name="Google Shape;187;p25"/>
          <p:cNvSpPr txBox="1"/>
          <p:nvPr>
            <p:ph idx="1" type="body"/>
          </p:nvPr>
        </p:nvSpPr>
        <p:spPr>
          <a:xfrm>
            <a:off x="831850" y="4589463"/>
            <a:ext cx="10515600" cy="150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0" y="0"/>
            <a:ext cx="10947300" cy="90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Open Sans"/>
              <a:buNone/>
            </a:pPr>
            <a:r>
              <a:rPr lang="en-GB"/>
              <a:t>Get Char</a:t>
            </a:r>
            <a:r>
              <a:rPr lang="en-GB"/>
              <a:t>?</a:t>
            </a:r>
            <a:endParaRPr/>
          </a:p>
        </p:txBody>
      </p:sp>
      <p:sp>
        <p:nvSpPr>
          <p:cNvPr id="193" name="Google Shape;193;p26"/>
          <p:cNvSpPr txBox="1"/>
          <p:nvPr>
            <p:ph idx="1" type="body"/>
          </p:nvPr>
        </p:nvSpPr>
        <p:spPr>
          <a:xfrm>
            <a:off x="0" y="904129"/>
            <a:ext cx="12192000" cy="2364900"/>
          </a:xfrm>
          <a:prstGeom prst="rect">
            <a:avLst/>
          </a:prstGeom>
          <a:noFill/>
          <a:ln>
            <a:noFill/>
          </a:ln>
        </p:spPr>
        <p:txBody>
          <a:bodyPr anchorCtr="0" anchor="t" bIns="45700" lIns="91425" spcFirstLastPara="1" rIns="91425" wrap="square" tIns="45700">
            <a:noAutofit/>
          </a:bodyPr>
          <a:lstStyle/>
          <a:p>
            <a:pPr indent="-431800" lvl="0" marL="457200" rtl="0" algn="l">
              <a:lnSpc>
                <a:spcPct val="90000"/>
              </a:lnSpc>
              <a:spcBef>
                <a:spcPts val="1000"/>
              </a:spcBef>
              <a:spcAft>
                <a:spcPts val="0"/>
              </a:spcAft>
              <a:buSzPts val="3200"/>
              <a:buChar char="•"/>
            </a:pPr>
            <a:r>
              <a:rPr lang="en-GB" sz="3200"/>
              <a:t>Get Char lets us get a single character from a string</a:t>
            </a:r>
            <a:endParaRPr sz="3200"/>
          </a:p>
          <a:p>
            <a:pPr indent="-431800" lvl="0" marL="457200" rtl="0" algn="l">
              <a:lnSpc>
                <a:spcPct val="90000"/>
              </a:lnSpc>
              <a:spcBef>
                <a:spcPts val="0"/>
              </a:spcBef>
              <a:spcAft>
                <a:spcPts val="0"/>
              </a:spcAft>
              <a:buSzPts val="3200"/>
              <a:buChar char="•"/>
            </a:pPr>
            <a:r>
              <a:rPr lang="en-GB" sz="3200"/>
              <a:t>Python treats strings like lists, each character is given its own index number, starting at 0</a:t>
            </a:r>
            <a:endParaRPr sz="3200"/>
          </a:p>
        </p:txBody>
      </p:sp>
      <p:graphicFrame>
        <p:nvGraphicFramePr>
          <p:cNvPr id="194" name="Google Shape;194;p26"/>
          <p:cNvGraphicFramePr/>
          <p:nvPr/>
        </p:nvGraphicFramePr>
        <p:xfrm>
          <a:off x="1356888" y="3081700"/>
          <a:ext cx="3000000" cy="3000000"/>
        </p:xfrm>
        <a:graphic>
          <a:graphicData uri="http://schemas.openxmlformats.org/drawingml/2006/table">
            <a:tbl>
              <a:tblPr>
                <a:noFill/>
                <a:tableStyleId>{22AD2CA7-87E2-486C-BBC1-9211EC1C891F}</a:tableStyleId>
              </a:tblPr>
              <a:tblGrid>
                <a:gridCol w="1469575"/>
                <a:gridCol w="1469575"/>
                <a:gridCol w="1469575"/>
                <a:gridCol w="1469575"/>
                <a:gridCol w="1469575"/>
                <a:gridCol w="1469575"/>
              </a:tblGrid>
              <a:tr h="381000">
                <a:tc>
                  <a:txBody>
                    <a:bodyPr/>
                    <a:lstStyle/>
                    <a:p>
                      <a:pPr indent="0" lvl="0" marL="0" rtl="0" algn="ctr">
                        <a:spcBef>
                          <a:spcPts val="0"/>
                        </a:spcBef>
                        <a:spcAft>
                          <a:spcPts val="0"/>
                        </a:spcAft>
                        <a:buNone/>
                      </a:pPr>
                      <a:r>
                        <a:rPr lang="en-GB" sz="5300"/>
                        <a:t>0</a:t>
                      </a:r>
                      <a:endParaRPr sz="5300"/>
                    </a:p>
                  </a:txBody>
                  <a:tcPr marT="91425" marB="91425" marR="91425" marL="91425" anchor="ctr">
                    <a:solidFill>
                      <a:srgbClr val="FFE599"/>
                    </a:solidFill>
                  </a:tcPr>
                </a:tc>
                <a:tc>
                  <a:txBody>
                    <a:bodyPr/>
                    <a:lstStyle/>
                    <a:p>
                      <a:pPr indent="0" lvl="0" marL="0" rtl="0" algn="ctr">
                        <a:spcBef>
                          <a:spcPts val="0"/>
                        </a:spcBef>
                        <a:spcAft>
                          <a:spcPts val="0"/>
                        </a:spcAft>
                        <a:buNone/>
                      </a:pPr>
                      <a:r>
                        <a:rPr lang="en-GB" sz="5300"/>
                        <a:t>1</a:t>
                      </a:r>
                      <a:endParaRPr sz="5300"/>
                    </a:p>
                  </a:txBody>
                  <a:tcPr marT="91425" marB="91425" marR="91425" marL="91425" anchor="ctr">
                    <a:solidFill>
                      <a:srgbClr val="FFE599"/>
                    </a:solidFill>
                  </a:tcPr>
                </a:tc>
                <a:tc>
                  <a:txBody>
                    <a:bodyPr/>
                    <a:lstStyle/>
                    <a:p>
                      <a:pPr indent="0" lvl="0" marL="0" rtl="0" algn="ctr">
                        <a:spcBef>
                          <a:spcPts val="0"/>
                        </a:spcBef>
                        <a:spcAft>
                          <a:spcPts val="0"/>
                        </a:spcAft>
                        <a:buNone/>
                      </a:pPr>
                      <a:r>
                        <a:rPr lang="en-GB" sz="5300"/>
                        <a:t>2</a:t>
                      </a:r>
                      <a:endParaRPr sz="5300"/>
                    </a:p>
                  </a:txBody>
                  <a:tcPr marT="91425" marB="91425" marR="91425" marL="91425" anchor="ctr">
                    <a:solidFill>
                      <a:srgbClr val="FFE599"/>
                    </a:solidFill>
                  </a:tcPr>
                </a:tc>
                <a:tc>
                  <a:txBody>
                    <a:bodyPr/>
                    <a:lstStyle/>
                    <a:p>
                      <a:pPr indent="0" lvl="0" marL="0" rtl="0" algn="ctr">
                        <a:spcBef>
                          <a:spcPts val="0"/>
                        </a:spcBef>
                        <a:spcAft>
                          <a:spcPts val="0"/>
                        </a:spcAft>
                        <a:buNone/>
                      </a:pPr>
                      <a:r>
                        <a:rPr lang="en-GB" sz="5300"/>
                        <a:t>3</a:t>
                      </a:r>
                      <a:endParaRPr sz="5300"/>
                    </a:p>
                  </a:txBody>
                  <a:tcPr marT="91425" marB="91425" marR="91425" marL="91425" anchor="ctr">
                    <a:solidFill>
                      <a:srgbClr val="FFE599"/>
                    </a:solidFill>
                  </a:tcPr>
                </a:tc>
                <a:tc>
                  <a:txBody>
                    <a:bodyPr/>
                    <a:lstStyle/>
                    <a:p>
                      <a:pPr indent="0" lvl="0" marL="0" rtl="0" algn="ctr">
                        <a:spcBef>
                          <a:spcPts val="0"/>
                        </a:spcBef>
                        <a:spcAft>
                          <a:spcPts val="0"/>
                        </a:spcAft>
                        <a:buNone/>
                      </a:pPr>
                      <a:r>
                        <a:rPr lang="en-GB" sz="5300"/>
                        <a:t>4</a:t>
                      </a:r>
                      <a:endParaRPr sz="5300"/>
                    </a:p>
                  </a:txBody>
                  <a:tcPr marT="91425" marB="91425" marR="91425" marL="91425" anchor="ctr">
                    <a:solidFill>
                      <a:srgbClr val="FFE599"/>
                    </a:solidFill>
                  </a:tcPr>
                </a:tc>
                <a:tc>
                  <a:txBody>
                    <a:bodyPr/>
                    <a:lstStyle/>
                    <a:p>
                      <a:pPr indent="0" lvl="0" marL="0" rtl="0" algn="ctr">
                        <a:spcBef>
                          <a:spcPts val="0"/>
                        </a:spcBef>
                        <a:spcAft>
                          <a:spcPts val="0"/>
                        </a:spcAft>
                        <a:buNone/>
                      </a:pPr>
                      <a:r>
                        <a:rPr lang="en-GB" sz="5300"/>
                        <a:t>5</a:t>
                      </a:r>
                      <a:endParaRPr sz="5300"/>
                    </a:p>
                  </a:txBody>
                  <a:tcPr marT="91425" marB="91425" marR="91425" marL="91425" anchor="ctr">
                    <a:solidFill>
                      <a:srgbClr val="FFE599"/>
                    </a:solidFill>
                  </a:tcPr>
                </a:tc>
              </a:tr>
              <a:tr h="381000">
                <a:tc>
                  <a:txBody>
                    <a:bodyPr/>
                    <a:lstStyle/>
                    <a:p>
                      <a:pPr indent="0" lvl="0" marL="0" rtl="0" algn="ctr">
                        <a:spcBef>
                          <a:spcPts val="0"/>
                        </a:spcBef>
                        <a:spcAft>
                          <a:spcPts val="0"/>
                        </a:spcAft>
                        <a:buNone/>
                      </a:pPr>
                      <a:r>
                        <a:rPr lang="en-GB" sz="5300"/>
                        <a:t>P</a:t>
                      </a:r>
                      <a:endParaRPr sz="5300"/>
                    </a:p>
                  </a:txBody>
                  <a:tcPr marT="91425" marB="91425" marR="91425" marL="91425" anchor="ctr"/>
                </a:tc>
                <a:tc>
                  <a:txBody>
                    <a:bodyPr/>
                    <a:lstStyle/>
                    <a:p>
                      <a:pPr indent="0" lvl="0" marL="0" rtl="0" algn="ctr">
                        <a:spcBef>
                          <a:spcPts val="0"/>
                        </a:spcBef>
                        <a:spcAft>
                          <a:spcPts val="0"/>
                        </a:spcAft>
                        <a:buNone/>
                      </a:pPr>
                      <a:r>
                        <a:rPr lang="en-GB" sz="5300"/>
                        <a:t>y</a:t>
                      </a:r>
                      <a:endParaRPr sz="5300"/>
                    </a:p>
                  </a:txBody>
                  <a:tcPr marT="91425" marB="91425" marR="91425" marL="91425" anchor="ctr"/>
                </a:tc>
                <a:tc>
                  <a:txBody>
                    <a:bodyPr/>
                    <a:lstStyle/>
                    <a:p>
                      <a:pPr indent="0" lvl="0" marL="0" rtl="0" algn="ctr">
                        <a:spcBef>
                          <a:spcPts val="0"/>
                        </a:spcBef>
                        <a:spcAft>
                          <a:spcPts val="0"/>
                        </a:spcAft>
                        <a:buNone/>
                      </a:pPr>
                      <a:r>
                        <a:rPr lang="en-GB" sz="5300"/>
                        <a:t>t</a:t>
                      </a:r>
                      <a:endParaRPr sz="5300"/>
                    </a:p>
                  </a:txBody>
                  <a:tcPr marT="91425" marB="91425" marR="91425" marL="91425" anchor="ctr"/>
                </a:tc>
                <a:tc>
                  <a:txBody>
                    <a:bodyPr/>
                    <a:lstStyle/>
                    <a:p>
                      <a:pPr indent="0" lvl="0" marL="0" rtl="0" algn="ctr">
                        <a:spcBef>
                          <a:spcPts val="0"/>
                        </a:spcBef>
                        <a:spcAft>
                          <a:spcPts val="0"/>
                        </a:spcAft>
                        <a:buNone/>
                      </a:pPr>
                      <a:r>
                        <a:rPr lang="en-GB" sz="5300"/>
                        <a:t>h</a:t>
                      </a:r>
                      <a:endParaRPr sz="5300"/>
                    </a:p>
                  </a:txBody>
                  <a:tcPr marT="91425" marB="91425" marR="91425" marL="91425" anchor="ctr"/>
                </a:tc>
                <a:tc>
                  <a:txBody>
                    <a:bodyPr/>
                    <a:lstStyle/>
                    <a:p>
                      <a:pPr indent="0" lvl="0" marL="0" rtl="0" algn="ctr">
                        <a:spcBef>
                          <a:spcPts val="0"/>
                        </a:spcBef>
                        <a:spcAft>
                          <a:spcPts val="0"/>
                        </a:spcAft>
                        <a:buNone/>
                      </a:pPr>
                      <a:r>
                        <a:rPr lang="en-GB" sz="5300"/>
                        <a:t>o</a:t>
                      </a:r>
                      <a:endParaRPr sz="5300"/>
                    </a:p>
                  </a:txBody>
                  <a:tcPr marT="91425" marB="91425" marR="91425" marL="91425" anchor="ctr"/>
                </a:tc>
                <a:tc>
                  <a:txBody>
                    <a:bodyPr/>
                    <a:lstStyle/>
                    <a:p>
                      <a:pPr indent="0" lvl="0" marL="0" rtl="0" algn="ctr">
                        <a:spcBef>
                          <a:spcPts val="0"/>
                        </a:spcBef>
                        <a:spcAft>
                          <a:spcPts val="0"/>
                        </a:spcAft>
                        <a:buNone/>
                      </a:pPr>
                      <a:r>
                        <a:rPr lang="en-GB" sz="5300"/>
                        <a:t>n</a:t>
                      </a:r>
                      <a:endParaRPr sz="5300"/>
                    </a:p>
                  </a:txBody>
                  <a:tcPr marT="91425" marB="91425" marR="91425" marL="91425"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19090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Using </a:t>
            </a:r>
            <a:r>
              <a:rPr b="1" lang="en-GB"/>
              <a:t>Slices </a:t>
            </a:r>
            <a:r>
              <a:rPr lang="en-GB"/>
              <a:t>to get a character</a:t>
            </a:r>
            <a:endParaRPr/>
          </a:p>
        </p:txBody>
      </p:sp>
      <p:sp>
        <p:nvSpPr>
          <p:cNvPr id="201" name="Google Shape;201;p27"/>
          <p:cNvSpPr txBox="1"/>
          <p:nvPr>
            <p:ph idx="1" type="body"/>
          </p:nvPr>
        </p:nvSpPr>
        <p:spPr>
          <a:xfrm>
            <a:off x="190900" y="1128950"/>
            <a:ext cx="11736600" cy="1105200"/>
          </a:xfrm>
          <a:prstGeom prst="rect">
            <a:avLst/>
          </a:prstGeom>
          <a:solidFill>
            <a:srgbClr val="F3F3F3"/>
          </a:solidFill>
        </p:spPr>
        <p:txBody>
          <a:bodyPr anchorCtr="0" anchor="ctr" bIns="45700" lIns="91425" spcFirstLastPara="1" rIns="91425" wrap="square" tIns="45700">
            <a:noAutofit/>
          </a:bodyPr>
          <a:lstStyle/>
          <a:p>
            <a:pPr indent="-400050" lvl="0" marL="457200" rtl="0" algn="l">
              <a:lnSpc>
                <a:spcPct val="100000"/>
              </a:lnSpc>
              <a:spcBef>
                <a:spcPts val="0"/>
              </a:spcBef>
              <a:spcAft>
                <a:spcPts val="0"/>
              </a:spcAft>
              <a:buSzPts val="2700"/>
              <a:buFont typeface="Arial"/>
              <a:buChar char="•"/>
            </a:pPr>
            <a:r>
              <a:rPr lang="en-GB" sz="2700">
                <a:latin typeface="Arial"/>
                <a:ea typeface="Arial"/>
                <a:cs typeface="Arial"/>
                <a:sym typeface="Arial"/>
              </a:rPr>
              <a:t>We use code called a </a:t>
            </a:r>
            <a:r>
              <a:rPr b="1" lang="en-GB" sz="2700">
                <a:latin typeface="Arial"/>
                <a:ea typeface="Arial"/>
                <a:cs typeface="Arial"/>
                <a:sym typeface="Arial"/>
              </a:rPr>
              <a:t>slice</a:t>
            </a:r>
            <a:r>
              <a:rPr lang="en-GB" sz="2700">
                <a:latin typeface="Arial"/>
                <a:ea typeface="Arial"/>
                <a:cs typeface="Arial"/>
                <a:sym typeface="Arial"/>
              </a:rPr>
              <a:t> to get a substring in Python.</a:t>
            </a:r>
            <a:endParaRPr sz="2700">
              <a:latin typeface="Arial"/>
              <a:ea typeface="Arial"/>
              <a:cs typeface="Arial"/>
              <a:sym typeface="Arial"/>
            </a:endParaRPr>
          </a:p>
          <a:p>
            <a:pPr indent="-400050" lvl="0" marL="457200" rtl="0" algn="l">
              <a:lnSpc>
                <a:spcPct val="100000"/>
              </a:lnSpc>
              <a:spcBef>
                <a:spcPts val="0"/>
              </a:spcBef>
              <a:spcAft>
                <a:spcPts val="0"/>
              </a:spcAft>
              <a:buSzPts val="2700"/>
              <a:buFont typeface="Arial"/>
              <a:buChar char="•"/>
            </a:pPr>
            <a:r>
              <a:rPr lang="en-GB" sz="2700">
                <a:latin typeface="Arial"/>
                <a:ea typeface="Arial"/>
                <a:cs typeface="Arial"/>
                <a:sym typeface="Arial"/>
              </a:rPr>
              <a:t>Slices treat strings like </a:t>
            </a:r>
            <a:r>
              <a:rPr b="1" lang="en-GB" sz="2700">
                <a:latin typeface="Arial"/>
                <a:ea typeface="Arial"/>
                <a:cs typeface="Arial"/>
                <a:sym typeface="Arial"/>
              </a:rPr>
              <a:t>lists. </a:t>
            </a:r>
            <a:r>
              <a:rPr lang="en-GB" sz="2700">
                <a:latin typeface="Arial"/>
                <a:ea typeface="Arial"/>
                <a:cs typeface="Arial"/>
                <a:sym typeface="Arial"/>
              </a:rPr>
              <a:t>Each character is given an index number starting with 0</a:t>
            </a:r>
            <a:endParaRPr sz="2700">
              <a:latin typeface="Arial"/>
              <a:ea typeface="Arial"/>
              <a:cs typeface="Arial"/>
              <a:sym typeface="Arial"/>
            </a:endParaRPr>
          </a:p>
        </p:txBody>
      </p:sp>
      <p:sp>
        <p:nvSpPr>
          <p:cNvPr id="202" name="Google Shape;202;p27"/>
          <p:cNvSpPr txBox="1"/>
          <p:nvPr>
            <p:ph idx="1" type="body"/>
          </p:nvPr>
        </p:nvSpPr>
        <p:spPr>
          <a:xfrm>
            <a:off x="3016175" y="2305175"/>
            <a:ext cx="8542200" cy="3645600"/>
          </a:xfrm>
          <a:prstGeom prst="rect">
            <a:avLst/>
          </a:prstGeom>
          <a:solidFill>
            <a:srgbClr val="EFEFEF"/>
          </a:solidFill>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GB" sz="4300">
                <a:solidFill>
                  <a:srgbClr val="000000"/>
                </a:solidFill>
                <a:latin typeface="Courier New"/>
                <a:ea typeface="Courier New"/>
                <a:cs typeface="Courier New"/>
                <a:sym typeface="Courier New"/>
              </a:rPr>
              <a:t>phrase = “Hello World!”</a:t>
            </a:r>
            <a:endParaRPr sz="43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GB" sz="4300">
                <a:solidFill>
                  <a:srgbClr val="000000"/>
                </a:solidFill>
                <a:latin typeface="Courier New"/>
                <a:ea typeface="Courier New"/>
                <a:cs typeface="Courier New"/>
                <a:sym typeface="Courier New"/>
              </a:rPr>
              <a:t>letter = phrase[4]</a:t>
            </a:r>
            <a:endParaRPr sz="43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GB" sz="4300">
                <a:solidFill>
                  <a:srgbClr val="000000"/>
                </a:solidFill>
                <a:latin typeface="Courier New"/>
                <a:ea typeface="Courier New"/>
                <a:cs typeface="Courier New"/>
                <a:sym typeface="Courier New"/>
              </a:rPr>
              <a:t>print(letter)</a:t>
            </a:r>
            <a:endParaRPr sz="4300">
              <a:solidFill>
                <a:srgbClr val="000000"/>
              </a:solidFill>
              <a:latin typeface="Courier New"/>
              <a:ea typeface="Courier New"/>
              <a:cs typeface="Courier New"/>
              <a:sym typeface="Courier New"/>
            </a:endParaRPr>
          </a:p>
        </p:txBody>
      </p:sp>
      <p:sp>
        <p:nvSpPr>
          <p:cNvPr id="203" name="Google Shape;203;p27"/>
          <p:cNvSpPr/>
          <p:nvPr/>
        </p:nvSpPr>
        <p:spPr>
          <a:xfrm>
            <a:off x="0" y="2305175"/>
            <a:ext cx="3117300" cy="1105200"/>
          </a:xfrm>
          <a:prstGeom prst="wedgeRoundRectCallout">
            <a:avLst>
              <a:gd fmla="val 61891" name="adj1"/>
              <a:gd fmla="val 25005"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spcBef>
                <a:spcPts val="0"/>
              </a:spcBef>
              <a:spcAft>
                <a:spcPts val="0"/>
              </a:spcAft>
              <a:buSzPts val="2400"/>
              <a:buAutoNum type="arabicPeriod"/>
            </a:pPr>
            <a:r>
              <a:rPr lang="en-GB" sz="2400"/>
              <a:t>Assign the text to a variable.</a:t>
            </a:r>
            <a:endParaRPr sz="2400"/>
          </a:p>
        </p:txBody>
      </p:sp>
      <p:sp>
        <p:nvSpPr>
          <p:cNvPr id="204" name="Google Shape;204;p27"/>
          <p:cNvSpPr/>
          <p:nvPr/>
        </p:nvSpPr>
        <p:spPr>
          <a:xfrm>
            <a:off x="7068900" y="5038175"/>
            <a:ext cx="5123100" cy="1743000"/>
          </a:xfrm>
          <a:prstGeom prst="wedgeRoundRectCallout">
            <a:avLst>
              <a:gd fmla="val -22213" name="adj1"/>
              <a:gd fmla="val -83835"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GB" sz="2400"/>
              <a:t>2. Slices out character 4 of the string in the </a:t>
            </a:r>
            <a:r>
              <a:rPr i="1" lang="en-GB" sz="2400"/>
              <a:t>phrase </a:t>
            </a:r>
            <a:r>
              <a:rPr lang="en-GB" sz="2400"/>
              <a:t>variable.</a:t>
            </a:r>
            <a:endParaRPr b="1" sz="2400"/>
          </a:p>
        </p:txBody>
      </p:sp>
      <p:sp>
        <p:nvSpPr>
          <p:cNvPr id="205" name="Google Shape;205;p27"/>
          <p:cNvSpPr/>
          <p:nvPr/>
        </p:nvSpPr>
        <p:spPr>
          <a:xfrm>
            <a:off x="85750" y="5357075"/>
            <a:ext cx="4531200" cy="1105200"/>
          </a:xfrm>
          <a:prstGeom prst="wedgeRoundRectCallout">
            <a:avLst>
              <a:gd fmla="val 78599" name="adj1"/>
              <a:gd fmla="val -74281"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GB" sz="2400"/>
              <a:t>3. Output the variable containing the slice</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0" y="95525"/>
            <a:ext cx="10515600" cy="561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Get Char - Make</a:t>
            </a:r>
            <a:endParaRPr/>
          </a:p>
        </p:txBody>
      </p:sp>
      <p:sp>
        <p:nvSpPr>
          <p:cNvPr id="212" name="Google Shape;212;p28"/>
          <p:cNvSpPr txBox="1"/>
          <p:nvPr/>
        </p:nvSpPr>
        <p:spPr>
          <a:xfrm>
            <a:off x="539200" y="657125"/>
            <a:ext cx="11201400" cy="56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2200">
                <a:solidFill>
                  <a:schemeClr val="dk1"/>
                </a:solidFill>
              </a:rPr>
              <a:t>Write a program that:</a:t>
            </a:r>
            <a:endParaRPr sz="2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200">
              <a:solidFill>
                <a:schemeClr val="dk1"/>
              </a:solidFill>
            </a:endParaRPr>
          </a:p>
          <a:p>
            <a:pPr indent="-381000" lvl="0" marL="457200" rtl="0" algn="l">
              <a:lnSpc>
                <a:spcPct val="115000"/>
              </a:lnSpc>
              <a:spcBef>
                <a:spcPts val="0"/>
              </a:spcBef>
              <a:spcAft>
                <a:spcPts val="0"/>
              </a:spcAft>
              <a:buClr>
                <a:schemeClr val="dk1"/>
              </a:buClr>
              <a:buSzPts val="2400"/>
              <a:buChar char="●"/>
            </a:pPr>
            <a:r>
              <a:rPr lang="en-GB" sz="2400">
                <a:solidFill>
                  <a:schemeClr val="dk1"/>
                </a:solidFill>
              </a:rPr>
              <a:t>Asks the user to input a word and stores it in a suitably named variable</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GB" sz="2400">
                <a:solidFill>
                  <a:schemeClr val="dk1"/>
                </a:solidFill>
              </a:rPr>
              <a:t>Asks the user to input a number and stores it in a suitably named variable.</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GB" sz="2400">
                <a:solidFill>
                  <a:schemeClr val="dk1"/>
                </a:solidFill>
              </a:rPr>
              <a:t>If the number entered is larger than the length of the word input then output an error message.</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GB" sz="2400">
                <a:solidFill>
                  <a:schemeClr val="dk1"/>
                </a:solidFill>
              </a:rPr>
              <a:t>Else output the character from the word at the position input as part of a sentence.</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2400">
                <a:solidFill>
                  <a:schemeClr val="dk1"/>
                </a:solidFill>
              </a:rPr>
              <a:t>Eg for inputs ‘Jimi’ and ‘2’ the program outputs ‘The letter </a:t>
            </a:r>
            <a:r>
              <a:rPr b="1" lang="en-GB" sz="2400">
                <a:solidFill>
                  <a:schemeClr val="dk1"/>
                </a:solidFill>
              </a:rPr>
              <a:t>m</a:t>
            </a:r>
            <a:r>
              <a:rPr lang="en-GB" sz="2400">
                <a:solidFill>
                  <a:schemeClr val="dk1"/>
                </a:solidFill>
              </a:rPr>
              <a:t> is at position </a:t>
            </a:r>
            <a:r>
              <a:rPr b="1" lang="en-GB" sz="2400">
                <a:solidFill>
                  <a:schemeClr val="dk1"/>
                </a:solidFill>
              </a:rPr>
              <a:t>2</a:t>
            </a:r>
            <a:r>
              <a:rPr lang="en-GB" sz="2400">
                <a:solidFill>
                  <a:schemeClr val="dk1"/>
                </a:solidFill>
              </a:rPr>
              <a:t> in your name’.</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2400">
                <a:solidFill>
                  <a:schemeClr val="dk1"/>
                </a:solidFill>
              </a:rPr>
              <a:t>For inputs ‘Jimi’ and ‘6’ the program outputs ‘The number you entered is too large’.</a:t>
            </a:r>
            <a:endParaRPr sz="2400">
              <a:solidFill>
                <a:schemeClr val="dk1"/>
              </a:solidFill>
            </a:endParaRPr>
          </a:p>
          <a:p>
            <a:pPr indent="0" lvl="0" marL="0" rtl="0" algn="l">
              <a:lnSpc>
                <a:spcPct val="115000"/>
              </a:lnSpc>
              <a:spcBef>
                <a:spcPts val="0"/>
              </a:spcBef>
              <a:spcAft>
                <a:spcPts val="0"/>
              </a:spcAft>
              <a:buNone/>
            </a:pPr>
            <a:r>
              <a:t/>
            </a:r>
            <a:endParaRPr sz="39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831850" y="1736763"/>
            <a:ext cx="10515600" cy="285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Substrings - String Slicing</a:t>
            </a:r>
            <a:endParaRPr/>
          </a:p>
        </p:txBody>
      </p:sp>
      <p:sp>
        <p:nvSpPr>
          <p:cNvPr id="219" name="Google Shape;219;p29"/>
          <p:cNvSpPr txBox="1"/>
          <p:nvPr>
            <p:ph idx="1" type="body"/>
          </p:nvPr>
        </p:nvSpPr>
        <p:spPr>
          <a:xfrm>
            <a:off x="831850" y="4589463"/>
            <a:ext cx="10515600" cy="150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0" y="0"/>
            <a:ext cx="10947300" cy="90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Open Sans"/>
              <a:buNone/>
            </a:pPr>
            <a:r>
              <a:rPr lang="en-GB"/>
              <a:t>A substring?</a:t>
            </a:r>
            <a:endParaRPr/>
          </a:p>
        </p:txBody>
      </p:sp>
      <p:sp>
        <p:nvSpPr>
          <p:cNvPr id="225" name="Google Shape;225;p30"/>
          <p:cNvSpPr txBox="1"/>
          <p:nvPr>
            <p:ph idx="1" type="body"/>
          </p:nvPr>
        </p:nvSpPr>
        <p:spPr>
          <a:xfrm>
            <a:off x="0" y="904129"/>
            <a:ext cx="12192000" cy="2364900"/>
          </a:xfrm>
          <a:prstGeom prst="rect">
            <a:avLst/>
          </a:prstGeom>
          <a:noFill/>
          <a:ln>
            <a:noFill/>
          </a:ln>
        </p:spPr>
        <p:txBody>
          <a:bodyPr anchorCtr="0" anchor="t" bIns="45700" lIns="91425" spcFirstLastPara="1" rIns="91425" wrap="square" tIns="45700">
            <a:noAutofit/>
          </a:bodyPr>
          <a:lstStyle/>
          <a:p>
            <a:pPr indent="-431800" lvl="0" marL="457200" rtl="0" algn="l">
              <a:lnSpc>
                <a:spcPct val="90000"/>
              </a:lnSpc>
              <a:spcBef>
                <a:spcPts val="1000"/>
              </a:spcBef>
              <a:spcAft>
                <a:spcPts val="0"/>
              </a:spcAft>
              <a:buSzPts val="3200"/>
              <a:buChar char="•"/>
            </a:pPr>
            <a:r>
              <a:rPr lang="en-GB" sz="3200"/>
              <a:t>A </a:t>
            </a:r>
            <a:r>
              <a:rPr b="1" lang="en-GB" sz="3200"/>
              <a:t>substring </a:t>
            </a:r>
            <a:r>
              <a:rPr lang="en-GB" sz="3200"/>
              <a:t>is part of a string.</a:t>
            </a:r>
            <a:endParaRPr sz="3200"/>
          </a:p>
          <a:p>
            <a:pPr indent="-431800" lvl="0" marL="457200" rtl="0" algn="l">
              <a:lnSpc>
                <a:spcPct val="90000"/>
              </a:lnSpc>
              <a:spcBef>
                <a:spcPts val="0"/>
              </a:spcBef>
              <a:spcAft>
                <a:spcPts val="0"/>
              </a:spcAft>
              <a:buSzPts val="3200"/>
              <a:buChar char="•"/>
            </a:pPr>
            <a:r>
              <a:rPr lang="en-GB" sz="3200"/>
              <a:t>It is </a:t>
            </a:r>
            <a:r>
              <a:rPr b="1" lang="en-GB" sz="3200"/>
              <a:t>some text from a string</a:t>
            </a:r>
            <a:r>
              <a:rPr lang="en-GB" sz="3200"/>
              <a:t> exactly as it appears in the string</a:t>
            </a:r>
            <a:endParaRPr sz="3200"/>
          </a:p>
        </p:txBody>
      </p:sp>
      <p:sp>
        <p:nvSpPr>
          <p:cNvPr id="226" name="Google Shape;226;p30"/>
          <p:cNvSpPr txBox="1"/>
          <p:nvPr/>
        </p:nvSpPr>
        <p:spPr>
          <a:xfrm>
            <a:off x="0" y="2823571"/>
            <a:ext cx="12192000" cy="581700"/>
          </a:xfrm>
          <a:prstGeom prst="rect">
            <a:avLst/>
          </a:prstGeom>
          <a:solidFill>
            <a:srgbClr val="FFFF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GB" sz="4000">
                <a:solidFill>
                  <a:schemeClr val="dk1"/>
                </a:solidFill>
                <a:latin typeface="Courier New"/>
                <a:ea typeface="Courier New"/>
                <a:cs typeface="Courier New"/>
                <a:sym typeface="Courier New"/>
              </a:rPr>
              <a:t>“This is a string”</a:t>
            </a:r>
            <a:endParaRPr>
              <a:latin typeface="Courier New"/>
              <a:ea typeface="Courier New"/>
              <a:cs typeface="Courier New"/>
              <a:sym typeface="Courier New"/>
            </a:endParaRPr>
          </a:p>
        </p:txBody>
      </p:sp>
      <p:sp>
        <p:nvSpPr>
          <p:cNvPr id="227" name="Google Shape;227;p30"/>
          <p:cNvSpPr txBox="1"/>
          <p:nvPr/>
        </p:nvSpPr>
        <p:spPr>
          <a:xfrm>
            <a:off x="0" y="3774422"/>
            <a:ext cx="12192000" cy="21906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GB" sz="2800">
                <a:solidFill>
                  <a:schemeClr val="dk1"/>
                </a:solidFill>
                <a:latin typeface="Courier New"/>
                <a:ea typeface="Courier New"/>
                <a:cs typeface="Courier New"/>
                <a:sym typeface="Courier New"/>
              </a:rPr>
              <a:t>This</a:t>
            </a:r>
            <a:endParaRPr b="1" sz="2800">
              <a:solidFill>
                <a:schemeClr val="dk1"/>
              </a:solidFill>
              <a:latin typeface="Courier New"/>
              <a:ea typeface="Courier New"/>
              <a:cs typeface="Courier New"/>
              <a:sym typeface="Courier New"/>
            </a:endParaRPr>
          </a:p>
          <a:p>
            <a:pPr indent="0" lvl="0" marL="0" marR="0" rtl="0" algn="ctr">
              <a:lnSpc>
                <a:spcPct val="90000"/>
              </a:lnSpc>
              <a:spcBef>
                <a:spcPts val="0"/>
              </a:spcBef>
              <a:spcAft>
                <a:spcPts val="0"/>
              </a:spcAft>
              <a:buClr>
                <a:schemeClr val="dk1"/>
              </a:buClr>
              <a:buSzPts val="4000"/>
              <a:buFont typeface="Arial"/>
              <a:buNone/>
            </a:pPr>
            <a:r>
              <a:rPr b="1" lang="en-GB" sz="2800">
                <a:solidFill>
                  <a:schemeClr val="dk1"/>
                </a:solidFill>
                <a:latin typeface="Courier New"/>
                <a:ea typeface="Courier New"/>
                <a:cs typeface="Courier New"/>
                <a:sym typeface="Courier New"/>
              </a:rPr>
              <a:t>This is </a:t>
            </a:r>
            <a:endParaRPr b="1" sz="2800">
              <a:solidFill>
                <a:schemeClr val="dk1"/>
              </a:solidFill>
              <a:latin typeface="Courier New"/>
              <a:ea typeface="Courier New"/>
              <a:cs typeface="Courier New"/>
              <a:sym typeface="Courier New"/>
            </a:endParaRPr>
          </a:p>
          <a:p>
            <a:pPr indent="0" lvl="0" marL="0" marR="0" rtl="0" algn="ctr">
              <a:lnSpc>
                <a:spcPct val="90000"/>
              </a:lnSpc>
              <a:spcBef>
                <a:spcPts val="0"/>
              </a:spcBef>
              <a:spcAft>
                <a:spcPts val="0"/>
              </a:spcAft>
              <a:buClr>
                <a:schemeClr val="dk1"/>
              </a:buClr>
              <a:buSzPts val="4000"/>
              <a:buFont typeface="Arial"/>
              <a:buNone/>
            </a:pPr>
            <a:r>
              <a:rPr b="1" lang="en-GB" sz="2800">
                <a:solidFill>
                  <a:schemeClr val="dk1"/>
                </a:solidFill>
                <a:latin typeface="Courier New"/>
                <a:ea typeface="Courier New"/>
                <a:cs typeface="Courier New"/>
                <a:sym typeface="Courier New"/>
              </a:rPr>
              <a:t>is a</a:t>
            </a:r>
            <a:endParaRPr b="1" sz="2800">
              <a:solidFill>
                <a:schemeClr val="dk1"/>
              </a:solidFill>
              <a:latin typeface="Courier New"/>
              <a:ea typeface="Courier New"/>
              <a:cs typeface="Courier New"/>
              <a:sym typeface="Courier New"/>
            </a:endParaRPr>
          </a:p>
          <a:p>
            <a:pPr indent="0" lvl="0" marL="0" marR="0" rtl="0" algn="ctr">
              <a:lnSpc>
                <a:spcPct val="90000"/>
              </a:lnSpc>
              <a:spcBef>
                <a:spcPts val="0"/>
              </a:spcBef>
              <a:spcAft>
                <a:spcPts val="0"/>
              </a:spcAft>
              <a:buClr>
                <a:schemeClr val="dk1"/>
              </a:buClr>
              <a:buSzPts val="4000"/>
              <a:buFont typeface="Arial"/>
              <a:buNone/>
            </a:pPr>
            <a:r>
              <a:rPr b="1" lang="en-GB" sz="2800">
                <a:solidFill>
                  <a:schemeClr val="dk1"/>
                </a:solidFill>
                <a:latin typeface="Courier New"/>
                <a:ea typeface="Courier New"/>
                <a:cs typeface="Courier New"/>
                <a:sym typeface="Courier New"/>
              </a:rPr>
              <a:t>is is a st</a:t>
            </a:r>
            <a:endParaRPr b="1" sz="2800">
              <a:solidFill>
                <a:schemeClr val="dk1"/>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0" y="0"/>
            <a:ext cx="10947300" cy="90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Open Sans"/>
              <a:buNone/>
            </a:pPr>
            <a:r>
              <a:rPr lang="en-GB"/>
              <a:t>A substring</a:t>
            </a:r>
            <a:endParaRPr/>
          </a:p>
        </p:txBody>
      </p:sp>
      <p:sp>
        <p:nvSpPr>
          <p:cNvPr id="233" name="Google Shape;233;p31"/>
          <p:cNvSpPr txBox="1"/>
          <p:nvPr>
            <p:ph idx="1" type="body"/>
          </p:nvPr>
        </p:nvSpPr>
        <p:spPr>
          <a:xfrm>
            <a:off x="0" y="904127"/>
            <a:ext cx="12192000" cy="1320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GB" sz="3200"/>
              <a:t>Which of the examples below is a substring of:</a:t>
            </a:r>
            <a:endParaRPr sz="3200"/>
          </a:p>
          <a:p>
            <a:pPr indent="0" lvl="0" marL="0" rtl="0" algn="ctr">
              <a:lnSpc>
                <a:spcPct val="90000"/>
              </a:lnSpc>
              <a:spcBef>
                <a:spcPts val="1000"/>
              </a:spcBef>
              <a:spcAft>
                <a:spcPts val="0"/>
              </a:spcAft>
              <a:buNone/>
            </a:pPr>
            <a:r>
              <a:rPr b="1" lang="en-GB" sz="3200"/>
              <a:t>“Computer Science”</a:t>
            </a:r>
            <a:endParaRPr b="1" sz="3200"/>
          </a:p>
        </p:txBody>
      </p:sp>
      <p:sp>
        <p:nvSpPr>
          <p:cNvPr id="234" name="Google Shape;234;p31"/>
          <p:cNvSpPr txBox="1"/>
          <p:nvPr/>
        </p:nvSpPr>
        <p:spPr>
          <a:xfrm>
            <a:off x="0" y="2628622"/>
            <a:ext cx="12192000" cy="2190600"/>
          </a:xfrm>
          <a:prstGeom prst="rect">
            <a:avLst/>
          </a:prstGeom>
          <a:solidFill>
            <a:srgbClr val="FFFF00"/>
          </a:solidFill>
          <a:ln>
            <a:noFill/>
          </a:ln>
        </p:spPr>
        <p:txBody>
          <a:bodyPr anchorCtr="0" anchor="ctr" bIns="45700" lIns="91425" spcFirstLastPara="1" rIns="91425" wrap="square" tIns="45700">
            <a:noAutofit/>
          </a:bodyPr>
          <a:lstStyle/>
          <a:p>
            <a:pPr indent="-406400" lvl="0" marL="457200" marR="0" rtl="0" algn="ctr">
              <a:lnSpc>
                <a:spcPct val="90000"/>
              </a:lnSpc>
              <a:spcBef>
                <a:spcPts val="0"/>
              </a:spcBef>
              <a:spcAft>
                <a:spcPts val="0"/>
              </a:spcAft>
              <a:buClr>
                <a:schemeClr val="dk1"/>
              </a:buClr>
              <a:buSzPts val="2800"/>
              <a:buFont typeface="Courier New"/>
              <a:buAutoNum type="alphaUcParenR"/>
            </a:pPr>
            <a:r>
              <a:rPr b="1" lang="en-GB" sz="2800">
                <a:solidFill>
                  <a:schemeClr val="dk1"/>
                </a:solidFill>
                <a:latin typeface="Courier New"/>
                <a:ea typeface="Courier New"/>
                <a:cs typeface="Courier New"/>
                <a:sym typeface="Courier New"/>
              </a:rPr>
              <a:t>comp</a:t>
            </a:r>
            <a:endParaRPr b="1" sz="2800">
              <a:solidFill>
                <a:schemeClr val="dk1"/>
              </a:solidFill>
              <a:latin typeface="Courier New"/>
              <a:ea typeface="Courier New"/>
              <a:cs typeface="Courier New"/>
              <a:sym typeface="Courier New"/>
            </a:endParaRPr>
          </a:p>
          <a:p>
            <a:pPr indent="-406400" lvl="0" marL="457200" marR="0" rtl="0" algn="ctr">
              <a:lnSpc>
                <a:spcPct val="90000"/>
              </a:lnSpc>
              <a:spcBef>
                <a:spcPts val="0"/>
              </a:spcBef>
              <a:spcAft>
                <a:spcPts val="0"/>
              </a:spcAft>
              <a:buClr>
                <a:schemeClr val="dk1"/>
              </a:buClr>
              <a:buSzPts val="2800"/>
              <a:buFont typeface="Courier New"/>
              <a:buAutoNum type="alphaUcParenR"/>
            </a:pPr>
            <a:r>
              <a:rPr b="1" lang="en-GB" sz="2800">
                <a:solidFill>
                  <a:schemeClr val="dk1"/>
                </a:solidFill>
                <a:latin typeface="Courier New"/>
                <a:ea typeface="Courier New"/>
                <a:cs typeface="Courier New"/>
                <a:sym typeface="Courier New"/>
              </a:rPr>
              <a:t>uter Sci</a:t>
            </a:r>
            <a:endParaRPr b="1" sz="2800">
              <a:solidFill>
                <a:schemeClr val="dk1"/>
              </a:solidFill>
              <a:latin typeface="Courier New"/>
              <a:ea typeface="Courier New"/>
              <a:cs typeface="Courier New"/>
              <a:sym typeface="Courier New"/>
            </a:endParaRPr>
          </a:p>
          <a:p>
            <a:pPr indent="-406400" lvl="0" marL="457200" marR="0" rtl="0" algn="ctr">
              <a:lnSpc>
                <a:spcPct val="90000"/>
              </a:lnSpc>
              <a:spcBef>
                <a:spcPts val="0"/>
              </a:spcBef>
              <a:spcAft>
                <a:spcPts val="0"/>
              </a:spcAft>
              <a:buClr>
                <a:schemeClr val="dk1"/>
              </a:buClr>
              <a:buSzPts val="2800"/>
              <a:buFont typeface="Courier New"/>
              <a:buAutoNum type="alphaUcParenR"/>
            </a:pPr>
            <a:r>
              <a:rPr b="1" lang="en-GB" sz="2800">
                <a:solidFill>
                  <a:schemeClr val="dk1"/>
                </a:solidFill>
                <a:latin typeface="Courier New"/>
                <a:ea typeface="Courier New"/>
                <a:cs typeface="Courier New"/>
                <a:sym typeface="Courier New"/>
              </a:rPr>
              <a:t>ter Science.</a:t>
            </a:r>
            <a:endParaRPr b="1" sz="2800">
              <a:solidFill>
                <a:schemeClr val="dk1"/>
              </a:solidFill>
              <a:latin typeface="Courier New"/>
              <a:ea typeface="Courier New"/>
              <a:cs typeface="Courier New"/>
              <a:sym typeface="Courier New"/>
            </a:endParaRPr>
          </a:p>
          <a:p>
            <a:pPr indent="-406400" lvl="0" marL="457200" marR="0" rtl="0" algn="ctr">
              <a:lnSpc>
                <a:spcPct val="90000"/>
              </a:lnSpc>
              <a:spcBef>
                <a:spcPts val="0"/>
              </a:spcBef>
              <a:spcAft>
                <a:spcPts val="0"/>
              </a:spcAft>
              <a:buClr>
                <a:schemeClr val="dk1"/>
              </a:buClr>
              <a:buSzPts val="2800"/>
              <a:buFont typeface="Courier New"/>
              <a:buAutoNum type="alphaUcParenR"/>
            </a:pPr>
            <a:r>
              <a:rPr b="1" lang="en-GB" sz="2800">
                <a:solidFill>
                  <a:schemeClr val="dk1"/>
                </a:solidFill>
                <a:latin typeface="Courier New"/>
                <a:ea typeface="Courier New"/>
                <a:cs typeface="Courier New"/>
                <a:sym typeface="Courier New"/>
              </a:rPr>
              <a:t>CompSci</a:t>
            </a:r>
            <a:endParaRPr b="1" sz="2800">
              <a:solidFill>
                <a:schemeClr val="dk1"/>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831850" y="1709738"/>
            <a:ext cx="10515600" cy="285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Theory - String Manipulation</a:t>
            </a:r>
            <a:endParaRPr/>
          </a:p>
        </p:txBody>
      </p:sp>
      <p:sp>
        <p:nvSpPr>
          <p:cNvPr id="98" name="Google Shape;98;p14"/>
          <p:cNvSpPr txBox="1"/>
          <p:nvPr>
            <p:ph idx="1" type="body"/>
          </p:nvPr>
        </p:nvSpPr>
        <p:spPr>
          <a:xfrm>
            <a:off x="831850" y="4589463"/>
            <a:ext cx="10515600" cy="150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19090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Using </a:t>
            </a:r>
            <a:r>
              <a:rPr b="1" lang="en-GB"/>
              <a:t>Slices </a:t>
            </a:r>
            <a:r>
              <a:rPr lang="en-GB"/>
              <a:t>to get substrings</a:t>
            </a:r>
            <a:endParaRPr/>
          </a:p>
        </p:txBody>
      </p:sp>
      <p:sp>
        <p:nvSpPr>
          <p:cNvPr id="241" name="Google Shape;241;p32"/>
          <p:cNvSpPr txBox="1"/>
          <p:nvPr>
            <p:ph idx="1" type="body"/>
          </p:nvPr>
        </p:nvSpPr>
        <p:spPr>
          <a:xfrm>
            <a:off x="190900" y="1128950"/>
            <a:ext cx="11736600" cy="1105200"/>
          </a:xfrm>
          <a:prstGeom prst="rect">
            <a:avLst/>
          </a:prstGeom>
          <a:solidFill>
            <a:srgbClr val="F3F3F3"/>
          </a:solidFill>
        </p:spPr>
        <p:txBody>
          <a:bodyPr anchorCtr="0" anchor="ctr" bIns="45700" lIns="91425" spcFirstLastPara="1" rIns="91425" wrap="square" tIns="45700">
            <a:noAutofit/>
          </a:bodyPr>
          <a:lstStyle/>
          <a:p>
            <a:pPr indent="-400050" lvl="0" marL="457200" rtl="0" algn="l">
              <a:lnSpc>
                <a:spcPct val="100000"/>
              </a:lnSpc>
              <a:spcBef>
                <a:spcPts val="0"/>
              </a:spcBef>
              <a:spcAft>
                <a:spcPts val="0"/>
              </a:spcAft>
              <a:buSzPts val="2700"/>
              <a:buFont typeface="Arial"/>
              <a:buChar char="•"/>
            </a:pPr>
            <a:r>
              <a:rPr lang="en-GB" sz="2700">
                <a:latin typeface="Arial"/>
                <a:ea typeface="Arial"/>
                <a:cs typeface="Arial"/>
                <a:sym typeface="Arial"/>
              </a:rPr>
              <a:t>We use code called a </a:t>
            </a:r>
            <a:r>
              <a:rPr b="1" lang="en-GB" sz="2700">
                <a:latin typeface="Arial"/>
                <a:ea typeface="Arial"/>
                <a:cs typeface="Arial"/>
                <a:sym typeface="Arial"/>
              </a:rPr>
              <a:t>slice</a:t>
            </a:r>
            <a:r>
              <a:rPr lang="en-GB" sz="2700">
                <a:latin typeface="Arial"/>
                <a:ea typeface="Arial"/>
                <a:cs typeface="Arial"/>
                <a:sym typeface="Arial"/>
              </a:rPr>
              <a:t> to get a substring in Python.</a:t>
            </a:r>
            <a:endParaRPr sz="2700">
              <a:latin typeface="Arial"/>
              <a:ea typeface="Arial"/>
              <a:cs typeface="Arial"/>
              <a:sym typeface="Arial"/>
            </a:endParaRPr>
          </a:p>
          <a:p>
            <a:pPr indent="-400050" lvl="0" marL="457200" rtl="0" algn="l">
              <a:lnSpc>
                <a:spcPct val="100000"/>
              </a:lnSpc>
              <a:spcBef>
                <a:spcPts val="0"/>
              </a:spcBef>
              <a:spcAft>
                <a:spcPts val="0"/>
              </a:spcAft>
              <a:buSzPts val="2700"/>
              <a:buFont typeface="Arial"/>
              <a:buChar char="•"/>
            </a:pPr>
            <a:r>
              <a:rPr lang="en-GB" sz="2700">
                <a:latin typeface="Arial"/>
                <a:ea typeface="Arial"/>
                <a:cs typeface="Arial"/>
                <a:sym typeface="Arial"/>
              </a:rPr>
              <a:t>Slices treat strings like </a:t>
            </a:r>
            <a:r>
              <a:rPr b="1" lang="en-GB" sz="2700">
                <a:latin typeface="Arial"/>
                <a:ea typeface="Arial"/>
                <a:cs typeface="Arial"/>
                <a:sym typeface="Arial"/>
              </a:rPr>
              <a:t>lists. </a:t>
            </a:r>
            <a:r>
              <a:rPr lang="en-GB" sz="2700">
                <a:latin typeface="Arial"/>
                <a:ea typeface="Arial"/>
                <a:cs typeface="Arial"/>
                <a:sym typeface="Arial"/>
              </a:rPr>
              <a:t>Each character is given an index number starting with 0</a:t>
            </a:r>
            <a:endParaRPr sz="2700">
              <a:latin typeface="Arial"/>
              <a:ea typeface="Arial"/>
              <a:cs typeface="Arial"/>
              <a:sym typeface="Arial"/>
            </a:endParaRPr>
          </a:p>
        </p:txBody>
      </p:sp>
      <p:sp>
        <p:nvSpPr>
          <p:cNvPr id="242" name="Google Shape;242;p32"/>
          <p:cNvSpPr txBox="1"/>
          <p:nvPr>
            <p:ph idx="1" type="body"/>
          </p:nvPr>
        </p:nvSpPr>
        <p:spPr>
          <a:xfrm>
            <a:off x="3016175" y="2305175"/>
            <a:ext cx="8542200" cy="3645600"/>
          </a:xfrm>
          <a:prstGeom prst="rect">
            <a:avLst/>
          </a:prstGeom>
          <a:solidFill>
            <a:srgbClr val="EFEFEF"/>
          </a:solidFill>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GB" sz="4300">
                <a:solidFill>
                  <a:srgbClr val="000000"/>
                </a:solidFill>
                <a:latin typeface="Courier New"/>
                <a:ea typeface="Courier New"/>
                <a:cs typeface="Courier New"/>
                <a:sym typeface="Courier New"/>
              </a:rPr>
              <a:t>phrase = “Hello World!”</a:t>
            </a:r>
            <a:endParaRPr sz="43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GB" sz="4300">
                <a:solidFill>
                  <a:srgbClr val="000000"/>
                </a:solidFill>
                <a:latin typeface="Courier New"/>
                <a:ea typeface="Courier New"/>
                <a:cs typeface="Courier New"/>
                <a:sym typeface="Courier New"/>
              </a:rPr>
              <a:t>subPhrase = phrase[2:5]</a:t>
            </a:r>
            <a:endParaRPr sz="43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GB" sz="4300">
                <a:solidFill>
                  <a:srgbClr val="000000"/>
                </a:solidFill>
                <a:latin typeface="Courier New"/>
                <a:ea typeface="Courier New"/>
                <a:cs typeface="Courier New"/>
                <a:sym typeface="Courier New"/>
              </a:rPr>
              <a:t>print(subPhrase)</a:t>
            </a:r>
            <a:endParaRPr sz="4300">
              <a:solidFill>
                <a:srgbClr val="000000"/>
              </a:solidFill>
              <a:latin typeface="Courier New"/>
              <a:ea typeface="Courier New"/>
              <a:cs typeface="Courier New"/>
              <a:sym typeface="Courier New"/>
            </a:endParaRPr>
          </a:p>
        </p:txBody>
      </p:sp>
      <p:sp>
        <p:nvSpPr>
          <p:cNvPr id="243" name="Google Shape;243;p32"/>
          <p:cNvSpPr/>
          <p:nvPr/>
        </p:nvSpPr>
        <p:spPr>
          <a:xfrm>
            <a:off x="0" y="2305175"/>
            <a:ext cx="3117300" cy="1105200"/>
          </a:xfrm>
          <a:prstGeom prst="wedgeRoundRectCallout">
            <a:avLst>
              <a:gd fmla="val 61891" name="adj1"/>
              <a:gd fmla="val 25005"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spcBef>
                <a:spcPts val="0"/>
              </a:spcBef>
              <a:spcAft>
                <a:spcPts val="0"/>
              </a:spcAft>
              <a:buSzPts val="2400"/>
              <a:buAutoNum type="arabicPeriod"/>
            </a:pPr>
            <a:r>
              <a:rPr lang="en-GB" sz="2400"/>
              <a:t>Assign the text to a variable.</a:t>
            </a:r>
            <a:endParaRPr sz="2400"/>
          </a:p>
        </p:txBody>
      </p:sp>
      <p:sp>
        <p:nvSpPr>
          <p:cNvPr id="244" name="Google Shape;244;p32"/>
          <p:cNvSpPr/>
          <p:nvPr/>
        </p:nvSpPr>
        <p:spPr>
          <a:xfrm>
            <a:off x="7068900" y="5038175"/>
            <a:ext cx="5123100" cy="1743000"/>
          </a:xfrm>
          <a:prstGeom prst="wedgeRoundRectCallout">
            <a:avLst>
              <a:gd fmla="val -2150" name="adj1"/>
              <a:gd fmla="val -82869"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GB" sz="2400"/>
              <a:t>2. Slices out characters 2 to 5 of the string in the </a:t>
            </a:r>
            <a:r>
              <a:rPr i="1" lang="en-GB" sz="2400"/>
              <a:t>phrase </a:t>
            </a:r>
            <a:r>
              <a:rPr lang="en-GB" sz="2400"/>
              <a:t>variable. Character 5 is </a:t>
            </a:r>
            <a:r>
              <a:rPr b="1" lang="en-GB" sz="2400"/>
              <a:t>NOT INCLUDED.</a:t>
            </a:r>
            <a:endParaRPr b="1" sz="2400"/>
          </a:p>
        </p:txBody>
      </p:sp>
      <p:sp>
        <p:nvSpPr>
          <p:cNvPr id="245" name="Google Shape;245;p32"/>
          <p:cNvSpPr/>
          <p:nvPr/>
        </p:nvSpPr>
        <p:spPr>
          <a:xfrm>
            <a:off x="85750" y="5357075"/>
            <a:ext cx="4531200" cy="1105200"/>
          </a:xfrm>
          <a:prstGeom prst="wedgeRoundRectCallout">
            <a:avLst>
              <a:gd fmla="val 78599" name="adj1"/>
              <a:gd fmla="val -74281"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GB" sz="2400"/>
              <a:t>3. Output the variable containing the slice</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190900" y="0"/>
            <a:ext cx="120012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Using </a:t>
            </a:r>
            <a:r>
              <a:rPr b="1" lang="en-GB"/>
              <a:t>Slices </a:t>
            </a:r>
            <a:r>
              <a:rPr lang="en-GB"/>
              <a:t>to get substrings - more efficient code</a:t>
            </a:r>
            <a:endParaRPr/>
          </a:p>
        </p:txBody>
      </p:sp>
      <p:sp>
        <p:nvSpPr>
          <p:cNvPr id="252" name="Google Shape;252;p33"/>
          <p:cNvSpPr txBox="1"/>
          <p:nvPr>
            <p:ph idx="1" type="body"/>
          </p:nvPr>
        </p:nvSpPr>
        <p:spPr>
          <a:xfrm>
            <a:off x="1735550" y="1606200"/>
            <a:ext cx="8542200" cy="3645600"/>
          </a:xfrm>
          <a:prstGeom prst="rect">
            <a:avLst/>
          </a:prstGeom>
          <a:solidFill>
            <a:srgbClr val="EFEFEF"/>
          </a:solidFill>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GB" sz="4300">
                <a:solidFill>
                  <a:srgbClr val="000000"/>
                </a:solidFill>
                <a:latin typeface="Courier New"/>
                <a:ea typeface="Courier New"/>
                <a:cs typeface="Courier New"/>
                <a:sym typeface="Courier New"/>
              </a:rPr>
              <a:t>phrase = “Hello World!”</a:t>
            </a:r>
            <a:endParaRPr sz="43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GB" sz="4300">
                <a:solidFill>
                  <a:srgbClr val="000000"/>
                </a:solidFill>
                <a:latin typeface="Courier New"/>
                <a:ea typeface="Courier New"/>
                <a:cs typeface="Courier New"/>
                <a:sym typeface="Courier New"/>
              </a:rPr>
              <a:t>print(</a:t>
            </a:r>
            <a:r>
              <a:rPr lang="en-GB" sz="4300">
                <a:latin typeface="Courier New"/>
                <a:ea typeface="Courier New"/>
                <a:cs typeface="Courier New"/>
                <a:sym typeface="Courier New"/>
              </a:rPr>
              <a:t>phrase[2:5]</a:t>
            </a:r>
            <a:r>
              <a:rPr lang="en-GB" sz="4300">
                <a:solidFill>
                  <a:srgbClr val="000000"/>
                </a:solidFill>
                <a:latin typeface="Courier New"/>
                <a:ea typeface="Courier New"/>
                <a:cs typeface="Courier New"/>
                <a:sym typeface="Courier New"/>
              </a:rPr>
              <a:t>)</a:t>
            </a:r>
            <a:endParaRPr sz="4300">
              <a:solidFill>
                <a:srgbClr val="000000"/>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0" y="95525"/>
            <a:ext cx="10515600" cy="561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Task - Substrings - Make</a:t>
            </a:r>
            <a:endParaRPr/>
          </a:p>
        </p:txBody>
      </p:sp>
      <p:sp>
        <p:nvSpPr>
          <p:cNvPr id="259" name="Google Shape;259;p34"/>
          <p:cNvSpPr txBox="1"/>
          <p:nvPr/>
        </p:nvSpPr>
        <p:spPr>
          <a:xfrm>
            <a:off x="3252075" y="6015500"/>
            <a:ext cx="4684200" cy="6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https://repl.it/@MrAColley/17-Substrings-Predict-Run</a:t>
            </a:r>
            <a:endParaRPr/>
          </a:p>
        </p:txBody>
      </p:sp>
      <p:sp>
        <p:nvSpPr>
          <p:cNvPr id="260" name="Google Shape;260;p34"/>
          <p:cNvSpPr txBox="1"/>
          <p:nvPr/>
        </p:nvSpPr>
        <p:spPr>
          <a:xfrm>
            <a:off x="539200" y="657125"/>
            <a:ext cx="11201400" cy="56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200">
                <a:solidFill>
                  <a:schemeClr val="dk1"/>
                </a:solidFill>
              </a:rPr>
              <a:t>Write a program that:</a:t>
            </a:r>
            <a:endParaRPr sz="2200">
              <a:solidFill>
                <a:schemeClr val="dk1"/>
              </a:solidFill>
            </a:endParaRPr>
          </a:p>
          <a:p>
            <a:pPr indent="0" lvl="0" marL="0" rtl="0" algn="l">
              <a:lnSpc>
                <a:spcPct val="115000"/>
              </a:lnSpc>
              <a:spcBef>
                <a:spcPts val="0"/>
              </a:spcBef>
              <a:spcAft>
                <a:spcPts val="0"/>
              </a:spcAft>
              <a:buNone/>
            </a:pPr>
            <a:r>
              <a:t/>
            </a:r>
            <a:endParaRPr sz="2200">
              <a:solidFill>
                <a:schemeClr val="dk1"/>
              </a:solidFill>
            </a:endParaRPr>
          </a:p>
          <a:p>
            <a:pPr indent="-381000" lvl="0" marL="457200" rtl="0" algn="l">
              <a:lnSpc>
                <a:spcPct val="115000"/>
              </a:lnSpc>
              <a:spcBef>
                <a:spcPts val="0"/>
              </a:spcBef>
              <a:spcAft>
                <a:spcPts val="0"/>
              </a:spcAft>
              <a:buClr>
                <a:schemeClr val="dk1"/>
              </a:buClr>
              <a:buSzPts val="2400"/>
              <a:buChar char="●"/>
            </a:pPr>
            <a:r>
              <a:rPr lang="en-GB" sz="2400">
                <a:solidFill>
                  <a:schemeClr val="dk1"/>
                </a:solidFill>
              </a:rPr>
              <a:t>Asks the user to input a phrase and stores it in a suitably named variable</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GB" sz="2400">
                <a:solidFill>
                  <a:schemeClr val="dk1"/>
                </a:solidFill>
              </a:rPr>
              <a:t>Asks the user to input a number between 0 and the length of the phrase and stores it in a suitably named variable.</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GB" sz="2400">
                <a:solidFill>
                  <a:schemeClr val="dk1"/>
                </a:solidFill>
              </a:rPr>
              <a:t>Asks the user to input a second number between the first number and the length of the phrase and stores it in a suitably named variable.</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GB" sz="2400">
                <a:solidFill>
                  <a:schemeClr val="dk1"/>
                </a:solidFill>
              </a:rPr>
              <a:t>Gets and outputs the substring of characters between the two numbers entered</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lang="en-GB" sz="2400">
                <a:solidFill>
                  <a:schemeClr val="dk1"/>
                </a:solidFill>
              </a:rPr>
              <a:t>Eg for inputs ‘I love Computing’ and numbers ‘3’ and ‘7’ the output would be ‘ove’</a:t>
            </a:r>
            <a:endParaRPr sz="2400">
              <a:solidFill>
                <a:schemeClr val="dk1"/>
              </a:solidFill>
            </a:endParaRPr>
          </a:p>
          <a:p>
            <a:pPr indent="0" lvl="0" marL="0" rtl="0" algn="l">
              <a:lnSpc>
                <a:spcPct val="115000"/>
              </a:lnSpc>
              <a:spcBef>
                <a:spcPts val="0"/>
              </a:spcBef>
              <a:spcAft>
                <a:spcPts val="0"/>
              </a:spcAft>
              <a:buNone/>
            </a:pPr>
            <a:r>
              <a:t/>
            </a:r>
            <a:endParaRPr sz="39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831850" y="1736763"/>
            <a:ext cx="10515600" cy="285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Change Case</a:t>
            </a:r>
            <a:endParaRPr/>
          </a:p>
        </p:txBody>
      </p:sp>
      <p:sp>
        <p:nvSpPr>
          <p:cNvPr id="267" name="Google Shape;267;p35"/>
          <p:cNvSpPr txBox="1"/>
          <p:nvPr>
            <p:ph idx="1" type="body"/>
          </p:nvPr>
        </p:nvSpPr>
        <p:spPr>
          <a:xfrm>
            <a:off x="831850" y="4589463"/>
            <a:ext cx="10515600" cy="150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0" y="0"/>
            <a:ext cx="10947300" cy="90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Open Sans"/>
              <a:buNone/>
            </a:pPr>
            <a:r>
              <a:rPr lang="en-GB"/>
              <a:t>Case?</a:t>
            </a:r>
            <a:endParaRPr/>
          </a:p>
        </p:txBody>
      </p:sp>
      <p:sp>
        <p:nvSpPr>
          <p:cNvPr id="273" name="Google Shape;273;p36"/>
          <p:cNvSpPr txBox="1"/>
          <p:nvPr/>
        </p:nvSpPr>
        <p:spPr>
          <a:xfrm>
            <a:off x="0" y="2823581"/>
            <a:ext cx="12192000" cy="1422600"/>
          </a:xfrm>
          <a:prstGeom prst="rect">
            <a:avLst/>
          </a:prstGeom>
          <a:solidFill>
            <a:srgbClr val="FFFF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GB" sz="4000">
                <a:solidFill>
                  <a:schemeClr val="dk1"/>
                </a:solidFill>
                <a:latin typeface="Courier New"/>
                <a:ea typeface="Courier New"/>
                <a:cs typeface="Courier New"/>
                <a:sym typeface="Courier New"/>
              </a:rPr>
              <a:t>“THIS IS UPPER CASE”</a:t>
            </a:r>
            <a:endParaRPr b="1" sz="4000">
              <a:solidFill>
                <a:schemeClr val="dk1"/>
              </a:solidFill>
              <a:latin typeface="Courier New"/>
              <a:ea typeface="Courier New"/>
              <a:cs typeface="Courier New"/>
              <a:sym typeface="Courier New"/>
            </a:endParaRPr>
          </a:p>
          <a:p>
            <a:pPr indent="0" lvl="0" marL="0" marR="0" rtl="0" algn="ctr">
              <a:lnSpc>
                <a:spcPct val="90000"/>
              </a:lnSpc>
              <a:spcBef>
                <a:spcPts val="0"/>
              </a:spcBef>
              <a:spcAft>
                <a:spcPts val="0"/>
              </a:spcAft>
              <a:buClr>
                <a:schemeClr val="dk1"/>
              </a:buClr>
              <a:buSzPts val="4000"/>
              <a:buFont typeface="Arial"/>
              <a:buNone/>
            </a:pPr>
            <a:r>
              <a:rPr b="1" lang="en-GB" sz="4000">
                <a:solidFill>
                  <a:schemeClr val="dk1"/>
                </a:solidFill>
                <a:latin typeface="Courier New"/>
                <a:ea typeface="Courier New"/>
                <a:cs typeface="Courier New"/>
                <a:sym typeface="Courier New"/>
              </a:rPr>
              <a:t>“this is lower case”</a:t>
            </a:r>
            <a:endParaRPr b="1" sz="4000">
              <a:solidFill>
                <a:schemeClr val="dk1"/>
              </a:solidFill>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7"/>
          <p:cNvSpPr txBox="1"/>
          <p:nvPr>
            <p:ph type="title"/>
          </p:nvPr>
        </p:nvSpPr>
        <p:spPr>
          <a:xfrm>
            <a:off x="19090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Changing To U</a:t>
            </a:r>
            <a:r>
              <a:rPr lang="en-GB"/>
              <a:t>ppercase</a:t>
            </a:r>
            <a:endParaRPr/>
          </a:p>
        </p:txBody>
      </p:sp>
      <p:sp>
        <p:nvSpPr>
          <p:cNvPr id="280" name="Google Shape;280;p37"/>
          <p:cNvSpPr txBox="1"/>
          <p:nvPr>
            <p:ph idx="1" type="body"/>
          </p:nvPr>
        </p:nvSpPr>
        <p:spPr>
          <a:xfrm>
            <a:off x="3016175" y="2305175"/>
            <a:ext cx="8542200" cy="3645600"/>
          </a:xfrm>
          <a:prstGeom prst="rect">
            <a:avLst/>
          </a:prstGeom>
          <a:solidFill>
            <a:srgbClr val="EFEFEF"/>
          </a:solidFill>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GB" sz="4000">
                <a:latin typeface="Consolas"/>
                <a:ea typeface="Consolas"/>
                <a:cs typeface="Consolas"/>
                <a:sym typeface="Consolas"/>
              </a:rPr>
              <a:t>“Hello World!”.upper()</a:t>
            </a:r>
            <a:endParaRPr sz="4000">
              <a:latin typeface="Consolas"/>
              <a:ea typeface="Consolas"/>
              <a:cs typeface="Consolas"/>
              <a:sym typeface="Consolas"/>
            </a:endParaRPr>
          </a:p>
          <a:p>
            <a:pPr indent="0" lvl="0" marL="0" rtl="0" algn="l">
              <a:lnSpc>
                <a:spcPct val="115000"/>
              </a:lnSpc>
              <a:spcBef>
                <a:spcPts val="0"/>
              </a:spcBef>
              <a:spcAft>
                <a:spcPts val="0"/>
              </a:spcAft>
              <a:buNone/>
            </a:pPr>
            <a:r>
              <a:t/>
            </a:r>
            <a:endParaRPr sz="4000">
              <a:latin typeface="Consolas"/>
              <a:ea typeface="Consolas"/>
              <a:cs typeface="Consolas"/>
              <a:sym typeface="Consolas"/>
            </a:endParaRPr>
          </a:p>
          <a:p>
            <a:pPr indent="0" lvl="0" marL="0" rtl="0" algn="l">
              <a:lnSpc>
                <a:spcPct val="115000"/>
              </a:lnSpc>
              <a:spcBef>
                <a:spcPts val="0"/>
              </a:spcBef>
              <a:spcAft>
                <a:spcPts val="0"/>
              </a:spcAft>
              <a:buNone/>
            </a:pPr>
            <a:r>
              <a:rPr lang="en-GB" sz="4000">
                <a:latin typeface="Consolas"/>
                <a:ea typeface="Consolas"/>
                <a:cs typeface="Consolas"/>
                <a:sym typeface="Consolas"/>
              </a:rPr>
              <a:t>word.upper()</a:t>
            </a:r>
            <a:endParaRPr sz="4000">
              <a:latin typeface="Consolas"/>
              <a:ea typeface="Consolas"/>
              <a:cs typeface="Consolas"/>
              <a:sym typeface="Consolas"/>
            </a:endParaRPr>
          </a:p>
        </p:txBody>
      </p:sp>
      <p:sp>
        <p:nvSpPr>
          <p:cNvPr id="281" name="Google Shape;281;p37"/>
          <p:cNvSpPr/>
          <p:nvPr/>
        </p:nvSpPr>
        <p:spPr>
          <a:xfrm>
            <a:off x="0" y="3467825"/>
            <a:ext cx="3117300" cy="1105200"/>
          </a:xfrm>
          <a:prstGeom prst="wedgeRoundRectCallout">
            <a:avLst>
              <a:gd fmla="val 61350" name="adj1"/>
              <a:gd fmla="val 50923"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spcBef>
                <a:spcPts val="0"/>
              </a:spcBef>
              <a:spcAft>
                <a:spcPts val="0"/>
              </a:spcAft>
              <a:buSzPts val="2400"/>
              <a:buAutoNum type="arabicPeriod"/>
            </a:pPr>
            <a:r>
              <a:rPr lang="en-GB" sz="2400"/>
              <a:t>Put the string or string variable first.</a:t>
            </a:r>
            <a:endParaRPr sz="2400"/>
          </a:p>
        </p:txBody>
      </p:sp>
      <p:sp>
        <p:nvSpPr>
          <p:cNvPr id="282" name="Google Shape;282;p37"/>
          <p:cNvSpPr/>
          <p:nvPr/>
        </p:nvSpPr>
        <p:spPr>
          <a:xfrm>
            <a:off x="7068900" y="5038175"/>
            <a:ext cx="5123100" cy="1743000"/>
          </a:xfrm>
          <a:prstGeom prst="wedgeRoundRectCallout">
            <a:avLst>
              <a:gd fmla="val -28462" name="adj1"/>
              <a:gd fmla="val -126371"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GB" sz="2400"/>
              <a:t>2. Put a . then </a:t>
            </a:r>
            <a:r>
              <a:rPr lang="en-GB" sz="2400">
                <a:latin typeface="Consolas"/>
                <a:ea typeface="Consolas"/>
                <a:cs typeface="Consolas"/>
                <a:sym typeface="Consolas"/>
              </a:rPr>
              <a:t>upper() </a:t>
            </a:r>
            <a:endParaRPr b="1" sz="2400">
              <a:latin typeface="Consolas"/>
              <a:ea typeface="Consolas"/>
              <a:cs typeface="Consolas"/>
              <a:sym typeface="Consolas"/>
            </a:endParaRPr>
          </a:p>
        </p:txBody>
      </p:sp>
      <p:sp>
        <p:nvSpPr>
          <p:cNvPr id="283" name="Google Shape;283;p37"/>
          <p:cNvSpPr/>
          <p:nvPr/>
        </p:nvSpPr>
        <p:spPr>
          <a:xfrm>
            <a:off x="0" y="3467825"/>
            <a:ext cx="3117300" cy="1105200"/>
          </a:xfrm>
          <a:prstGeom prst="wedgeRoundRectCallout">
            <a:avLst>
              <a:gd fmla="val 78107" name="adj1"/>
              <a:gd fmla="val -31406"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spcBef>
                <a:spcPts val="0"/>
              </a:spcBef>
              <a:spcAft>
                <a:spcPts val="0"/>
              </a:spcAft>
              <a:buSzPts val="2400"/>
              <a:buAutoNum type="arabicPeriod"/>
            </a:pPr>
            <a:r>
              <a:rPr lang="en-GB" sz="2400"/>
              <a:t>Put the string or string variable first.</a:t>
            </a:r>
            <a:endParaRPr sz="2400"/>
          </a:p>
        </p:txBody>
      </p:sp>
      <p:sp>
        <p:nvSpPr>
          <p:cNvPr id="284" name="Google Shape;284;p37"/>
          <p:cNvSpPr/>
          <p:nvPr/>
        </p:nvSpPr>
        <p:spPr>
          <a:xfrm>
            <a:off x="7068900" y="5038175"/>
            <a:ext cx="5123100" cy="1743000"/>
          </a:xfrm>
          <a:prstGeom prst="wedgeRoundRectCallout">
            <a:avLst>
              <a:gd fmla="val -62339" name="adj1"/>
              <a:gd fmla="val -49033"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GB" sz="2900"/>
              <a:t>2. Put a . then </a:t>
            </a:r>
            <a:r>
              <a:rPr lang="en-GB" sz="2900">
                <a:latin typeface="Consolas"/>
                <a:ea typeface="Consolas"/>
                <a:cs typeface="Consolas"/>
                <a:sym typeface="Consolas"/>
              </a:rPr>
              <a:t>upper() </a:t>
            </a:r>
            <a:endParaRPr b="1" sz="2900">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19090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Changing To Lower</a:t>
            </a:r>
            <a:endParaRPr/>
          </a:p>
        </p:txBody>
      </p:sp>
      <p:sp>
        <p:nvSpPr>
          <p:cNvPr id="291" name="Google Shape;291;p38"/>
          <p:cNvSpPr txBox="1"/>
          <p:nvPr>
            <p:ph idx="1" type="body"/>
          </p:nvPr>
        </p:nvSpPr>
        <p:spPr>
          <a:xfrm>
            <a:off x="3016175" y="2305175"/>
            <a:ext cx="8542200" cy="3645600"/>
          </a:xfrm>
          <a:prstGeom prst="rect">
            <a:avLst/>
          </a:prstGeom>
          <a:solidFill>
            <a:srgbClr val="EFEFEF"/>
          </a:solidFill>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GB" sz="4000">
                <a:latin typeface="Consolas"/>
                <a:ea typeface="Consolas"/>
                <a:cs typeface="Consolas"/>
                <a:sym typeface="Consolas"/>
              </a:rPr>
              <a:t>“Hello World!”.lower()</a:t>
            </a:r>
            <a:endParaRPr sz="4000">
              <a:latin typeface="Consolas"/>
              <a:ea typeface="Consolas"/>
              <a:cs typeface="Consolas"/>
              <a:sym typeface="Consolas"/>
            </a:endParaRPr>
          </a:p>
          <a:p>
            <a:pPr indent="0" lvl="0" marL="0" rtl="0" algn="l">
              <a:lnSpc>
                <a:spcPct val="115000"/>
              </a:lnSpc>
              <a:spcBef>
                <a:spcPts val="0"/>
              </a:spcBef>
              <a:spcAft>
                <a:spcPts val="0"/>
              </a:spcAft>
              <a:buNone/>
            </a:pPr>
            <a:r>
              <a:t/>
            </a:r>
            <a:endParaRPr sz="4000">
              <a:latin typeface="Consolas"/>
              <a:ea typeface="Consolas"/>
              <a:cs typeface="Consolas"/>
              <a:sym typeface="Consolas"/>
            </a:endParaRPr>
          </a:p>
          <a:p>
            <a:pPr indent="0" lvl="0" marL="0" rtl="0" algn="l">
              <a:lnSpc>
                <a:spcPct val="115000"/>
              </a:lnSpc>
              <a:spcBef>
                <a:spcPts val="0"/>
              </a:spcBef>
              <a:spcAft>
                <a:spcPts val="0"/>
              </a:spcAft>
              <a:buNone/>
            </a:pPr>
            <a:r>
              <a:rPr lang="en-GB" sz="4000">
                <a:latin typeface="Consolas"/>
                <a:ea typeface="Consolas"/>
                <a:cs typeface="Consolas"/>
                <a:sym typeface="Consolas"/>
              </a:rPr>
              <a:t>word.lower()</a:t>
            </a:r>
            <a:endParaRPr sz="4000">
              <a:latin typeface="Consolas"/>
              <a:ea typeface="Consolas"/>
              <a:cs typeface="Consolas"/>
              <a:sym typeface="Consolas"/>
            </a:endParaRPr>
          </a:p>
        </p:txBody>
      </p:sp>
      <p:sp>
        <p:nvSpPr>
          <p:cNvPr id="292" name="Google Shape;292;p38"/>
          <p:cNvSpPr/>
          <p:nvPr/>
        </p:nvSpPr>
        <p:spPr>
          <a:xfrm>
            <a:off x="0" y="3467825"/>
            <a:ext cx="3117300" cy="1105200"/>
          </a:xfrm>
          <a:prstGeom prst="wedgeRoundRectCallout">
            <a:avLst>
              <a:gd fmla="val 61350" name="adj1"/>
              <a:gd fmla="val 50923"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spcBef>
                <a:spcPts val="0"/>
              </a:spcBef>
              <a:spcAft>
                <a:spcPts val="0"/>
              </a:spcAft>
              <a:buSzPts val="2400"/>
              <a:buAutoNum type="arabicPeriod"/>
            </a:pPr>
            <a:r>
              <a:rPr lang="en-GB" sz="2400"/>
              <a:t>Put the string or string variable first.</a:t>
            </a:r>
            <a:endParaRPr sz="2400"/>
          </a:p>
        </p:txBody>
      </p:sp>
      <p:sp>
        <p:nvSpPr>
          <p:cNvPr id="293" name="Google Shape;293;p38"/>
          <p:cNvSpPr/>
          <p:nvPr/>
        </p:nvSpPr>
        <p:spPr>
          <a:xfrm>
            <a:off x="7068900" y="5038175"/>
            <a:ext cx="5123100" cy="1743000"/>
          </a:xfrm>
          <a:prstGeom prst="wedgeRoundRectCallout">
            <a:avLst>
              <a:gd fmla="val -28462" name="adj1"/>
              <a:gd fmla="val -126371"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GB" sz="2400"/>
              <a:t>2. Put a . then </a:t>
            </a:r>
            <a:r>
              <a:rPr lang="en-GB" sz="2400">
                <a:latin typeface="Consolas"/>
                <a:ea typeface="Consolas"/>
                <a:cs typeface="Consolas"/>
                <a:sym typeface="Consolas"/>
              </a:rPr>
              <a:t>upper() </a:t>
            </a:r>
            <a:endParaRPr b="1" sz="2400">
              <a:latin typeface="Consolas"/>
              <a:ea typeface="Consolas"/>
              <a:cs typeface="Consolas"/>
              <a:sym typeface="Consolas"/>
            </a:endParaRPr>
          </a:p>
        </p:txBody>
      </p:sp>
      <p:sp>
        <p:nvSpPr>
          <p:cNvPr id="294" name="Google Shape;294;p38"/>
          <p:cNvSpPr/>
          <p:nvPr/>
        </p:nvSpPr>
        <p:spPr>
          <a:xfrm>
            <a:off x="0" y="3467825"/>
            <a:ext cx="3117300" cy="1105200"/>
          </a:xfrm>
          <a:prstGeom prst="wedgeRoundRectCallout">
            <a:avLst>
              <a:gd fmla="val 78107" name="adj1"/>
              <a:gd fmla="val -31406"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spcBef>
                <a:spcPts val="0"/>
              </a:spcBef>
              <a:spcAft>
                <a:spcPts val="0"/>
              </a:spcAft>
              <a:buSzPts val="2400"/>
              <a:buAutoNum type="arabicPeriod"/>
            </a:pPr>
            <a:r>
              <a:rPr lang="en-GB" sz="2400"/>
              <a:t>Put the string or string variable first.</a:t>
            </a:r>
            <a:endParaRPr sz="2400"/>
          </a:p>
        </p:txBody>
      </p:sp>
      <p:sp>
        <p:nvSpPr>
          <p:cNvPr id="295" name="Google Shape;295;p38"/>
          <p:cNvSpPr/>
          <p:nvPr/>
        </p:nvSpPr>
        <p:spPr>
          <a:xfrm>
            <a:off x="7068900" y="5038175"/>
            <a:ext cx="5123100" cy="1743000"/>
          </a:xfrm>
          <a:prstGeom prst="wedgeRoundRectCallout">
            <a:avLst>
              <a:gd fmla="val -62339" name="adj1"/>
              <a:gd fmla="val -49033"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GB" sz="2900"/>
              <a:t>2. Put a . then </a:t>
            </a:r>
            <a:r>
              <a:rPr lang="en-GB" sz="2900">
                <a:latin typeface="Consolas"/>
                <a:ea typeface="Consolas"/>
                <a:cs typeface="Consolas"/>
                <a:sym typeface="Consolas"/>
              </a:rPr>
              <a:t>lower</a:t>
            </a:r>
            <a:r>
              <a:rPr lang="en-GB" sz="2900">
                <a:latin typeface="Consolas"/>
                <a:ea typeface="Consolas"/>
                <a:cs typeface="Consolas"/>
                <a:sym typeface="Consolas"/>
              </a:rPr>
              <a:t>() </a:t>
            </a:r>
            <a:endParaRPr b="1" sz="2900">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9"/>
          <p:cNvSpPr txBox="1"/>
          <p:nvPr>
            <p:ph type="title"/>
          </p:nvPr>
        </p:nvSpPr>
        <p:spPr>
          <a:xfrm>
            <a:off x="190900" y="0"/>
            <a:ext cx="120012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Change case</a:t>
            </a:r>
            <a:r>
              <a:rPr lang="en-GB"/>
              <a:t> - more efficient code</a:t>
            </a:r>
            <a:endParaRPr/>
          </a:p>
        </p:txBody>
      </p:sp>
      <p:sp>
        <p:nvSpPr>
          <p:cNvPr id="302" name="Google Shape;302;p39"/>
          <p:cNvSpPr txBox="1"/>
          <p:nvPr>
            <p:ph idx="1" type="body"/>
          </p:nvPr>
        </p:nvSpPr>
        <p:spPr>
          <a:xfrm>
            <a:off x="1735550" y="1606200"/>
            <a:ext cx="9941700" cy="3645600"/>
          </a:xfrm>
          <a:prstGeom prst="rect">
            <a:avLst/>
          </a:prstGeom>
          <a:solidFill>
            <a:srgbClr val="EFEFEF"/>
          </a:solidFill>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GB" sz="4300">
                <a:solidFill>
                  <a:srgbClr val="000000"/>
                </a:solidFill>
                <a:latin typeface="Courier New"/>
                <a:ea typeface="Courier New"/>
                <a:cs typeface="Courier New"/>
                <a:sym typeface="Courier New"/>
              </a:rPr>
              <a:t>print(“Hello World”.upper())</a:t>
            </a:r>
            <a:endParaRPr sz="43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43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GB" sz="4300">
                <a:solidFill>
                  <a:srgbClr val="000000"/>
                </a:solidFill>
                <a:latin typeface="Courier New"/>
                <a:ea typeface="Courier New"/>
                <a:cs typeface="Courier New"/>
                <a:sym typeface="Courier New"/>
              </a:rPr>
              <a:t>print(word.upper())</a:t>
            </a:r>
            <a:endParaRPr sz="4300">
              <a:solidFill>
                <a:srgbClr val="000000"/>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190900" y="0"/>
            <a:ext cx="120012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Change Case - Using In Conditions</a:t>
            </a:r>
            <a:endParaRPr/>
          </a:p>
        </p:txBody>
      </p:sp>
      <p:sp>
        <p:nvSpPr>
          <p:cNvPr id="309" name="Google Shape;309;p40"/>
          <p:cNvSpPr txBox="1"/>
          <p:nvPr>
            <p:ph idx="1" type="body"/>
          </p:nvPr>
        </p:nvSpPr>
        <p:spPr>
          <a:xfrm>
            <a:off x="539200" y="1606200"/>
            <a:ext cx="11138100" cy="3645600"/>
          </a:xfrm>
          <a:prstGeom prst="rect">
            <a:avLst/>
          </a:prstGeom>
          <a:solidFill>
            <a:srgbClr val="EFEFEF"/>
          </a:solidFill>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GB" sz="4300">
                <a:solidFill>
                  <a:srgbClr val="000000"/>
                </a:solidFill>
                <a:latin typeface="Courier New"/>
                <a:ea typeface="Courier New"/>
                <a:cs typeface="Courier New"/>
                <a:sym typeface="Courier New"/>
              </a:rPr>
              <a:t>name = “dAvE”</a:t>
            </a:r>
            <a:endParaRPr sz="43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GB" sz="4300">
                <a:solidFill>
                  <a:srgbClr val="000000"/>
                </a:solidFill>
                <a:latin typeface="Courier New"/>
                <a:ea typeface="Courier New"/>
                <a:cs typeface="Courier New"/>
                <a:sym typeface="Courier New"/>
              </a:rPr>
              <a:t>nameUpper = name.upper()</a:t>
            </a:r>
            <a:endParaRPr sz="43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43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GB" sz="4300">
                <a:solidFill>
                  <a:srgbClr val="000000"/>
                </a:solidFill>
                <a:latin typeface="Courier New"/>
                <a:ea typeface="Courier New"/>
                <a:cs typeface="Courier New"/>
                <a:sym typeface="Courier New"/>
              </a:rPr>
              <a:t>If nameUpper == “DAVE”:</a:t>
            </a:r>
            <a:endParaRPr sz="43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GB" sz="4300">
                <a:solidFill>
                  <a:srgbClr val="000000"/>
                </a:solidFill>
                <a:latin typeface="Courier New"/>
                <a:ea typeface="Courier New"/>
                <a:cs typeface="Courier New"/>
                <a:sym typeface="Courier New"/>
              </a:rPr>
              <a:t>	print(“Hi Dave”)</a:t>
            </a:r>
            <a:endParaRPr sz="4300">
              <a:solidFill>
                <a:srgbClr val="000000"/>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1"/>
          <p:cNvSpPr txBox="1"/>
          <p:nvPr>
            <p:ph type="title"/>
          </p:nvPr>
        </p:nvSpPr>
        <p:spPr>
          <a:xfrm>
            <a:off x="190900" y="0"/>
            <a:ext cx="120012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Change Case - Using In Conditions</a:t>
            </a:r>
            <a:endParaRPr/>
          </a:p>
        </p:txBody>
      </p:sp>
      <p:sp>
        <p:nvSpPr>
          <p:cNvPr id="316" name="Google Shape;316;p41"/>
          <p:cNvSpPr txBox="1"/>
          <p:nvPr>
            <p:ph idx="1" type="body"/>
          </p:nvPr>
        </p:nvSpPr>
        <p:spPr>
          <a:xfrm>
            <a:off x="1220650" y="1606200"/>
            <a:ext cx="9941700" cy="3645600"/>
          </a:xfrm>
          <a:prstGeom prst="rect">
            <a:avLst/>
          </a:prstGeom>
          <a:solidFill>
            <a:srgbClr val="EFEFEF"/>
          </a:solidFill>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GB" sz="4300">
                <a:solidFill>
                  <a:srgbClr val="000000"/>
                </a:solidFill>
                <a:latin typeface="Courier New"/>
                <a:ea typeface="Courier New"/>
                <a:cs typeface="Courier New"/>
                <a:sym typeface="Courier New"/>
              </a:rPr>
              <a:t>name = “dAvE”</a:t>
            </a:r>
            <a:endParaRPr sz="43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43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GB" sz="4300">
                <a:solidFill>
                  <a:srgbClr val="000000"/>
                </a:solidFill>
                <a:latin typeface="Courier New"/>
                <a:ea typeface="Courier New"/>
                <a:cs typeface="Courier New"/>
                <a:sym typeface="Courier New"/>
              </a:rPr>
              <a:t>i</a:t>
            </a:r>
            <a:r>
              <a:rPr lang="en-GB" sz="4300">
                <a:solidFill>
                  <a:srgbClr val="000000"/>
                </a:solidFill>
                <a:latin typeface="Courier New"/>
                <a:ea typeface="Courier New"/>
                <a:cs typeface="Courier New"/>
                <a:sym typeface="Courier New"/>
              </a:rPr>
              <a:t>f name.upper() == “DAVE”:</a:t>
            </a:r>
            <a:endParaRPr sz="4300">
              <a:solidFill>
                <a:srgbClr val="000000"/>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0" y="0"/>
            <a:ext cx="10947300" cy="90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Open Sans"/>
              <a:buNone/>
            </a:pPr>
            <a:r>
              <a:rPr lang="en-GB"/>
              <a:t>A string?</a:t>
            </a:r>
            <a:endParaRPr/>
          </a:p>
        </p:txBody>
      </p:sp>
      <p:sp>
        <p:nvSpPr>
          <p:cNvPr id="104" name="Google Shape;104;p15"/>
          <p:cNvSpPr txBox="1"/>
          <p:nvPr>
            <p:ph idx="1" type="body"/>
          </p:nvPr>
        </p:nvSpPr>
        <p:spPr>
          <a:xfrm>
            <a:off x="0" y="904129"/>
            <a:ext cx="12192000" cy="2364900"/>
          </a:xfrm>
          <a:prstGeom prst="rect">
            <a:avLst/>
          </a:prstGeom>
          <a:noFill/>
          <a:ln>
            <a:noFill/>
          </a:ln>
        </p:spPr>
        <p:txBody>
          <a:bodyPr anchorCtr="0" anchor="t" bIns="45700" lIns="91425" spcFirstLastPara="1" rIns="91425" wrap="square" tIns="45700">
            <a:noAutofit/>
          </a:bodyPr>
          <a:lstStyle/>
          <a:p>
            <a:pPr indent="-431800" lvl="0" marL="457200" rtl="0" algn="l">
              <a:lnSpc>
                <a:spcPct val="90000"/>
              </a:lnSpc>
              <a:spcBef>
                <a:spcPts val="1000"/>
              </a:spcBef>
              <a:spcAft>
                <a:spcPts val="0"/>
              </a:spcAft>
              <a:buSzPts val="3200"/>
              <a:buChar char="•"/>
            </a:pPr>
            <a:r>
              <a:rPr b="1" lang="en-GB" sz="3200"/>
              <a:t>Strings </a:t>
            </a:r>
            <a:r>
              <a:rPr lang="en-GB" sz="3200"/>
              <a:t>are a </a:t>
            </a:r>
            <a:r>
              <a:rPr b="1" lang="en-GB" sz="3200"/>
              <a:t>data type</a:t>
            </a:r>
            <a:r>
              <a:rPr lang="en-GB" sz="3200"/>
              <a:t> used by Python.</a:t>
            </a:r>
            <a:endParaRPr sz="3200"/>
          </a:p>
          <a:p>
            <a:pPr indent="-431800" lvl="0" marL="457200" rtl="0" algn="l">
              <a:lnSpc>
                <a:spcPct val="90000"/>
              </a:lnSpc>
              <a:spcBef>
                <a:spcPts val="0"/>
              </a:spcBef>
              <a:spcAft>
                <a:spcPts val="0"/>
              </a:spcAft>
              <a:buSzPts val="3200"/>
              <a:buChar char="•"/>
            </a:pPr>
            <a:r>
              <a:rPr lang="en-GB" sz="3200"/>
              <a:t>All data stored in string variables is treated as </a:t>
            </a:r>
            <a:r>
              <a:rPr b="1" lang="en-GB" sz="3200"/>
              <a:t>text</a:t>
            </a:r>
            <a:r>
              <a:rPr lang="en-GB" sz="3200"/>
              <a:t>, even if it is numeric characters.</a:t>
            </a:r>
            <a:endParaRPr sz="2300"/>
          </a:p>
          <a:p>
            <a:pPr indent="-431800" lvl="0" marL="457200" rtl="0" algn="l">
              <a:lnSpc>
                <a:spcPct val="90000"/>
              </a:lnSpc>
              <a:spcBef>
                <a:spcPts val="0"/>
              </a:spcBef>
              <a:spcAft>
                <a:spcPts val="0"/>
              </a:spcAft>
              <a:buSzPts val="3200"/>
              <a:buChar char="•"/>
            </a:pPr>
            <a:r>
              <a:rPr lang="en-GB" sz="3200"/>
              <a:t>String data is surrounded by </a:t>
            </a:r>
            <a:r>
              <a:rPr b="1" lang="en-GB" sz="3200"/>
              <a:t>“quotation marks”</a:t>
            </a:r>
            <a:endParaRPr b="1" sz="3200"/>
          </a:p>
        </p:txBody>
      </p:sp>
      <p:sp>
        <p:nvSpPr>
          <p:cNvPr id="105" name="Google Shape;105;p15"/>
          <p:cNvSpPr txBox="1"/>
          <p:nvPr/>
        </p:nvSpPr>
        <p:spPr>
          <a:xfrm>
            <a:off x="0" y="3547371"/>
            <a:ext cx="12192000" cy="581700"/>
          </a:xfrm>
          <a:prstGeom prst="rect">
            <a:avLst/>
          </a:prstGeom>
          <a:solidFill>
            <a:srgbClr val="FFFF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GB" sz="4000">
                <a:solidFill>
                  <a:schemeClr val="dk1"/>
                </a:solidFill>
                <a:latin typeface="Courier New"/>
                <a:ea typeface="Courier New"/>
                <a:cs typeface="Courier New"/>
                <a:sym typeface="Courier New"/>
              </a:rPr>
              <a:t>“This is a string”</a:t>
            </a:r>
            <a:endParaRPr>
              <a:latin typeface="Courier New"/>
              <a:ea typeface="Courier New"/>
              <a:cs typeface="Courier New"/>
              <a:sym typeface="Courier New"/>
            </a:endParaRPr>
          </a:p>
        </p:txBody>
      </p:sp>
      <p:sp>
        <p:nvSpPr>
          <p:cNvPr id="106" name="Google Shape;106;p15"/>
          <p:cNvSpPr txBox="1"/>
          <p:nvPr/>
        </p:nvSpPr>
        <p:spPr>
          <a:xfrm>
            <a:off x="0" y="4643405"/>
            <a:ext cx="12192000" cy="13215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GB" sz="2800">
                <a:solidFill>
                  <a:schemeClr val="dk1"/>
                </a:solidFill>
                <a:latin typeface="Courier New"/>
                <a:ea typeface="Courier New"/>
                <a:cs typeface="Courier New"/>
                <a:sym typeface="Courier New"/>
              </a:rPr>
              <a:t>variable = </a:t>
            </a:r>
            <a:r>
              <a:rPr b="1" lang="en-GB" sz="2800">
                <a:solidFill>
                  <a:schemeClr val="dk1"/>
                </a:solidFill>
                <a:latin typeface="Courier New"/>
                <a:ea typeface="Courier New"/>
                <a:cs typeface="Courier New"/>
                <a:sym typeface="Courier New"/>
              </a:rPr>
              <a:t>“This is a string being stored in a variable”</a:t>
            </a:r>
            <a:endParaRPr sz="200">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0" y="0"/>
            <a:ext cx="10947300" cy="90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Open Sans"/>
              <a:buNone/>
            </a:pPr>
            <a:r>
              <a:rPr lang="en-GB"/>
              <a:t>A function?</a:t>
            </a:r>
            <a:endParaRPr/>
          </a:p>
        </p:txBody>
      </p:sp>
      <p:sp>
        <p:nvSpPr>
          <p:cNvPr id="112" name="Google Shape;112;p16"/>
          <p:cNvSpPr txBox="1"/>
          <p:nvPr>
            <p:ph idx="1" type="body"/>
          </p:nvPr>
        </p:nvSpPr>
        <p:spPr>
          <a:xfrm>
            <a:off x="0" y="904133"/>
            <a:ext cx="12192000" cy="3156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GB" sz="3200"/>
              <a:t>We have already learned how to create our own functions, but Python also has lots built in.</a:t>
            </a:r>
            <a:endParaRPr sz="3200"/>
          </a:p>
          <a:p>
            <a:pPr indent="0" lvl="0" marL="0" rtl="0" algn="l">
              <a:lnSpc>
                <a:spcPct val="90000"/>
              </a:lnSpc>
              <a:spcBef>
                <a:spcPts val="0"/>
              </a:spcBef>
              <a:spcAft>
                <a:spcPts val="0"/>
              </a:spcAft>
              <a:buClr>
                <a:schemeClr val="dk1"/>
              </a:buClr>
              <a:buSzPts val="3200"/>
              <a:buNone/>
            </a:pPr>
            <a:r>
              <a:t/>
            </a:r>
            <a:endParaRPr sz="3200"/>
          </a:p>
          <a:p>
            <a:pPr indent="0" lvl="0" marL="0" rtl="0" algn="l">
              <a:lnSpc>
                <a:spcPct val="90000"/>
              </a:lnSpc>
              <a:spcBef>
                <a:spcPts val="0"/>
              </a:spcBef>
              <a:spcAft>
                <a:spcPts val="0"/>
              </a:spcAft>
              <a:buClr>
                <a:schemeClr val="dk1"/>
              </a:buClr>
              <a:buSzPts val="3200"/>
              <a:buNone/>
            </a:pPr>
            <a:r>
              <a:rPr lang="en-GB" sz="3200"/>
              <a:t>They are pre-set sections of code that perform common tasks.</a:t>
            </a:r>
            <a:endParaRPr/>
          </a:p>
          <a:p>
            <a:pPr indent="0" lvl="0" marL="0" rtl="0" algn="l">
              <a:lnSpc>
                <a:spcPct val="90000"/>
              </a:lnSpc>
              <a:spcBef>
                <a:spcPts val="1000"/>
              </a:spcBef>
              <a:spcAft>
                <a:spcPts val="0"/>
              </a:spcAft>
              <a:buClr>
                <a:schemeClr val="dk1"/>
              </a:buClr>
              <a:buSzPts val="3200"/>
              <a:buNone/>
            </a:pPr>
            <a:r>
              <a:rPr lang="en-GB" sz="3200"/>
              <a:t>They have a name and often use </a:t>
            </a:r>
            <a:r>
              <a:rPr b="1" lang="en-GB" sz="3200"/>
              <a:t>parameters.</a:t>
            </a:r>
            <a:endParaRPr b="1" sz="3200"/>
          </a:p>
          <a:p>
            <a:pPr indent="0" lvl="0" marL="0" rtl="0" algn="l">
              <a:lnSpc>
                <a:spcPct val="90000"/>
              </a:lnSpc>
              <a:spcBef>
                <a:spcPts val="1000"/>
              </a:spcBef>
              <a:spcAft>
                <a:spcPts val="0"/>
              </a:spcAft>
              <a:buClr>
                <a:schemeClr val="dk1"/>
              </a:buClr>
              <a:buSzPts val="3200"/>
              <a:buNone/>
            </a:pPr>
            <a:r>
              <a:rPr lang="en-GB" sz="3200"/>
              <a:t>Functions </a:t>
            </a:r>
            <a:r>
              <a:rPr b="1" lang="en-GB" sz="3200"/>
              <a:t>return</a:t>
            </a:r>
            <a:r>
              <a:rPr lang="en-GB" sz="3200"/>
              <a:t> a value to the program.</a:t>
            </a:r>
            <a:endParaRPr sz="3200"/>
          </a:p>
          <a:p>
            <a:pPr indent="0" lvl="0" marL="0" rtl="0" algn="l">
              <a:lnSpc>
                <a:spcPct val="90000"/>
              </a:lnSpc>
              <a:spcBef>
                <a:spcPts val="1000"/>
              </a:spcBef>
              <a:spcAft>
                <a:spcPts val="0"/>
              </a:spcAft>
              <a:buClr>
                <a:schemeClr val="dk1"/>
              </a:buClr>
              <a:buSzPts val="3200"/>
              <a:buNone/>
            </a:pPr>
            <a:r>
              <a:rPr lang="en-GB" sz="3200"/>
              <a:t>We are going to learn about the functions that we can use with strings.</a:t>
            </a:r>
            <a:endParaRPr sz="3200"/>
          </a:p>
        </p:txBody>
      </p:sp>
      <p:sp>
        <p:nvSpPr>
          <p:cNvPr id="113" name="Google Shape;113;p16"/>
          <p:cNvSpPr txBox="1"/>
          <p:nvPr/>
        </p:nvSpPr>
        <p:spPr>
          <a:xfrm>
            <a:off x="0" y="5164996"/>
            <a:ext cx="12192000" cy="581700"/>
          </a:xfrm>
          <a:prstGeom prst="rect">
            <a:avLst/>
          </a:prstGeom>
          <a:solidFill>
            <a:srgbClr val="FFFF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GB" sz="4000">
                <a:solidFill>
                  <a:schemeClr val="dk1"/>
                </a:solidFill>
                <a:latin typeface="Courier New"/>
                <a:ea typeface="Courier New"/>
                <a:cs typeface="Courier New"/>
                <a:sym typeface="Courier New"/>
              </a:rPr>
              <a:t>f</a:t>
            </a:r>
            <a:r>
              <a:rPr b="1" lang="en-GB" sz="4000">
                <a:solidFill>
                  <a:schemeClr val="dk1"/>
                </a:solidFill>
                <a:latin typeface="Courier New"/>
                <a:ea typeface="Courier New"/>
                <a:cs typeface="Courier New"/>
                <a:sym typeface="Courier New"/>
              </a:rPr>
              <a:t>unctionName(parameter1,parameter2)</a:t>
            </a:r>
            <a:endParaRPr>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831850" y="1736763"/>
            <a:ext cx="10515600" cy="285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len()</a:t>
            </a:r>
            <a:endParaRPr/>
          </a:p>
        </p:txBody>
      </p:sp>
      <p:sp>
        <p:nvSpPr>
          <p:cNvPr id="120" name="Google Shape;120;p17"/>
          <p:cNvSpPr txBox="1"/>
          <p:nvPr>
            <p:ph idx="1" type="body"/>
          </p:nvPr>
        </p:nvSpPr>
        <p:spPr>
          <a:xfrm>
            <a:off x="831850" y="4589463"/>
            <a:ext cx="10515600" cy="150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GB"/>
              <a:t>Returns the number of characters in a string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190900" y="0"/>
            <a:ext cx="10515600" cy="876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Human len() </a:t>
            </a:r>
            <a:endParaRPr/>
          </a:p>
        </p:txBody>
      </p:sp>
      <p:sp>
        <p:nvSpPr>
          <p:cNvPr id="127" name="Google Shape;127;p18"/>
          <p:cNvSpPr txBox="1"/>
          <p:nvPr>
            <p:ph idx="1" type="body"/>
          </p:nvPr>
        </p:nvSpPr>
        <p:spPr>
          <a:xfrm>
            <a:off x="190900" y="1128950"/>
            <a:ext cx="11736600" cy="4768500"/>
          </a:xfrm>
          <a:prstGeom prst="rect">
            <a:avLst/>
          </a:prstGeom>
          <a:solidFill>
            <a:srgbClr val="F3F3F3"/>
          </a:solidFill>
        </p:spPr>
        <p:txBody>
          <a:bodyPr anchorCtr="0" anchor="ctr" bIns="45700" lIns="91425" spcFirstLastPara="1" rIns="91425" wrap="square" tIns="45700">
            <a:noAutofit/>
          </a:bodyPr>
          <a:lstStyle/>
          <a:p>
            <a:pPr indent="0" lvl="0" marL="457200" rtl="0" algn="l">
              <a:lnSpc>
                <a:spcPct val="100000"/>
              </a:lnSpc>
              <a:spcBef>
                <a:spcPts val="0"/>
              </a:spcBef>
              <a:spcAft>
                <a:spcPts val="0"/>
              </a:spcAft>
              <a:buNone/>
            </a:pPr>
            <a:r>
              <a:rPr lang="en-GB" sz="3600">
                <a:latin typeface="Arial"/>
                <a:ea typeface="Arial"/>
                <a:cs typeface="Arial"/>
                <a:sym typeface="Arial"/>
              </a:rPr>
              <a:t>len() counts the number of characters in a string and returns the number to the program.</a:t>
            </a:r>
            <a:endParaRPr sz="3600">
              <a:latin typeface="Arial"/>
              <a:ea typeface="Arial"/>
              <a:cs typeface="Arial"/>
              <a:sym typeface="Arial"/>
            </a:endParaRPr>
          </a:p>
          <a:p>
            <a:pPr indent="0" lvl="0" marL="457200" rtl="0" algn="l">
              <a:lnSpc>
                <a:spcPct val="100000"/>
              </a:lnSpc>
              <a:spcBef>
                <a:spcPts val="0"/>
              </a:spcBef>
              <a:spcAft>
                <a:spcPts val="0"/>
              </a:spcAft>
              <a:buNone/>
            </a:pPr>
            <a:r>
              <a:t/>
            </a:r>
            <a:endParaRPr sz="3600">
              <a:latin typeface="Arial"/>
              <a:ea typeface="Arial"/>
              <a:cs typeface="Arial"/>
              <a:sym typeface="Arial"/>
            </a:endParaRPr>
          </a:p>
          <a:p>
            <a:pPr indent="0" lvl="0" marL="457200" rtl="0" algn="l">
              <a:lnSpc>
                <a:spcPct val="100000"/>
              </a:lnSpc>
              <a:spcBef>
                <a:spcPts val="0"/>
              </a:spcBef>
              <a:spcAft>
                <a:spcPts val="0"/>
              </a:spcAft>
              <a:buNone/>
            </a:pPr>
            <a:r>
              <a:rPr lang="en-GB" sz="3600">
                <a:latin typeface="Arial"/>
                <a:ea typeface="Arial"/>
                <a:cs typeface="Arial"/>
                <a:sym typeface="Arial"/>
              </a:rPr>
              <a:t>What would the following function calls return?</a:t>
            </a:r>
            <a:endParaRPr sz="3600">
              <a:latin typeface="Arial"/>
              <a:ea typeface="Arial"/>
              <a:cs typeface="Arial"/>
              <a:sym typeface="Arial"/>
            </a:endParaRPr>
          </a:p>
          <a:p>
            <a:pPr indent="0" lvl="0" marL="457200" rtl="0" algn="l">
              <a:lnSpc>
                <a:spcPct val="100000"/>
              </a:lnSpc>
              <a:spcBef>
                <a:spcPts val="0"/>
              </a:spcBef>
              <a:spcAft>
                <a:spcPts val="0"/>
              </a:spcAft>
              <a:buNone/>
            </a:pPr>
            <a:r>
              <a:t/>
            </a:r>
            <a:endParaRPr sz="3600">
              <a:latin typeface="Arial"/>
              <a:ea typeface="Arial"/>
              <a:cs typeface="Arial"/>
              <a:sym typeface="Arial"/>
            </a:endParaRPr>
          </a:p>
          <a:p>
            <a:pPr indent="0" lvl="0" marL="457200" rtl="0" algn="l">
              <a:lnSpc>
                <a:spcPct val="100000"/>
              </a:lnSpc>
              <a:spcBef>
                <a:spcPts val="0"/>
              </a:spcBef>
              <a:spcAft>
                <a:spcPts val="0"/>
              </a:spcAft>
              <a:buNone/>
            </a:pPr>
            <a:r>
              <a:rPr lang="en-GB" sz="3600">
                <a:latin typeface="Arial"/>
                <a:ea typeface="Arial"/>
                <a:cs typeface="Arial"/>
                <a:sym typeface="Arial"/>
              </a:rPr>
              <a:t>len(“orange)</a:t>
            </a:r>
            <a:endParaRPr sz="3600">
              <a:latin typeface="Arial"/>
              <a:ea typeface="Arial"/>
              <a:cs typeface="Arial"/>
              <a:sym typeface="Arial"/>
            </a:endParaRPr>
          </a:p>
          <a:p>
            <a:pPr indent="0" lvl="0" marL="457200" rtl="0" algn="l">
              <a:lnSpc>
                <a:spcPct val="100000"/>
              </a:lnSpc>
              <a:spcBef>
                <a:spcPts val="0"/>
              </a:spcBef>
              <a:spcAft>
                <a:spcPts val="0"/>
              </a:spcAft>
              <a:buNone/>
            </a:pPr>
            <a:r>
              <a:rPr lang="en-GB" sz="3600">
                <a:latin typeface="Arial"/>
                <a:ea typeface="Arial"/>
                <a:cs typeface="Arial"/>
                <a:sym typeface="Arial"/>
              </a:rPr>
              <a:t>len(“Computing.”)</a:t>
            </a:r>
            <a:endParaRPr sz="3600">
              <a:latin typeface="Arial"/>
              <a:ea typeface="Arial"/>
              <a:cs typeface="Arial"/>
              <a:sym typeface="Arial"/>
            </a:endParaRPr>
          </a:p>
          <a:p>
            <a:pPr indent="0" lvl="0" marL="457200" rtl="0" algn="l">
              <a:lnSpc>
                <a:spcPct val="100000"/>
              </a:lnSpc>
              <a:spcBef>
                <a:spcPts val="0"/>
              </a:spcBef>
              <a:spcAft>
                <a:spcPts val="0"/>
              </a:spcAft>
              <a:buNone/>
            </a:pPr>
            <a:r>
              <a:rPr lang="en-GB" sz="3600">
                <a:latin typeface="Arial"/>
                <a:ea typeface="Arial"/>
                <a:cs typeface="Arial"/>
                <a:sym typeface="Arial"/>
              </a:rPr>
              <a:t>len(“Hello World!”)</a:t>
            </a:r>
            <a:endParaRPr sz="36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190900" y="0"/>
            <a:ext cx="10515600" cy="876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len() into a variable</a:t>
            </a:r>
            <a:endParaRPr/>
          </a:p>
        </p:txBody>
      </p:sp>
      <p:sp>
        <p:nvSpPr>
          <p:cNvPr id="134" name="Google Shape;134;p19"/>
          <p:cNvSpPr txBox="1"/>
          <p:nvPr>
            <p:ph idx="1" type="body"/>
          </p:nvPr>
        </p:nvSpPr>
        <p:spPr>
          <a:xfrm>
            <a:off x="190900" y="1128950"/>
            <a:ext cx="11736600" cy="2037600"/>
          </a:xfrm>
          <a:prstGeom prst="rect">
            <a:avLst/>
          </a:prstGeom>
          <a:solidFill>
            <a:srgbClr val="F3F3F3"/>
          </a:solidFill>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GB" sz="3600">
                <a:latin typeface="Arial"/>
                <a:ea typeface="Arial"/>
                <a:cs typeface="Arial"/>
                <a:sym typeface="Arial"/>
              </a:rPr>
              <a:t>When the value is returned, we need to store it somewhere.</a:t>
            </a:r>
            <a:endParaRPr sz="3600">
              <a:latin typeface="Arial"/>
              <a:ea typeface="Arial"/>
              <a:cs typeface="Arial"/>
              <a:sym typeface="Arial"/>
            </a:endParaRPr>
          </a:p>
          <a:p>
            <a:pPr indent="0" lvl="0" marL="0" rtl="0" algn="l">
              <a:lnSpc>
                <a:spcPct val="100000"/>
              </a:lnSpc>
              <a:spcBef>
                <a:spcPts val="0"/>
              </a:spcBef>
              <a:spcAft>
                <a:spcPts val="0"/>
              </a:spcAft>
              <a:buNone/>
            </a:pPr>
            <a:r>
              <a:t/>
            </a:r>
            <a:endParaRPr sz="3600">
              <a:latin typeface="Arial"/>
              <a:ea typeface="Arial"/>
              <a:cs typeface="Arial"/>
              <a:sym typeface="Arial"/>
            </a:endParaRPr>
          </a:p>
          <a:p>
            <a:pPr indent="0" lvl="0" marL="0" rtl="0" algn="l">
              <a:lnSpc>
                <a:spcPct val="100000"/>
              </a:lnSpc>
              <a:spcBef>
                <a:spcPts val="0"/>
              </a:spcBef>
              <a:spcAft>
                <a:spcPts val="0"/>
              </a:spcAft>
              <a:buNone/>
            </a:pPr>
            <a:r>
              <a:rPr lang="en-GB" sz="3600">
                <a:latin typeface="Arial"/>
                <a:ea typeface="Arial"/>
                <a:cs typeface="Arial"/>
                <a:sym typeface="Arial"/>
              </a:rPr>
              <a:t>We use a variable for this.</a:t>
            </a:r>
            <a:endParaRPr sz="3600">
              <a:latin typeface="Arial"/>
              <a:ea typeface="Arial"/>
              <a:cs typeface="Arial"/>
              <a:sym typeface="Arial"/>
            </a:endParaRPr>
          </a:p>
        </p:txBody>
      </p:sp>
      <p:sp>
        <p:nvSpPr>
          <p:cNvPr id="135" name="Google Shape;135;p19"/>
          <p:cNvSpPr txBox="1"/>
          <p:nvPr>
            <p:ph idx="1" type="body"/>
          </p:nvPr>
        </p:nvSpPr>
        <p:spPr>
          <a:xfrm>
            <a:off x="1213200" y="3586625"/>
            <a:ext cx="9047400" cy="2185500"/>
          </a:xfrm>
          <a:prstGeom prst="rect">
            <a:avLst/>
          </a:prstGeom>
          <a:solidFill>
            <a:srgbClr val="EFEFEF"/>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3000">
                <a:solidFill>
                  <a:srgbClr val="000000"/>
                </a:solidFill>
                <a:latin typeface="Courier New"/>
                <a:ea typeface="Courier New"/>
                <a:cs typeface="Courier New"/>
                <a:sym typeface="Courier New"/>
              </a:rPr>
              <a:t>stringLength = len(“Hello World!”)</a:t>
            </a:r>
            <a:endParaRPr sz="3000">
              <a:solidFill>
                <a:srgbClr val="000000"/>
              </a:solidFill>
              <a:latin typeface="Courier New"/>
              <a:ea typeface="Courier New"/>
              <a:cs typeface="Courier New"/>
              <a:sym typeface="Courier New"/>
            </a:endParaRPr>
          </a:p>
        </p:txBody>
      </p:sp>
      <p:sp>
        <p:nvSpPr>
          <p:cNvPr id="136" name="Google Shape;136;p19"/>
          <p:cNvSpPr/>
          <p:nvPr/>
        </p:nvSpPr>
        <p:spPr>
          <a:xfrm>
            <a:off x="8677900" y="5025250"/>
            <a:ext cx="3117300" cy="1524600"/>
          </a:xfrm>
          <a:prstGeom prst="wedgeRoundRectCallout">
            <a:avLst>
              <a:gd fmla="val -79192" name="adj1"/>
              <a:gd fmla="val -52468"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2 - Use the len function with the string as the parameter.</a:t>
            </a:r>
            <a:endParaRPr sz="2400"/>
          </a:p>
        </p:txBody>
      </p:sp>
      <p:sp>
        <p:nvSpPr>
          <p:cNvPr id="137" name="Google Shape;137;p19"/>
          <p:cNvSpPr/>
          <p:nvPr/>
        </p:nvSpPr>
        <p:spPr>
          <a:xfrm>
            <a:off x="0" y="5243275"/>
            <a:ext cx="3117300" cy="1524600"/>
          </a:xfrm>
          <a:prstGeom prst="wedgeRoundRectCallout">
            <a:avLst>
              <a:gd fmla="val 28918" name="adj1"/>
              <a:gd fmla="val -67874"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1</a:t>
            </a:r>
            <a:r>
              <a:rPr lang="en-GB" sz="2400"/>
              <a:t> - Give the variable a sensible name.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190900" y="0"/>
            <a:ext cx="10515600" cy="876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Getting </a:t>
            </a:r>
            <a:r>
              <a:rPr lang="en-GB"/>
              <a:t>len() of input</a:t>
            </a:r>
            <a:endParaRPr/>
          </a:p>
        </p:txBody>
      </p:sp>
      <p:sp>
        <p:nvSpPr>
          <p:cNvPr id="144" name="Google Shape;144;p20"/>
          <p:cNvSpPr txBox="1"/>
          <p:nvPr>
            <p:ph idx="1" type="body"/>
          </p:nvPr>
        </p:nvSpPr>
        <p:spPr>
          <a:xfrm>
            <a:off x="2574300" y="2693575"/>
            <a:ext cx="7043400" cy="2432100"/>
          </a:xfrm>
          <a:prstGeom prst="rect">
            <a:avLst/>
          </a:prstGeom>
          <a:solidFill>
            <a:srgbClr val="EFEFEF"/>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3000">
                <a:solidFill>
                  <a:srgbClr val="000000"/>
                </a:solidFill>
                <a:latin typeface="Courier New"/>
                <a:ea typeface="Courier New"/>
                <a:cs typeface="Courier New"/>
                <a:sym typeface="Courier New"/>
              </a:rPr>
              <a:t>word = input(“Enter a word)</a:t>
            </a:r>
            <a:endParaRPr sz="30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3000">
                <a:solidFill>
                  <a:srgbClr val="000000"/>
                </a:solidFill>
                <a:latin typeface="Courier New"/>
                <a:ea typeface="Courier New"/>
                <a:cs typeface="Courier New"/>
                <a:sym typeface="Courier New"/>
              </a:rPr>
              <a:t>word</a:t>
            </a:r>
            <a:r>
              <a:rPr lang="en-GB" sz="3000">
                <a:solidFill>
                  <a:srgbClr val="000000"/>
                </a:solidFill>
                <a:latin typeface="Courier New"/>
                <a:ea typeface="Courier New"/>
                <a:cs typeface="Courier New"/>
                <a:sym typeface="Courier New"/>
              </a:rPr>
              <a:t>Length = len(word)</a:t>
            </a:r>
            <a:endParaRPr sz="30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30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3000">
                <a:solidFill>
                  <a:srgbClr val="000000"/>
                </a:solidFill>
                <a:latin typeface="Courier New"/>
                <a:ea typeface="Courier New"/>
                <a:cs typeface="Courier New"/>
                <a:sym typeface="Courier New"/>
              </a:rPr>
              <a:t>print(wordLength)</a:t>
            </a:r>
            <a:endParaRPr sz="3000">
              <a:solidFill>
                <a:srgbClr val="000000"/>
              </a:solidFill>
              <a:latin typeface="Courier New"/>
              <a:ea typeface="Courier New"/>
              <a:cs typeface="Courier New"/>
              <a:sym typeface="Courier New"/>
            </a:endParaRPr>
          </a:p>
        </p:txBody>
      </p:sp>
      <p:sp>
        <p:nvSpPr>
          <p:cNvPr id="145" name="Google Shape;145;p20"/>
          <p:cNvSpPr/>
          <p:nvPr/>
        </p:nvSpPr>
        <p:spPr>
          <a:xfrm>
            <a:off x="7885850" y="3954925"/>
            <a:ext cx="4407300" cy="1524600"/>
          </a:xfrm>
          <a:prstGeom prst="wedgeRoundRectCallout">
            <a:avLst>
              <a:gd fmla="val -68734" name="adj1"/>
              <a:gd fmla="val -52998"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2 - Use the variable with the string in it as a parameter.</a:t>
            </a:r>
            <a:endParaRPr sz="2400"/>
          </a:p>
        </p:txBody>
      </p:sp>
      <p:sp>
        <p:nvSpPr>
          <p:cNvPr id="146" name="Google Shape;146;p20"/>
          <p:cNvSpPr/>
          <p:nvPr/>
        </p:nvSpPr>
        <p:spPr>
          <a:xfrm>
            <a:off x="6133450" y="525225"/>
            <a:ext cx="4953900" cy="1524600"/>
          </a:xfrm>
          <a:prstGeom prst="wedgeRoundRectCallout">
            <a:avLst>
              <a:gd fmla="val -78572" name="adj1"/>
              <a:gd fmla="val 107858"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1 - Get input just like we have done previously</a:t>
            </a:r>
            <a:endParaRPr sz="2400"/>
          </a:p>
        </p:txBody>
      </p:sp>
      <p:sp>
        <p:nvSpPr>
          <p:cNvPr id="147" name="Google Shape;147;p20"/>
          <p:cNvSpPr/>
          <p:nvPr/>
        </p:nvSpPr>
        <p:spPr>
          <a:xfrm>
            <a:off x="0" y="3504825"/>
            <a:ext cx="2477100" cy="2797200"/>
          </a:xfrm>
          <a:prstGeom prst="wedgeRoundRectCallout">
            <a:avLst>
              <a:gd fmla="val 69722" name="adj1"/>
              <a:gd fmla="val -33133"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3</a:t>
            </a:r>
            <a:r>
              <a:rPr lang="en-GB" sz="2400"/>
              <a:t> - The number of characters is returned into the </a:t>
            </a:r>
            <a:r>
              <a:rPr i="1" lang="en-GB" sz="2400"/>
              <a:t>wordLength </a:t>
            </a:r>
            <a:r>
              <a:rPr lang="en-GB" sz="2400"/>
              <a:t>variable.</a:t>
            </a:r>
            <a:endParaRPr sz="2400"/>
          </a:p>
        </p:txBody>
      </p:sp>
      <p:sp>
        <p:nvSpPr>
          <p:cNvPr id="148" name="Google Shape;148;p20"/>
          <p:cNvSpPr/>
          <p:nvPr/>
        </p:nvSpPr>
        <p:spPr>
          <a:xfrm>
            <a:off x="3478550" y="5209925"/>
            <a:ext cx="4407300" cy="1524600"/>
          </a:xfrm>
          <a:prstGeom prst="wedgeRoundRectCallout">
            <a:avLst>
              <a:gd fmla="val -62403" name="adj1"/>
              <a:gd fmla="val -60160"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4 </a:t>
            </a:r>
            <a:r>
              <a:rPr lang="en-GB" sz="2400"/>
              <a:t>- Output the variable with the number of characters stored in it</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190900" y="0"/>
            <a:ext cx="10515600" cy="876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Get</a:t>
            </a:r>
            <a:r>
              <a:rPr lang="en-GB"/>
              <a:t>ting len() of input - More efficient code</a:t>
            </a:r>
            <a:endParaRPr/>
          </a:p>
        </p:txBody>
      </p:sp>
      <p:sp>
        <p:nvSpPr>
          <p:cNvPr id="155" name="Google Shape;155;p21"/>
          <p:cNvSpPr txBox="1"/>
          <p:nvPr>
            <p:ph idx="1" type="body"/>
          </p:nvPr>
        </p:nvSpPr>
        <p:spPr>
          <a:xfrm>
            <a:off x="2574300" y="2693575"/>
            <a:ext cx="7043400" cy="2432100"/>
          </a:xfrm>
          <a:prstGeom prst="rect">
            <a:avLst/>
          </a:prstGeom>
          <a:solidFill>
            <a:srgbClr val="EFEFEF"/>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3000">
                <a:solidFill>
                  <a:srgbClr val="000000"/>
                </a:solidFill>
                <a:latin typeface="Courier New"/>
                <a:ea typeface="Courier New"/>
                <a:cs typeface="Courier New"/>
                <a:sym typeface="Courier New"/>
              </a:rPr>
              <a:t>word = input(“Enter a word)</a:t>
            </a:r>
            <a:endParaRPr sz="30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30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3000">
                <a:solidFill>
                  <a:srgbClr val="000000"/>
                </a:solidFill>
                <a:latin typeface="Courier New"/>
                <a:ea typeface="Courier New"/>
                <a:cs typeface="Courier New"/>
                <a:sym typeface="Courier New"/>
              </a:rPr>
              <a:t>print(</a:t>
            </a:r>
            <a:r>
              <a:rPr lang="en-GB" sz="3000">
                <a:latin typeface="Courier New"/>
                <a:ea typeface="Courier New"/>
                <a:cs typeface="Courier New"/>
                <a:sym typeface="Courier New"/>
              </a:rPr>
              <a:t>len(word)</a:t>
            </a:r>
            <a:r>
              <a:rPr lang="en-GB" sz="3000">
                <a:solidFill>
                  <a:srgbClr val="000000"/>
                </a:solidFill>
                <a:latin typeface="Courier New"/>
                <a:ea typeface="Courier New"/>
                <a:cs typeface="Courier New"/>
                <a:sym typeface="Courier New"/>
              </a:rPr>
              <a:t>)</a:t>
            </a:r>
            <a:endParaRPr sz="3000">
              <a:solidFill>
                <a:srgbClr val="000000"/>
              </a:solidFill>
              <a:latin typeface="Courier New"/>
              <a:ea typeface="Courier New"/>
              <a:cs typeface="Courier New"/>
              <a:sym typeface="Courier New"/>
            </a:endParaRPr>
          </a:p>
        </p:txBody>
      </p:sp>
      <p:sp>
        <p:nvSpPr>
          <p:cNvPr id="156" name="Google Shape;156;p21"/>
          <p:cNvSpPr/>
          <p:nvPr/>
        </p:nvSpPr>
        <p:spPr>
          <a:xfrm>
            <a:off x="6082900" y="1022638"/>
            <a:ext cx="4953900" cy="1524600"/>
          </a:xfrm>
          <a:prstGeom prst="wedgeRoundRectCallout">
            <a:avLst>
              <a:gd fmla="val -71089" name="adj1"/>
              <a:gd fmla="val 94021"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1 - Get input just like we have done previously</a:t>
            </a:r>
            <a:endParaRPr sz="2400"/>
          </a:p>
        </p:txBody>
      </p:sp>
      <p:sp>
        <p:nvSpPr>
          <p:cNvPr id="157" name="Google Shape;157;p21"/>
          <p:cNvSpPr/>
          <p:nvPr/>
        </p:nvSpPr>
        <p:spPr>
          <a:xfrm>
            <a:off x="3478550" y="5209925"/>
            <a:ext cx="7227900" cy="1524600"/>
          </a:xfrm>
          <a:prstGeom prst="wedgeRoundRectCallout">
            <a:avLst>
              <a:gd fmla="val -38213" name="adj1"/>
              <a:gd fmla="val -80054"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2</a:t>
            </a:r>
            <a:r>
              <a:rPr lang="en-GB" sz="2400"/>
              <a:t> - Use the len function as a parameter of the print function.</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