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3af8ef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b83af8ef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741a0497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741a0497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first line WILL NOT output anything.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last line will, as the print command has been used.</a:t>
            </a:r>
            <a:endParaRPr/>
          </a:p>
        </p:txBody>
      </p:sp>
      <p:sp>
        <p:nvSpPr>
          <p:cNvPr id="152" name="Google Shape;152;g9c741a0497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c741a0497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9c741a0497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c741a0497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9c741a0497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c741a0497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9c741a0497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0aaa52713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0aaa52713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further examples here, the one on slide 2 and in the repls are more than enough.  We are just using the print command inside the functions.</a:t>
            </a:r>
            <a:endParaRPr/>
          </a:p>
        </p:txBody>
      </p:sp>
      <p:sp>
        <p:nvSpPr>
          <p:cNvPr id="182" name="Google Shape;182;g90aaa52713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c741a0497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c741a0497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9c741a0497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c741a0497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c741a0497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first line WILL NOT output anything.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last line will, as the print command has been used.</a:t>
            </a:r>
            <a:endParaRPr/>
          </a:p>
        </p:txBody>
      </p:sp>
      <p:sp>
        <p:nvSpPr>
          <p:cNvPr id="196" name="Google Shape;196;g9c741a0497_1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c741a0497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9c741a0497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741a0497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9c741a0497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c741a0497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9c741a0497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7d1f062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7d1f062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97d1f062b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e07a81f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e07a81f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further examples here, the one on slide 2 and in the repls are more than enough.  We are just using the print command inside the functions.</a:t>
            </a:r>
            <a:endParaRPr/>
          </a:p>
        </p:txBody>
      </p:sp>
      <p:sp>
        <p:nvSpPr>
          <p:cNvPr id="228" name="Google Shape;228;g9e07a81f4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e07a81f4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e07a81f4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9e07a81f4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e07a81f4b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e07a81f4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242" name="Google Shape;242;g9e07a81f4b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e07a81f4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e07a81f4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it clear that </a:t>
            </a:r>
            <a:r>
              <a:rPr b="1" lang="en-GB"/>
              <a:t>only </a:t>
            </a:r>
            <a:r>
              <a:rPr lang="en-GB"/>
              <a:t>the remainder will be returned.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matters with division - put the dividend on the left and the divisor on the right</a:t>
            </a:r>
            <a:endParaRPr/>
          </a:p>
        </p:txBody>
      </p:sp>
      <p:sp>
        <p:nvSpPr>
          <p:cNvPr id="249" name="Google Shape;249;g9e07a81f4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e07a81f4b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e07a81f4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it clear that </a:t>
            </a:r>
            <a:r>
              <a:rPr b="1" lang="en-GB"/>
              <a:t>only </a:t>
            </a:r>
            <a:r>
              <a:rPr lang="en-GB"/>
              <a:t>the remainder will be returned.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matters with division - put the dividend on the left and the divisor on the right</a:t>
            </a:r>
            <a:endParaRPr/>
          </a:p>
        </p:txBody>
      </p:sp>
      <p:sp>
        <p:nvSpPr>
          <p:cNvPr id="260" name="Google Shape;260;g9e07a81f4b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e07a81f4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9e07a81f4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0aaa5271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0aaa5271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90aaa52713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e07a81f4b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e07a81f4b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9e07a81f4b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e07a81f4b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e07a81f4b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9e07a81f4b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c741a049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 store text data</a:t>
            </a:r>
            <a:endParaRPr/>
          </a:p>
        </p:txBody>
      </p:sp>
      <p:sp>
        <p:nvSpPr>
          <p:cNvPr id="101" name="Google Shape;101;g9c741a049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c741a0497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c741a0497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We’ve used strings and ints before, now we are introducing floats.  There are other data types too, but we will stick with these three for the moment.</a:t>
            </a:r>
            <a:endParaRPr/>
          </a:p>
        </p:txBody>
      </p:sp>
      <p:sp>
        <p:nvSpPr>
          <p:cNvPr id="108" name="Google Shape;108;g9c741a0497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0d2817cd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0d2817cd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first line WILL NOT output anything.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last line will, as the print command has been used.</a:t>
            </a:r>
            <a:endParaRPr/>
          </a:p>
        </p:txBody>
      </p:sp>
      <p:sp>
        <p:nvSpPr>
          <p:cNvPr id="115" name="Google Shape;115;g90d2817cd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741a049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use either the actual data or a variable containing the data as the parameter</a:t>
            </a:r>
            <a:endParaRPr/>
          </a:p>
        </p:txBody>
      </p:sp>
      <p:sp>
        <p:nvSpPr>
          <p:cNvPr id="124" name="Google Shape;124;g9c741a049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c741a049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Students should predict what will be returned by each cast.</a:t>
            </a:r>
            <a:endParaRPr/>
          </a:p>
        </p:txBody>
      </p:sp>
      <p:sp>
        <p:nvSpPr>
          <p:cNvPr id="130" name="Google Shape;130;g9c741a049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c741a049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9c741a049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c741a049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9c741a0497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974771"/>
            <a:ext cx="2433775" cy="8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506600" y="6492900"/>
            <a:ext cx="468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Resources created by Andy Colley (@MrAColley)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789900" y="0"/>
            <a:ext cx="10515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Learning Goals/Objectives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789900" y="1096800"/>
            <a:ext cx="11033400" cy="466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300"/>
              <a:t>Be able to read, comprehend, trace, adapt and create Python code that uses:</a:t>
            </a:r>
            <a:endParaRPr sz="3300"/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•"/>
            </a:pPr>
            <a:r>
              <a:rPr lang="en-GB" sz="3300"/>
              <a:t>Data types &amp; casting - understanding the different data formats that variables &amp; lists use, and how to convert between them.</a:t>
            </a:r>
            <a:endParaRPr sz="3300"/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•"/>
            </a:pPr>
            <a:r>
              <a:rPr lang="en-GB" sz="3300"/>
              <a:t>Random - how to generate random numbers and use them in programs</a:t>
            </a:r>
            <a:endParaRPr sz="3300"/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•"/>
            </a:pPr>
            <a:r>
              <a:rPr lang="en-GB" sz="3300"/>
              <a:t>Modulo - how to calculate the remainder of an integer division and why this is useful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90900" y="0"/>
            <a:ext cx="10515600" cy="8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Casting</a:t>
            </a:r>
            <a:r>
              <a:rPr lang="en-GB"/>
              <a:t> - How To Code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227700" y="808375"/>
            <a:ext cx="11736600" cy="11052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Casting </a:t>
            </a:r>
            <a:r>
              <a:rPr lang="en-GB" sz="2700">
                <a:latin typeface="Arial"/>
                <a:ea typeface="Arial"/>
                <a:cs typeface="Arial"/>
                <a:sym typeface="Arial"/>
              </a:rPr>
              <a:t>lets us convert one data type into another.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1986025" y="2584025"/>
            <a:ext cx="76002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>
                <a:latin typeface="Consolas"/>
                <a:ea typeface="Consolas"/>
                <a:cs typeface="Consolas"/>
                <a:sym typeface="Consolas"/>
              </a:rPr>
              <a:t>int(data/variable)</a:t>
            </a:r>
            <a:endParaRPr sz="1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300">
                <a:latin typeface="Consolas"/>
                <a:ea typeface="Consolas"/>
                <a:cs typeface="Consolas"/>
                <a:sym typeface="Consolas"/>
              </a:rPr>
              <a:t>float(data/variable)</a:t>
            </a:r>
            <a:endParaRPr sz="1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300">
                <a:latin typeface="Consolas"/>
                <a:ea typeface="Consolas"/>
                <a:cs typeface="Consolas"/>
                <a:sym typeface="Consolas"/>
              </a:rPr>
              <a:t>str(data/variable)</a:t>
            </a:r>
            <a:endParaRPr sz="4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317900" y="1913575"/>
            <a:ext cx="4084800" cy="1105200"/>
          </a:xfrm>
          <a:prstGeom prst="wedgeRoundRectCallout">
            <a:avLst>
              <a:gd fmla="val 23320" name="adj1"/>
              <a:gd fmla="val 67965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Put the name of the data type you want to convert </a:t>
            </a:r>
            <a:r>
              <a:rPr b="1" lang="en-GB" sz="2400"/>
              <a:t>to.</a:t>
            </a:r>
            <a:endParaRPr b="1" sz="2400"/>
          </a:p>
        </p:txBody>
      </p:sp>
      <p:sp>
        <p:nvSpPr>
          <p:cNvPr id="158" name="Google Shape;158;p22"/>
          <p:cNvSpPr/>
          <p:nvPr/>
        </p:nvSpPr>
        <p:spPr>
          <a:xfrm>
            <a:off x="8847000" y="962313"/>
            <a:ext cx="3117300" cy="1467900"/>
          </a:xfrm>
          <a:prstGeom prst="wedgeRoundRectCallout">
            <a:avLst>
              <a:gd fmla="val -88400" name="adj1"/>
              <a:gd fmla="val 10369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2. Put the data OR the variable in brackets as the parameter.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0" y="-92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- Predict &amp; Run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163313"/>
            <a:ext cx="8639175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750" y="829975"/>
            <a:ext cx="9301201" cy="573091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type="title"/>
          </p:nvPr>
        </p:nvSpPr>
        <p:spPr>
          <a:xfrm>
            <a:off x="0" y="-92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- Investigate &amp; Modify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4060875" y="4819125"/>
            <a:ext cx="9301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https://repl.it/@MrAColley/2202-Type-and-Cast-Investigate-and-Modify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- Make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50" y="972600"/>
            <a:ext cx="10748292" cy="52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2759700" y="5964950"/>
            <a:ext cx="6672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https://repl.it/@MrAColley/2203-Type-and-Cast-Make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831850" y="1736763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Numbers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Numbers </a:t>
            </a:r>
            <a:r>
              <a:rPr lang="en-GB"/>
              <a:t>in Python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Python has lots of pre-written features &amp; functions that we can use.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Often, these features are grouped together and called </a:t>
            </a:r>
            <a:r>
              <a:rPr b="1" lang="en-GB"/>
              <a:t>libraries.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To use a library we have to </a:t>
            </a:r>
            <a:r>
              <a:rPr b="1" lang="en-GB"/>
              <a:t>import </a:t>
            </a:r>
            <a:r>
              <a:rPr lang="en-GB"/>
              <a:t>it (you only have to do this once).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It is common practice to put all of your imports at the </a:t>
            </a:r>
            <a:r>
              <a:rPr b="1" lang="en-GB"/>
              <a:t>top </a:t>
            </a:r>
            <a:r>
              <a:rPr lang="en-GB"/>
              <a:t>of your code.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The library we are going to use for random numbers is called </a:t>
            </a:r>
            <a:r>
              <a:rPr b="1" lang="en-GB"/>
              <a:t>random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90900" y="0"/>
            <a:ext cx="10515600" cy="9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</a:t>
            </a:r>
            <a:r>
              <a:rPr lang="en-GB"/>
              <a:t>- How To Code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190900" y="939900"/>
            <a:ext cx="11736600" cy="16788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randint(x,y) </a:t>
            </a:r>
            <a:r>
              <a:rPr lang="en-GB" sz="2700">
                <a:latin typeface="Arial"/>
                <a:ea typeface="Arial"/>
                <a:cs typeface="Arial"/>
                <a:sym typeface="Arial"/>
              </a:rPr>
              <a:t>function takes 2 parameters.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x is the lowest random number that can be picked.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y is the largest.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The program will pick a number between these two limits.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497225" y="2807800"/>
            <a:ext cx="76002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>
                <a:latin typeface="Consolas"/>
                <a:ea typeface="Consolas"/>
                <a:cs typeface="Consolas"/>
                <a:sym typeface="Consolas"/>
              </a:rPr>
              <a:t>import random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300">
                <a:latin typeface="Consolas"/>
                <a:ea typeface="Consolas"/>
                <a:cs typeface="Consolas"/>
                <a:sym typeface="Consolas"/>
              </a:rPr>
              <a:t>random.randint(1,20)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410700" y="2702938"/>
            <a:ext cx="3117300" cy="1105200"/>
          </a:xfrm>
          <a:prstGeom prst="wedgeRoundRectCallout">
            <a:avLst>
              <a:gd fmla="val 87094" name="adj1"/>
              <a:gd fmla="val 3430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Import the library (you only have to do this </a:t>
            </a:r>
            <a:r>
              <a:rPr b="1" lang="en-GB" sz="2400"/>
              <a:t>once</a:t>
            </a:r>
            <a:r>
              <a:rPr lang="en-GB" sz="2400"/>
              <a:t>)</a:t>
            </a:r>
            <a:endParaRPr sz="2400"/>
          </a:p>
        </p:txBody>
      </p:sp>
      <p:sp>
        <p:nvSpPr>
          <p:cNvPr id="202" name="Google Shape;202;p28"/>
          <p:cNvSpPr/>
          <p:nvPr/>
        </p:nvSpPr>
        <p:spPr>
          <a:xfrm>
            <a:off x="326450" y="3892400"/>
            <a:ext cx="3117300" cy="1838700"/>
          </a:xfrm>
          <a:prstGeom prst="wedgeRoundRectCallout">
            <a:avLst>
              <a:gd fmla="val 88715" name="adj1"/>
              <a:gd fmla="val 37059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2. Type the name of the library, a . and the name of the function you want to use.</a:t>
            </a:r>
            <a:endParaRPr sz="2400"/>
          </a:p>
        </p:txBody>
      </p:sp>
      <p:sp>
        <p:nvSpPr>
          <p:cNvPr id="203" name="Google Shape;203;p28"/>
          <p:cNvSpPr/>
          <p:nvPr/>
        </p:nvSpPr>
        <p:spPr>
          <a:xfrm>
            <a:off x="9544225" y="1719500"/>
            <a:ext cx="2383200" cy="2493000"/>
          </a:xfrm>
          <a:prstGeom prst="wedgeRoundRectCallout">
            <a:avLst>
              <a:gd fmla="val -97" name="adj1"/>
              <a:gd fmla="val 8920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3. Put your upper and lower limits in the brackets as parameters.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0" y="-92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- Predict &amp; Run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2578050" y="6082900"/>
            <a:ext cx="6655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https://repl.it/@MrAColley/2204-Random-Predict-and-Run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6025"/>
            <a:ext cx="11887200" cy="424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0" y="-92075"/>
            <a:ext cx="105156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- Investigate &amp; Modify</a:t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2190525" y="6267250"/>
            <a:ext cx="9301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https://repl.it/@MrAColley/2205-Random-Investigate-and-Modify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325" y="615487"/>
            <a:ext cx="7581800" cy="56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- Make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2759700" y="5964950"/>
            <a:ext cx="6672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https://repl.it/@MrAColley/2206-Random-Make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8100"/>
            <a:ext cx="11887198" cy="3587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831850" y="1736763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Modulus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Modulus</a:t>
            </a:r>
            <a:r>
              <a:rPr lang="en-GB"/>
              <a:t> in Python</a:t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3 MOD 1 = 3 remainder 0, so the value returned would be 0.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5 MOD 2 = 2 remainder 1, so the value returned would be 1.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14 MOD 4 = 3 remainder 2, so the value returned would be 2.</a:t>
            </a:r>
            <a:endParaRPr sz="4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Value Will Be Returned By….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3510650" y="1825625"/>
            <a:ext cx="7843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Arial"/>
                <a:ea typeface="Arial"/>
                <a:cs typeface="Arial"/>
                <a:sym typeface="Arial"/>
              </a:rPr>
              <a:t>7 MOD 6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Arial"/>
                <a:ea typeface="Arial"/>
                <a:cs typeface="Arial"/>
                <a:sym typeface="Arial"/>
              </a:rPr>
              <a:t>29 MOD 4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Arial"/>
                <a:ea typeface="Arial"/>
                <a:cs typeface="Arial"/>
                <a:sym typeface="Arial"/>
              </a:rPr>
              <a:t>15 MOD 5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Arial"/>
                <a:ea typeface="Arial"/>
                <a:cs typeface="Arial"/>
                <a:sym typeface="Arial"/>
              </a:rPr>
              <a:t>9 MOD 7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Arial"/>
                <a:ea typeface="Arial"/>
                <a:cs typeface="Arial"/>
                <a:sym typeface="Arial"/>
              </a:rPr>
              <a:t>35 MOD 4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90900" y="0"/>
            <a:ext cx="10515600" cy="9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Modulus </a:t>
            </a:r>
            <a:r>
              <a:rPr lang="en-GB"/>
              <a:t>- How To Code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190900" y="939900"/>
            <a:ext cx="11736600" cy="16788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modulus</a:t>
            </a: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700">
                <a:latin typeface="Arial"/>
                <a:ea typeface="Arial"/>
                <a:cs typeface="Arial"/>
                <a:sym typeface="Arial"/>
              </a:rPr>
              <a:t>operator returns the </a:t>
            </a: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remainder</a:t>
            </a:r>
            <a:r>
              <a:rPr lang="en-GB" sz="2700">
                <a:latin typeface="Arial"/>
                <a:ea typeface="Arial"/>
                <a:cs typeface="Arial"/>
                <a:sym typeface="Arial"/>
              </a:rPr>
              <a:t> of integer division</a:t>
            </a:r>
            <a:r>
              <a:rPr lang="en-GB" sz="2700">
                <a:latin typeface="Arial"/>
                <a:ea typeface="Arial"/>
                <a:cs typeface="Arial"/>
                <a:sym typeface="Arial"/>
              </a:rPr>
              <a:t>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534050" y="3500975"/>
            <a:ext cx="5410500" cy="19140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>
                <a:latin typeface="Consolas"/>
                <a:ea typeface="Consolas"/>
                <a:cs typeface="Consolas"/>
                <a:sym typeface="Consolas"/>
              </a:rPr>
              <a:t>12 % 5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424300" y="3301675"/>
            <a:ext cx="2269800" cy="1434300"/>
          </a:xfrm>
          <a:prstGeom prst="wedgeRoundRectCallout">
            <a:avLst>
              <a:gd fmla="val 87094" name="adj1"/>
              <a:gd fmla="val 3430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Put the dividend on the left. </a:t>
            </a:r>
            <a:endParaRPr sz="2400"/>
          </a:p>
        </p:txBody>
      </p:sp>
      <p:sp>
        <p:nvSpPr>
          <p:cNvPr id="255" name="Google Shape;255;p35"/>
          <p:cNvSpPr/>
          <p:nvPr/>
        </p:nvSpPr>
        <p:spPr>
          <a:xfrm>
            <a:off x="3997075" y="2368425"/>
            <a:ext cx="3117300" cy="865200"/>
          </a:xfrm>
          <a:prstGeom prst="wedgeRoundRectCallout">
            <a:avLst>
              <a:gd fmla="val -18025" name="adj1"/>
              <a:gd fmla="val 15436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2. Use the % symbol for modulus.</a:t>
            </a:r>
            <a:endParaRPr sz="2400"/>
          </a:p>
        </p:txBody>
      </p:sp>
      <p:sp>
        <p:nvSpPr>
          <p:cNvPr id="256" name="Google Shape;256;p35"/>
          <p:cNvSpPr/>
          <p:nvPr/>
        </p:nvSpPr>
        <p:spPr>
          <a:xfrm>
            <a:off x="7775275" y="3800525"/>
            <a:ext cx="2383200" cy="1314900"/>
          </a:xfrm>
          <a:prstGeom prst="wedgeRoundRectCallout">
            <a:avLst>
              <a:gd fmla="val -126173" name="adj1"/>
              <a:gd fmla="val 765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3. Put the divisor on the right.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190900" y="0"/>
            <a:ext cx="10515600" cy="9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Modulus With Variables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190900" y="939900"/>
            <a:ext cx="11736600" cy="16788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modulus </a:t>
            </a:r>
            <a:r>
              <a:rPr lang="en-GB" sz="2700">
                <a:latin typeface="Arial"/>
                <a:ea typeface="Arial"/>
                <a:cs typeface="Arial"/>
                <a:sym typeface="Arial"/>
              </a:rPr>
              <a:t>operator returns the </a:t>
            </a: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remainder</a:t>
            </a:r>
            <a:r>
              <a:rPr lang="en-GB" sz="2700">
                <a:latin typeface="Arial"/>
                <a:ea typeface="Arial"/>
                <a:cs typeface="Arial"/>
                <a:sym typeface="Arial"/>
              </a:rPr>
              <a:t> of integer division.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1151950" y="2943075"/>
            <a:ext cx="9814500" cy="24453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>
                <a:latin typeface="Consolas"/>
                <a:ea typeface="Consolas"/>
                <a:cs typeface="Consolas"/>
                <a:sym typeface="Consolas"/>
              </a:rPr>
              <a:t>num1 = 12</a:t>
            </a:r>
            <a:endParaRPr sz="5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>
                <a:latin typeface="Consolas"/>
                <a:ea typeface="Consolas"/>
                <a:cs typeface="Consolas"/>
                <a:sym typeface="Consolas"/>
              </a:rPr>
              <a:t>num2 = 5</a:t>
            </a:r>
            <a:endParaRPr sz="5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>
                <a:latin typeface="Consolas"/>
                <a:ea typeface="Consolas"/>
                <a:cs typeface="Consolas"/>
                <a:sym typeface="Consolas"/>
              </a:rPr>
              <a:t>remainder = num1</a:t>
            </a:r>
            <a:r>
              <a:rPr lang="en-GB" sz="5300">
                <a:latin typeface="Consolas"/>
                <a:ea typeface="Consolas"/>
                <a:cs typeface="Consolas"/>
                <a:sym typeface="Consolas"/>
              </a:rPr>
              <a:t> % num2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0" y="-92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- Predict &amp; Run</a:t>
            </a:r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2578050" y="6082900"/>
            <a:ext cx="6655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https://repl.it/@MrAColley/2207-Modulus-Predict-and-Run</a:t>
            </a:r>
            <a:endParaRPr/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812625"/>
            <a:ext cx="8420101" cy="52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0" y="95525"/>
            <a:ext cx="10515600" cy="56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- Investigate</a:t>
            </a:r>
            <a:endParaRPr/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925" y="762000"/>
            <a:ext cx="798195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2299600" y="6096000"/>
            <a:ext cx="8137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https://repl.it/@MrAColley/2208-Modulus-Investigate-and-Modify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0" y="95525"/>
            <a:ext cx="10515600" cy="56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- Modify</a:t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>
            <a:off x="2299600" y="6096000"/>
            <a:ext cx="8137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https://repl.it/@MrAColley/2208-Modulus-Investigate-and-Modify</a:t>
            </a:r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888" y="785763"/>
            <a:ext cx="9258633" cy="52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0" y="95525"/>
            <a:ext cx="10515600" cy="56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- Make</a:t>
            </a:r>
            <a:endParaRPr/>
          </a:p>
        </p:txBody>
      </p:sp>
      <p:sp>
        <p:nvSpPr>
          <p:cNvPr id="294" name="Google Shape;294;p40"/>
          <p:cNvSpPr txBox="1"/>
          <p:nvPr/>
        </p:nvSpPr>
        <p:spPr>
          <a:xfrm>
            <a:off x="2299600" y="6096000"/>
            <a:ext cx="8137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https://repl.it/@MrAColley/2209-Modulus-Make</a:t>
            </a:r>
            <a:endParaRPr/>
          </a:p>
        </p:txBody>
      </p:sp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25" y="834825"/>
            <a:ext cx="11294769" cy="508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What is a data type?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 </a:t>
            </a:r>
            <a:r>
              <a:rPr b="1" lang="en-GB"/>
              <a:t>data type </a:t>
            </a:r>
            <a:r>
              <a:rPr lang="en-GB"/>
              <a:t>is a setting for a </a:t>
            </a:r>
            <a:r>
              <a:rPr b="1" lang="en-GB"/>
              <a:t>variable</a:t>
            </a:r>
            <a:r>
              <a:rPr lang="en-GB"/>
              <a:t>. It tells the variable what sort of data it will store.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At the moment, we have only used two data types, the </a:t>
            </a:r>
            <a:r>
              <a:rPr b="1" lang="en-GB"/>
              <a:t>string </a:t>
            </a:r>
            <a:r>
              <a:rPr lang="en-GB"/>
              <a:t>and the </a:t>
            </a:r>
            <a:r>
              <a:rPr b="1" lang="en-GB"/>
              <a:t>int</a:t>
            </a:r>
            <a:r>
              <a:rPr b="1" lang="en-GB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What type of data does a </a:t>
            </a:r>
            <a:r>
              <a:rPr b="1" lang="en-GB"/>
              <a:t>string</a:t>
            </a:r>
            <a:r>
              <a:rPr lang="en-GB"/>
              <a:t> store?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What type of data does an </a:t>
            </a:r>
            <a:r>
              <a:rPr b="1" lang="en-GB"/>
              <a:t>int </a:t>
            </a:r>
            <a:r>
              <a:rPr lang="en-GB"/>
              <a:t>store?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in Python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String - Text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Int - Whole numbers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Float (also called </a:t>
            </a:r>
            <a:r>
              <a:rPr i="1" lang="en-GB"/>
              <a:t>Real</a:t>
            </a:r>
            <a:r>
              <a:rPr lang="en-GB"/>
              <a:t> in other coding languages) - numbers with decimals.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- How To Code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90900" y="1128950"/>
            <a:ext cx="11736600" cy="11052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type() </a:t>
            </a:r>
            <a:r>
              <a:rPr lang="en-GB" sz="2700">
                <a:latin typeface="Arial"/>
                <a:ea typeface="Arial"/>
                <a:cs typeface="Arial"/>
                <a:sym typeface="Arial"/>
              </a:rPr>
              <a:t>function returns the data type of some data or a variable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806375" y="2689850"/>
            <a:ext cx="76002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5800">
                <a:latin typeface="Consolas"/>
                <a:ea typeface="Consolas"/>
                <a:cs typeface="Consolas"/>
                <a:sym typeface="Consolas"/>
              </a:rPr>
              <a:t>type(5.4)</a:t>
            </a:r>
            <a:endParaRPr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t/>
            </a:r>
            <a:endParaRPr sz="5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5800">
                <a:latin typeface="Consolas"/>
                <a:ea typeface="Consolas"/>
                <a:cs typeface="Consolas"/>
                <a:sym typeface="Consolas"/>
              </a:rPr>
              <a:t>num1 = 5</a:t>
            </a:r>
            <a:endParaRPr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5800">
                <a:latin typeface="Consolas"/>
                <a:ea typeface="Consolas"/>
                <a:cs typeface="Consolas"/>
                <a:sym typeface="Consolas"/>
              </a:rPr>
              <a:t>print(type(num1))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90900" y="2423125"/>
            <a:ext cx="3117300" cy="1105200"/>
          </a:xfrm>
          <a:prstGeom prst="wedgeRoundRectCallout">
            <a:avLst>
              <a:gd fmla="val 188739" name="adj1"/>
              <a:gd fmla="val -396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Put the data in the brackets as a parameter.</a:t>
            </a:r>
            <a:endParaRPr sz="2400"/>
          </a:p>
        </p:txBody>
      </p:sp>
      <p:sp>
        <p:nvSpPr>
          <p:cNvPr id="121" name="Google Shape;121;p17"/>
          <p:cNvSpPr/>
          <p:nvPr/>
        </p:nvSpPr>
        <p:spPr>
          <a:xfrm>
            <a:off x="326450" y="4263075"/>
            <a:ext cx="3117300" cy="1467900"/>
          </a:xfrm>
          <a:prstGeom prst="wedgeRoundRectCallout">
            <a:avLst>
              <a:gd fmla="val 206012" name="adj1"/>
              <a:gd fmla="val 4373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OR put the variable containing the data in the brackets as a parameter.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43069" y="159852"/>
            <a:ext cx="11905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Programming – Casting (Changing One Data Type To Another)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838200" y="2463281"/>
            <a:ext cx="105156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GB" sz="6600">
                <a:latin typeface="Consolas"/>
                <a:ea typeface="Consolas"/>
                <a:cs typeface="Consolas"/>
                <a:sym typeface="Consolas"/>
              </a:rPr>
              <a:t>int(data/variable)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GB" sz="6600">
                <a:latin typeface="Consolas"/>
                <a:ea typeface="Consolas"/>
                <a:cs typeface="Consolas"/>
                <a:sym typeface="Consolas"/>
              </a:rPr>
              <a:t>float(data/variable)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GB" sz="6600">
                <a:latin typeface="Consolas"/>
                <a:ea typeface="Consolas"/>
                <a:cs typeface="Consolas"/>
                <a:sym typeface="Consolas"/>
              </a:rPr>
              <a:t>str(data/variable)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43069" y="141191"/>
            <a:ext cx="11905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Programming – Casting Int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1062135" y="1959428"/>
            <a:ext cx="57492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GB" sz="6600"/>
              <a:t>x = int(1)   </a:t>
            </a:r>
            <a:br>
              <a:rPr lang="en-GB" sz="6600"/>
            </a:br>
            <a:r>
              <a:rPr lang="en-GB" sz="6600"/>
              <a:t>y = int(2.8) </a:t>
            </a:r>
            <a:br>
              <a:rPr lang="en-GB" sz="6600"/>
            </a:br>
            <a:r>
              <a:rPr lang="en-GB" sz="6600"/>
              <a:t>z = int("3") </a:t>
            </a:r>
            <a:endParaRPr sz="19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6743065" y="1959428"/>
            <a:ext cx="38700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x will be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y will be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z will be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43069" y="141191"/>
            <a:ext cx="11905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Programming – Casting Float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896765" y="2031399"/>
            <a:ext cx="57492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GB" sz="6600"/>
              <a:t>x = float(1)     </a:t>
            </a:r>
            <a:br>
              <a:rPr lang="en-GB" sz="6600"/>
            </a:br>
            <a:r>
              <a:rPr lang="en-GB" sz="6600"/>
              <a:t>y = float(2.8)  </a:t>
            </a:r>
            <a:br>
              <a:rPr lang="en-GB" sz="6600"/>
            </a:br>
            <a:r>
              <a:rPr lang="en-GB" sz="6600"/>
              <a:t>z = float("3")   </a:t>
            </a:r>
            <a:br>
              <a:rPr lang="en-GB" sz="6600"/>
            </a:br>
            <a:r>
              <a:rPr lang="en-GB" sz="6600"/>
              <a:t>w = float("4.2") </a:t>
            </a:r>
            <a:endParaRPr sz="85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6743065" y="1959428"/>
            <a:ext cx="46554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x will be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 # y will be 2.8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z will be 3.0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w will be 4.2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43069" y="141191"/>
            <a:ext cx="11905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Programming – Casting String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96765" y="2031399"/>
            <a:ext cx="47499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GB" sz="6000"/>
              <a:t>x = str("s1") </a:t>
            </a:r>
            <a:br>
              <a:rPr lang="en-GB" sz="6000"/>
            </a:br>
            <a:r>
              <a:rPr lang="en-GB" sz="6000"/>
              <a:t>y = str(2)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GB" sz="6000"/>
              <a:t>z = str(3.0)  </a:t>
            </a:r>
            <a:r>
              <a:rPr lang="en-GB" sz="6600"/>
              <a:t> </a:t>
            </a:r>
            <a:endParaRPr sz="85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6743065" y="1959428"/>
            <a:ext cx="47499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x will be 's1’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y will be ‘2’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z will be '3.0'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