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c741a0497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c741a0497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9c741a0497_1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3d532ed5a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3d532ed5a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 out that it would be impossible for a number to be &lt; 1 and &gt;10 at the same time. This is why we use or.  The number only needs to be outside the upper or the lower limits of the range, not both.</a:t>
            </a:r>
            <a:endParaRPr/>
          </a:p>
        </p:txBody>
      </p:sp>
      <p:sp>
        <p:nvSpPr>
          <p:cNvPr id="248" name="Google Shape;248;ga3d532ed5a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e07a81f4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e07a81f4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further examples here, the one on slide 2 and in the repls are more than enough.  We are just using the print command inside the functions.</a:t>
            </a:r>
            <a:endParaRPr/>
          </a:p>
        </p:txBody>
      </p:sp>
      <p:sp>
        <p:nvSpPr>
          <p:cNvPr id="260" name="Google Shape;260;g9e07a81f4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e07a81f4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e07a81f4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9e07a81f4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e07a81f4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e07a81f4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Spend some time tracing this so that pupils understand that the program will only move to the second ‘if’ if the condition for the first is true.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the python visualiser to help with this - paste the code in and students can see it running http://pythontutor.com/visualize.html#mode=edit</a:t>
            </a:r>
            <a:endParaRPr/>
          </a:p>
        </p:txBody>
      </p:sp>
      <p:sp>
        <p:nvSpPr>
          <p:cNvPr id="274" name="Google Shape;274;g9e07a81f4b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339fe94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5339fe94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7d1f062b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7d1f062b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97d1f062b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c741a049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Guess Who is a great game to use as an example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use a boolean operator to check more than one condition.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the ‘stand up if’ with your classes to show that both conditions must be true to qualify to stand up.</a:t>
            </a:r>
            <a:endParaRPr/>
          </a:p>
        </p:txBody>
      </p:sp>
      <p:sp>
        <p:nvSpPr>
          <p:cNvPr id="182" name="Google Shape;182;g9c741a049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3d532ed5a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a3d532ed5a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3d532ed5a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a3d532ed5a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0d2817cd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0d2817cd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 1 is on the left of the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 2 is on the 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use as many conditions as you like, just separate them with a Boolean operator each time.</a:t>
            </a:r>
            <a:endParaRPr/>
          </a:p>
        </p:txBody>
      </p:sp>
      <p:sp>
        <p:nvSpPr>
          <p:cNvPr id="211" name="Google Shape;211;g90d2817cd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0aaa52713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0aaa52713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further examples here, the one on slide 2 and in the repls are more than enough.  We are just using the print command inside the functions.</a:t>
            </a:r>
            <a:endParaRPr/>
          </a:p>
        </p:txBody>
      </p:sp>
      <p:sp>
        <p:nvSpPr>
          <p:cNvPr id="221" name="Google Shape;221;g90aaa52713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c741a0497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c741a0497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Remind students what a range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to maths.</a:t>
            </a:r>
            <a:endParaRPr/>
          </a:p>
        </p:txBody>
      </p:sp>
      <p:sp>
        <p:nvSpPr>
          <p:cNvPr id="228" name="Google Shape;228;g9c741a0497_1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17" y="0"/>
            <a:ext cx="12192000" cy="640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0" y="0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5" name="Google Shape;105;p1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0" y="0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5974771"/>
            <a:ext cx="2433775" cy="8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7506600" y="6492900"/>
            <a:ext cx="468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Resources created by Andy Colley (@MrAColley)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33" y="0"/>
            <a:ext cx="12192000" cy="86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0" y="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789900" y="0"/>
            <a:ext cx="105156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Learning Goals/Objectives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789900" y="1096801"/>
            <a:ext cx="10515600" cy="466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300"/>
              <a:t>Be able to read, comprehend, trace, adapt and create Python code using selection that:</a:t>
            </a:r>
            <a:endParaRPr sz="3300"/>
          </a:p>
          <a:p>
            <a:pPr indent="-4381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300"/>
              <a:buChar char="•"/>
            </a:pPr>
            <a:r>
              <a:rPr lang="en-GB" sz="3300"/>
              <a:t>Uses Boolean operators with multiple conditions.</a:t>
            </a:r>
            <a:endParaRPr sz="3300"/>
          </a:p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GB" sz="3300"/>
              <a:t>Checks if a number is inside or outside a range.</a:t>
            </a:r>
            <a:endParaRPr sz="3300"/>
          </a:p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GB" sz="3300"/>
              <a:t>Nests selection statements inside each other.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190900" y="0"/>
            <a:ext cx="10515600" cy="9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inside a range - how to code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190900" y="939900"/>
            <a:ext cx="11736600" cy="16788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Arial"/>
                <a:ea typeface="Arial"/>
                <a:cs typeface="Arial"/>
                <a:sym typeface="Arial"/>
              </a:rPr>
              <a:t>Using selection will allow you to create success/error messages.  It </a:t>
            </a:r>
            <a:r>
              <a:rPr b="1" lang="en-GB" sz="2700">
                <a:latin typeface="Arial"/>
                <a:ea typeface="Arial"/>
                <a:cs typeface="Arial"/>
                <a:sym typeface="Arial"/>
              </a:rPr>
              <a:t>won’t</a:t>
            </a:r>
            <a:r>
              <a:rPr lang="en-GB" sz="2700">
                <a:latin typeface="Arial"/>
                <a:ea typeface="Arial"/>
                <a:cs typeface="Arial"/>
                <a:sym typeface="Arial"/>
              </a:rPr>
              <a:t> make the user try again - we’re building up to that.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2735225" y="3162950"/>
            <a:ext cx="7799100" cy="3645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num1 = input(“Enter a number between 1 and 10”)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num1 &gt;= 1 and num1 &lt;= 10: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print(“Number in range”)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print(“Number not in range”)</a:t>
            </a:r>
            <a:endParaRPr sz="6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106025" y="2300288"/>
            <a:ext cx="3117300" cy="1105200"/>
          </a:xfrm>
          <a:prstGeom prst="wedgeRoundRectCallout">
            <a:avLst>
              <a:gd fmla="val 81348" name="adj1"/>
              <a:gd fmla="val 5434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Get the input.</a:t>
            </a:r>
            <a:endParaRPr sz="2400"/>
          </a:p>
        </p:txBody>
      </p:sp>
      <p:sp>
        <p:nvSpPr>
          <p:cNvPr id="242" name="Google Shape;242;p35"/>
          <p:cNvSpPr/>
          <p:nvPr/>
        </p:nvSpPr>
        <p:spPr>
          <a:xfrm>
            <a:off x="8743950" y="4467975"/>
            <a:ext cx="3448200" cy="1838700"/>
          </a:xfrm>
          <a:prstGeom prst="wedgeRoundRectCallout">
            <a:avLst>
              <a:gd fmla="val -62043" name="adj1"/>
              <a:gd fmla="val -1992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2. Use &gt;= the lowest allowable number </a:t>
            </a:r>
            <a:r>
              <a:rPr b="1" lang="en-GB" sz="2400"/>
              <a:t>and</a:t>
            </a:r>
            <a:r>
              <a:rPr lang="en-GB" sz="2400"/>
              <a:t> &lt;= the highest allowable number.</a:t>
            </a:r>
            <a:endParaRPr sz="2400"/>
          </a:p>
        </p:txBody>
      </p:sp>
      <p:sp>
        <p:nvSpPr>
          <p:cNvPr id="243" name="Google Shape;243;p35"/>
          <p:cNvSpPr/>
          <p:nvPr/>
        </p:nvSpPr>
        <p:spPr>
          <a:xfrm>
            <a:off x="0" y="4365000"/>
            <a:ext cx="2812500" cy="2493000"/>
          </a:xfrm>
          <a:prstGeom prst="wedgeRoundRectCallout">
            <a:avLst>
              <a:gd fmla="val 66674" name="adj1"/>
              <a:gd fmla="val 30588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3. Success message if it is in the range. Error message if not.</a:t>
            </a:r>
            <a:endParaRPr sz="2400"/>
          </a:p>
        </p:txBody>
      </p:sp>
      <p:sp>
        <p:nvSpPr>
          <p:cNvPr id="244" name="Google Shape;244;p35"/>
          <p:cNvSpPr/>
          <p:nvPr/>
        </p:nvSpPr>
        <p:spPr>
          <a:xfrm>
            <a:off x="0" y="4365000"/>
            <a:ext cx="2812500" cy="2493000"/>
          </a:xfrm>
          <a:prstGeom prst="wedgeRoundRectCallout">
            <a:avLst>
              <a:gd fmla="val 64156" name="adj1"/>
              <a:gd fmla="val -255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3. Success message if it is in the range. Else error message.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190900" y="0"/>
            <a:ext cx="10515600" cy="9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outside a range - how to code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190900" y="939900"/>
            <a:ext cx="11736600" cy="16788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Arial"/>
                <a:ea typeface="Arial"/>
                <a:cs typeface="Arial"/>
                <a:sym typeface="Arial"/>
              </a:rPr>
              <a:t>Using selection will allow you to create success/error messages.  It </a:t>
            </a:r>
            <a:r>
              <a:rPr b="1" lang="en-GB" sz="2700">
                <a:latin typeface="Arial"/>
                <a:ea typeface="Arial"/>
                <a:cs typeface="Arial"/>
                <a:sym typeface="Arial"/>
              </a:rPr>
              <a:t>won’t</a:t>
            </a:r>
            <a:r>
              <a:rPr lang="en-GB" sz="2700">
                <a:latin typeface="Arial"/>
                <a:ea typeface="Arial"/>
                <a:cs typeface="Arial"/>
                <a:sym typeface="Arial"/>
              </a:rPr>
              <a:t> make the user try again - we’re building up to that.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2735225" y="3162950"/>
            <a:ext cx="7799100" cy="3645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num1 = input(“Enter a number between 1 and 10”)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num1 &lt; 1 or num1 &gt; 10: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print(“Number not in range”)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print(“Number in range”)</a:t>
            </a:r>
            <a:endParaRPr sz="6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106025" y="2300288"/>
            <a:ext cx="3117300" cy="1105200"/>
          </a:xfrm>
          <a:prstGeom prst="wedgeRoundRectCallout">
            <a:avLst>
              <a:gd fmla="val 81348" name="adj1"/>
              <a:gd fmla="val 5434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Get the input.</a:t>
            </a:r>
            <a:endParaRPr sz="2400"/>
          </a:p>
        </p:txBody>
      </p:sp>
      <p:sp>
        <p:nvSpPr>
          <p:cNvPr id="254" name="Google Shape;254;p36"/>
          <p:cNvSpPr/>
          <p:nvPr/>
        </p:nvSpPr>
        <p:spPr>
          <a:xfrm>
            <a:off x="8743950" y="4467975"/>
            <a:ext cx="3448200" cy="1838700"/>
          </a:xfrm>
          <a:prstGeom prst="wedgeRoundRectCallout">
            <a:avLst>
              <a:gd fmla="val -62043" name="adj1"/>
              <a:gd fmla="val -1992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2. Use &lt; the lowest allowable number </a:t>
            </a:r>
            <a:r>
              <a:rPr b="1" lang="en-GB" sz="2400"/>
              <a:t>or</a:t>
            </a:r>
            <a:r>
              <a:rPr lang="en-GB" sz="2400"/>
              <a:t> &gt; the highest allowable number.</a:t>
            </a:r>
            <a:endParaRPr sz="2400"/>
          </a:p>
        </p:txBody>
      </p:sp>
      <p:sp>
        <p:nvSpPr>
          <p:cNvPr id="255" name="Google Shape;255;p36"/>
          <p:cNvSpPr/>
          <p:nvPr/>
        </p:nvSpPr>
        <p:spPr>
          <a:xfrm>
            <a:off x="0" y="4365000"/>
            <a:ext cx="2812500" cy="2493000"/>
          </a:xfrm>
          <a:prstGeom prst="wedgeRoundRectCallout">
            <a:avLst>
              <a:gd fmla="val 66674" name="adj1"/>
              <a:gd fmla="val 30588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3. Success message if it is in the range. Error message if not.</a:t>
            </a:r>
            <a:endParaRPr sz="2400"/>
          </a:p>
        </p:txBody>
      </p:sp>
      <p:sp>
        <p:nvSpPr>
          <p:cNvPr id="256" name="Google Shape;256;p36"/>
          <p:cNvSpPr/>
          <p:nvPr/>
        </p:nvSpPr>
        <p:spPr>
          <a:xfrm>
            <a:off x="0" y="4365000"/>
            <a:ext cx="2812500" cy="2493000"/>
          </a:xfrm>
          <a:prstGeom prst="wedgeRoundRectCallout">
            <a:avLst>
              <a:gd fmla="val 64156" name="adj1"/>
              <a:gd fmla="val -255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3. Error message if it is not in the range. Else success message.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831850" y="1736763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Nesting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Nesting</a:t>
            </a:r>
            <a:endParaRPr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838200" y="1251375"/>
            <a:ext cx="10897800" cy="458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Nesting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is putting programming structures inside each other.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For example, an if inside an if.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Consolas"/>
                <a:ea typeface="Consolas"/>
                <a:cs typeface="Consolas"/>
                <a:sym typeface="Consolas"/>
              </a:rPr>
              <a:t>num1 = 53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2500">
                <a:latin typeface="Consolas"/>
                <a:ea typeface="Consolas"/>
                <a:cs typeface="Consolas"/>
                <a:sym typeface="Consolas"/>
              </a:rPr>
              <a:t>f num1 &gt; 10: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Consolas"/>
                <a:ea typeface="Consolas"/>
                <a:cs typeface="Consolas"/>
                <a:sym typeface="Consolas"/>
              </a:rPr>
              <a:t>	print(“More than 10”)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25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2500">
                <a:latin typeface="Consolas"/>
                <a:ea typeface="Consolas"/>
                <a:cs typeface="Consolas"/>
                <a:sym typeface="Consolas"/>
              </a:rPr>
              <a:t>f num1 &gt; 30: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Consolas"/>
                <a:ea typeface="Consolas"/>
                <a:cs typeface="Consolas"/>
                <a:sym typeface="Consolas"/>
              </a:rPr>
              <a:t>		print(“ and more than 30”)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Consolas"/>
                <a:ea typeface="Consolas"/>
                <a:cs typeface="Consolas"/>
                <a:sym typeface="Consolas"/>
              </a:rPr>
              <a:t>		print(“ but not more than 30”)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190900" y="0"/>
            <a:ext cx="10515600" cy="9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Nesting Selection </a:t>
            </a:r>
            <a:r>
              <a:rPr lang="en-GB"/>
              <a:t>- How To Code</a:t>
            </a:r>
            <a:endParaRPr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562075" y="1574200"/>
            <a:ext cx="9987300" cy="39711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Consolas"/>
                <a:ea typeface="Consolas"/>
                <a:cs typeface="Consolas"/>
                <a:sym typeface="Consolas"/>
              </a:rPr>
              <a:t>num1 = 53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Consolas"/>
                <a:ea typeface="Consolas"/>
                <a:cs typeface="Consolas"/>
                <a:sym typeface="Consolas"/>
              </a:rPr>
              <a:t>if num1 &gt; 10: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Consolas"/>
                <a:ea typeface="Consolas"/>
                <a:cs typeface="Consolas"/>
                <a:sym typeface="Consolas"/>
              </a:rPr>
              <a:t>	print(“More than 10”)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Consolas"/>
                <a:ea typeface="Consolas"/>
                <a:cs typeface="Consolas"/>
                <a:sym typeface="Consolas"/>
              </a:rPr>
              <a:t>	if num1 &gt; 30: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Consolas"/>
                <a:ea typeface="Consolas"/>
                <a:cs typeface="Consolas"/>
                <a:sym typeface="Consolas"/>
              </a:rPr>
              <a:t>		print(“ and more than 30”)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Consolas"/>
                <a:ea typeface="Consolas"/>
                <a:cs typeface="Consolas"/>
                <a:sym typeface="Consolas"/>
              </a:rPr>
              <a:t>		print(“ but not more than 30”)</a:t>
            </a:r>
            <a:endParaRPr sz="5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39"/>
          <p:cNvSpPr/>
          <p:nvPr/>
        </p:nvSpPr>
        <p:spPr>
          <a:xfrm>
            <a:off x="4313800" y="804650"/>
            <a:ext cx="4642800" cy="1434300"/>
          </a:xfrm>
          <a:prstGeom prst="wedgeRoundRectCallout">
            <a:avLst>
              <a:gd fmla="val -79777" name="adj1"/>
              <a:gd fmla="val 67993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Create your first selection statement as normal. </a:t>
            </a:r>
            <a:endParaRPr sz="2400"/>
          </a:p>
        </p:txBody>
      </p:sp>
      <p:sp>
        <p:nvSpPr>
          <p:cNvPr id="279" name="Google Shape;279;p39"/>
          <p:cNvSpPr/>
          <p:nvPr/>
        </p:nvSpPr>
        <p:spPr>
          <a:xfrm>
            <a:off x="5625575" y="2444425"/>
            <a:ext cx="5133300" cy="865200"/>
          </a:xfrm>
          <a:prstGeom prst="wedgeRoundRectCallout">
            <a:avLst>
              <a:gd fmla="val -91066" name="adj1"/>
              <a:gd fmla="val 10414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2. Nest the next statement inside the fist by using ‘Tab’ to indent it.</a:t>
            </a:r>
            <a:endParaRPr sz="2400"/>
          </a:p>
        </p:txBody>
      </p:sp>
      <p:sp>
        <p:nvSpPr>
          <p:cNvPr id="280" name="Google Shape;280;p39"/>
          <p:cNvSpPr/>
          <p:nvPr/>
        </p:nvSpPr>
        <p:spPr>
          <a:xfrm>
            <a:off x="7753575" y="3724525"/>
            <a:ext cx="3461400" cy="1314900"/>
          </a:xfrm>
          <a:prstGeom prst="wedgeRoundRectCallout">
            <a:avLst>
              <a:gd fmla="val -172379" name="adj1"/>
              <a:gd fmla="val -3519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3. This statement will only run if the condition in the first ‘if’ is true. </a:t>
            </a:r>
            <a:endParaRPr sz="2400"/>
          </a:p>
        </p:txBody>
      </p:sp>
      <p:grpSp>
        <p:nvGrpSpPr>
          <p:cNvPr id="281" name="Google Shape;281;p39"/>
          <p:cNvGrpSpPr/>
          <p:nvPr/>
        </p:nvGrpSpPr>
        <p:grpSpPr>
          <a:xfrm>
            <a:off x="-3" y="3608802"/>
            <a:ext cx="1087033" cy="940272"/>
            <a:chOff x="11025775" y="2444425"/>
            <a:chExt cx="2174500" cy="2332025"/>
          </a:xfrm>
        </p:grpSpPr>
        <p:pic>
          <p:nvPicPr>
            <p:cNvPr id="282" name="Google Shape;282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25775" y="2601950"/>
              <a:ext cx="2174500" cy="2174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83" name="Google Shape;283;p39"/>
            <p:cNvSpPr txBox="1"/>
            <p:nvPr/>
          </p:nvSpPr>
          <p:spPr>
            <a:xfrm>
              <a:off x="11116425" y="2444425"/>
              <a:ext cx="1993200" cy="585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/>
                <a:t>TAB</a:t>
              </a:r>
              <a:endParaRPr sz="27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-67" y="777782"/>
            <a:ext cx="2323200" cy="1405200"/>
          </a:xfrm>
          <a:prstGeom prst="rect">
            <a:avLst/>
          </a:prstGeom>
          <a:solidFill>
            <a:srgbClr val="FCDF00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2502435" y="777782"/>
            <a:ext cx="2276400" cy="1405200"/>
          </a:xfrm>
          <a:prstGeom prst="rect">
            <a:avLst/>
          </a:prstGeom>
          <a:solidFill>
            <a:srgbClr val="FCDF00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4975516" y="779990"/>
            <a:ext cx="2276400" cy="1405200"/>
          </a:xfrm>
          <a:prstGeom prst="rect">
            <a:avLst/>
          </a:prstGeom>
          <a:solidFill>
            <a:srgbClr val="FCDF00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7420929" y="778420"/>
            <a:ext cx="2276400" cy="1405200"/>
          </a:xfrm>
          <a:prstGeom prst="rect">
            <a:avLst/>
          </a:prstGeom>
          <a:solidFill>
            <a:srgbClr val="FCDF00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9915338" y="773367"/>
            <a:ext cx="2276400" cy="1405200"/>
          </a:xfrm>
          <a:prstGeom prst="rect">
            <a:avLst/>
          </a:prstGeom>
          <a:solidFill>
            <a:srgbClr val="FCDF00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2405196" y="2246471"/>
            <a:ext cx="24060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FULLY WORKED FOR REINFORCEMENT</a:t>
            </a:r>
            <a:endParaRPr sz="1500"/>
          </a:p>
        </p:txBody>
      </p:sp>
      <p:sp>
        <p:nvSpPr>
          <p:cNvPr id="152" name="Google Shape;152;p27"/>
          <p:cNvSpPr txBox="1"/>
          <p:nvPr/>
        </p:nvSpPr>
        <p:spPr>
          <a:xfrm>
            <a:off x="28211" y="2246471"/>
            <a:ext cx="2247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FULLY WORKED TO INTRODUCE THE METHOD OR IDEAS</a:t>
            </a:r>
            <a:endParaRPr sz="1500"/>
          </a:p>
        </p:txBody>
      </p:sp>
      <p:sp>
        <p:nvSpPr>
          <p:cNvPr id="153" name="Google Shape;153;p27"/>
          <p:cNvSpPr txBox="1"/>
          <p:nvPr/>
        </p:nvSpPr>
        <p:spPr>
          <a:xfrm>
            <a:off x="4879520" y="2246472"/>
            <a:ext cx="23721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PARTIALLY WORKED FOR STUDENTS TO FINISH OFF</a:t>
            </a:r>
            <a:endParaRPr sz="1500"/>
          </a:p>
        </p:txBody>
      </p:sp>
      <p:sp>
        <p:nvSpPr>
          <p:cNvPr id="154" name="Google Shape;154;p27"/>
          <p:cNvSpPr txBox="1"/>
          <p:nvPr/>
        </p:nvSpPr>
        <p:spPr>
          <a:xfrm>
            <a:off x="7320361" y="2246471"/>
            <a:ext cx="23625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CUED START FOR  STUDENT COMPLETION</a:t>
            </a:r>
            <a:endParaRPr sz="1500"/>
          </a:p>
        </p:txBody>
      </p:sp>
      <p:sp>
        <p:nvSpPr>
          <p:cNvPr id="155" name="Google Shape;155;p27"/>
          <p:cNvSpPr txBox="1"/>
          <p:nvPr/>
        </p:nvSpPr>
        <p:spPr>
          <a:xfrm>
            <a:off x="9809658" y="2239967"/>
            <a:ext cx="23625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COMPLETED INDEPENDENTLY</a:t>
            </a:r>
            <a:endParaRPr sz="1500"/>
          </a:p>
        </p:txBody>
      </p:sp>
      <p:pic>
        <p:nvPicPr>
          <p:cNvPr descr="A close up of a logo&#10;&#10;Description automatically generated" id="156" name="Google Shape;1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0" y="829031"/>
            <a:ext cx="1903079" cy="130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57" name="Google Shape;15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5437" y="775740"/>
            <a:ext cx="1587998" cy="13564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58" name="Google Shape;15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0060" y="903991"/>
            <a:ext cx="1656063" cy="1203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59" name="Google Shape;15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07996" y="836268"/>
            <a:ext cx="1989045" cy="1301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60" name="Google Shape;160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29614" y="935668"/>
            <a:ext cx="1881940" cy="112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/>
          <p:nvPr/>
        </p:nvSpPr>
        <p:spPr>
          <a:xfrm>
            <a:off x="0" y="0"/>
            <a:ext cx="12192000" cy="640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-47" y="20675"/>
            <a:ext cx="11667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THE TASKS HELP YOU DEVELOP YOUR SKILLS</a:t>
            </a:r>
            <a:endParaRPr sz="1100"/>
          </a:p>
        </p:txBody>
      </p:sp>
      <p:sp>
        <p:nvSpPr>
          <p:cNvPr id="163" name="Google Shape;163;p27"/>
          <p:cNvSpPr txBox="1"/>
          <p:nvPr/>
        </p:nvSpPr>
        <p:spPr>
          <a:xfrm>
            <a:off x="10334" y="4716533"/>
            <a:ext cx="44568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latin typeface="Helvetica Neue"/>
                <a:ea typeface="Helvetica Neue"/>
                <a:cs typeface="Helvetica Neue"/>
                <a:sym typeface="Helvetica Neue"/>
              </a:rPr>
              <a:t>NOT MY CODE</a:t>
            </a:r>
            <a:endParaRPr sz="4400"/>
          </a:p>
        </p:txBody>
      </p:sp>
      <p:sp>
        <p:nvSpPr>
          <p:cNvPr id="164" name="Google Shape;164;p27"/>
          <p:cNvSpPr txBox="1"/>
          <p:nvPr/>
        </p:nvSpPr>
        <p:spPr>
          <a:xfrm>
            <a:off x="4003100" y="4710667"/>
            <a:ext cx="48300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latin typeface="Helvetica Neue"/>
                <a:ea typeface="Helvetica Neue"/>
                <a:cs typeface="Helvetica Neue"/>
                <a:sym typeface="Helvetica Neue"/>
              </a:rPr>
              <a:t>   PARTLY MY CODE</a:t>
            </a:r>
            <a:endParaRPr sz="4400"/>
          </a:p>
        </p:txBody>
      </p:sp>
      <p:sp>
        <p:nvSpPr>
          <p:cNvPr id="165" name="Google Shape;165;p27"/>
          <p:cNvSpPr txBox="1"/>
          <p:nvPr/>
        </p:nvSpPr>
        <p:spPr>
          <a:xfrm>
            <a:off x="9563732" y="4710667"/>
            <a:ext cx="25428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latin typeface="Helvetica Neue"/>
                <a:ea typeface="Helvetica Neue"/>
                <a:cs typeface="Helvetica Neue"/>
                <a:sym typeface="Helvetica Neue"/>
              </a:rPr>
              <a:t>ALL MY CODE</a:t>
            </a:r>
            <a:endParaRPr sz="4400"/>
          </a:p>
        </p:txBody>
      </p:sp>
      <p:grpSp>
        <p:nvGrpSpPr>
          <p:cNvPr id="166" name="Google Shape;166;p27"/>
          <p:cNvGrpSpPr/>
          <p:nvPr/>
        </p:nvGrpSpPr>
        <p:grpSpPr>
          <a:xfrm>
            <a:off x="55042" y="3417292"/>
            <a:ext cx="12081900" cy="449700"/>
            <a:chOff x="55042" y="3417292"/>
            <a:chExt cx="12081900" cy="449700"/>
          </a:xfrm>
        </p:grpSpPr>
        <p:sp>
          <p:nvSpPr>
            <p:cNvPr id="167" name="Google Shape;167;p27"/>
            <p:cNvSpPr txBox="1"/>
            <p:nvPr/>
          </p:nvSpPr>
          <p:spPr>
            <a:xfrm>
              <a:off x="55042" y="3417292"/>
              <a:ext cx="120819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latin typeface="Helvetica Neue"/>
                  <a:ea typeface="Helvetica Neue"/>
                  <a:cs typeface="Helvetica Neue"/>
                  <a:sym typeface="Helvetica Neue"/>
                </a:rPr>
                <a:t>PREDICT &amp; RUN         INVESTIGATE       MODIFY                                MAKE</a:t>
              </a:r>
              <a:endParaRPr sz="2400"/>
            </a:p>
          </p:txBody>
        </p:sp>
        <p:cxnSp>
          <p:nvCxnSpPr>
            <p:cNvPr id="168" name="Google Shape;168;p27"/>
            <p:cNvCxnSpPr/>
            <p:nvPr/>
          </p:nvCxnSpPr>
          <p:spPr>
            <a:xfrm>
              <a:off x="5365542" y="3636158"/>
              <a:ext cx="460800" cy="12900"/>
            </a:xfrm>
            <a:prstGeom prst="straightConnector1">
              <a:avLst/>
            </a:prstGeom>
            <a:noFill/>
            <a:ln cap="flat" cmpd="sng" w="38100">
              <a:solidFill>
                <a:srgbClr val="FCDF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9" name="Google Shape;169;p27"/>
            <p:cNvCxnSpPr/>
            <p:nvPr/>
          </p:nvCxnSpPr>
          <p:spPr>
            <a:xfrm flipH="1" rot="10800000">
              <a:off x="2684108" y="3639075"/>
              <a:ext cx="636900" cy="6000"/>
            </a:xfrm>
            <a:prstGeom prst="straightConnector1">
              <a:avLst/>
            </a:prstGeom>
            <a:noFill/>
            <a:ln cap="flat" cmpd="sng" w="38100">
              <a:solidFill>
                <a:srgbClr val="FCDF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0" name="Google Shape;170;p27"/>
            <p:cNvCxnSpPr/>
            <p:nvPr/>
          </p:nvCxnSpPr>
          <p:spPr>
            <a:xfrm>
              <a:off x="7226675" y="3633158"/>
              <a:ext cx="2542800" cy="15600"/>
            </a:xfrm>
            <a:prstGeom prst="straightConnector1">
              <a:avLst/>
            </a:prstGeom>
            <a:noFill/>
            <a:ln cap="flat" cmpd="sng" w="38100">
              <a:solidFill>
                <a:srgbClr val="FCDF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171" name="Google Shape;171;p27"/>
          <p:cNvCxnSpPr/>
          <p:nvPr/>
        </p:nvCxnSpPr>
        <p:spPr>
          <a:xfrm flipH="1" rot="10800000">
            <a:off x="8262367" y="5160467"/>
            <a:ext cx="1434900" cy="12300"/>
          </a:xfrm>
          <a:prstGeom prst="straightConnector1">
            <a:avLst/>
          </a:prstGeom>
          <a:noFill/>
          <a:ln cap="flat" cmpd="sng" w="76200">
            <a:solidFill>
              <a:srgbClr val="FCDF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" name="Google Shape;172;p27"/>
          <p:cNvCxnSpPr/>
          <p:nvPr/>
        </p:nvCxnSpPr>
        <p:spPr>
          <a:xfrm flipH="1" rot="10800000">
            <a:off x="3904133" y="5149333"/>
            <a:ext cx="1209900" cy="16800"/>
          </a:xfrm>
          <a:prstGeom prst="straightConnector1">
            <a:avLst/>
          </a:prstGeom>
          <a:noFill/>
          <a:ln cap="flat" cmpd="sng" w="76200">
            <a:solidFill>
              <a:srgbClr val="FCDF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than one Boolean Operator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Boolean Operators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88500" y="1581100"/>
            <a:ext cx="1141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nd </a:t>
            </a:r>
            <a:r>
              <a:rPr lang="en-GB"/>
              <a:t> - Checks at least two conditions.  Returns true if </a:t>
            </a:r>
            <a:r>
              <a:rPr b="1" lang="en-GB"/>
              <a:t>all</a:t>
            </a:r>
            <a:r>
              <a:rPr lang="en-GB"/>
              <a:t> conditions are true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3475" y="2578700"/>
            <a:ext cx="12118500" cy="3645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f hair == ‘brown’ and eyes == ‘brown’: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Stand up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Sit down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127900" y="2578700"/>
            <a:ext cx="12118500" cy="3645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if hair == ‘brown’ and hasPet == true: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Stand up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Sit down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3475" y="2578700"/>
            <a:ext cx="12118500" cy="3645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if hair != ‘brown’ and hasPet == false: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Stand up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Sit down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3475" y="2578700"/>
            <a:ext cx="12118500" cy="3645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if hair == ‘blonde’ and eyes != ‘blue’ and hasPet == true: 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Stand up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Sit down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Boolean Operators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88500" y="1581100"/>
            <a:ext cx="1141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/>
              <a:t> - Checks at least two conditions.  Returns true if </a:t>
            </a:r>
            <a:r>
              <a:rPr b="1" lang="en-GB"/>
              <a:t>at least one</a:t>
            </a:r>
            <a:r>
              <a:rPr lang="en-GB"/>
              <a:t> condition is true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3475" y="2578700"/>
            <a:ext cx="12118500" cy="3645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if hair == ‘brown’ or eyes == ‘brown’: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Stand up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Sit down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3475" y="2578700"/>
            <a:ext cx="12118500" cy="3645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if hair == ‘brown’ or hasPet == true: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Stand up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Sit down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73475" y="2578700"/>
            <a:ext cx="12118500" cy="3645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if hair != ‘brown’ or hasPet == false: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Stand up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Sit down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73475" y="2578700"/>
            <a:ext cx="12118500" cy="3645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if hair == ‘blonde’ or eyes != ‘blue’ or hasPet == true: 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Stand up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Sit down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Boolean Operators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88500" y="1581100"/>
            <a:ext cx="1141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/>
              <a:t> - Inverts the value from the condition. Returns false if the condition is true and true if the condition is false.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6750" y="2664450"/>
            <a:ext cx="12118500" cy="3645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if not(hair != ‘brown’)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Stand up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Sit down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73500" y="2664450"/>
            <a:ext cx="12118500" cy="3645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if not (hair == ‘brown’):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Stand up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100">
                <a:latin typeface="Consolas"/>
                <a:ea typeface="Consolas"/>
                <a:cs typeface="Consolas"/>
                <a:sym typeface="Consolas"/>
              </a:rPr>
              <a:t>	Sit down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Multiple Booleans - How To Code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190900" y="1128950"/>
            <a:ext cx="11736600" cy="11052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-GB" sz="27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GB" sz="27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-GB" sz="2700"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GB" sz="2700">
                <a:latin typeface="Arial"/>
                <a:ea typeface="Arial"/>
                <a:cs typeface="Arial"/>
                <a:sym typeface="Arial"/>
              </a:rPr>
              <a:t>between the conditions.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1574500" y="2726575"/>
            <a:ext cx="8969400" cy="3645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300">
                <a:latin typeface="Consolas"/>
                <a:ea typeface="Consolas"/>
                <a:cs typeface="Consolas"/>
                <a:sym typeface="Consolas"/>
              </a:rPr>
              <a:t>num1 = 23</a:t>
            </a:r>
            <a:endParaRPr sz="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t/>
            </a:r>
            <a:endParaRPr sz="4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GB" sz="4300">
                <a:latin typeface="Consolas"/>
                <a:ea typeface="Consolas"/>
                <a:cs typeface="Consolas"/>
                <a:sym typeface="Consolas"/>
              </a:rPr>
              <a:t>if num1 &lt; 50 and num1 &lt; 100: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7257075" y="2062700"/>
            <a:ext cx="4193400" cy="1105200"/>
          </a:xfrm>
          <a:prstGeom prst="wedgeRoundRectCallout">
            <a:avLst>
              <a:gd fmla="val -112302" name="adj1"/>
              <a:gd fmla="val 11019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Set your data, either by assignment or input.</a:t>
            </a:r>
            <a:endParaRPr sz="2400"/>
          </a:p>
        </p:txBody>
      </p:sp>
      <p:sp>
        <p:nvSpPr>
          <p:cNvPr id="217" name="Google Shape;217;p32"/>
          <p:cNvSpPr/>
          <p:nvPr/>
        </p:nvSpPr>
        <p:spPr>
          <a:xfrm>
            <a:off x="6905475" y="3278125"/>
            <a:ext cx="4545000" cy="1467900"/>
          </a:xfrm>
          <a:prstGeom prst="wedgeRoundRectCallout">
            <a:avLst>
              <a:gd fmla="val -59398" name="adj1"/>
              <a:gd fmla="val 71238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2. Put the Boolean operator between the conditions in your code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831850" y="1736763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Numbers in a Range (Validation)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838200" y="13970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Checking whether data entered is </a:t>
            </a:r>
            <a:r>
              <a:rPr b="1" lang="en-GB"/>
              <a:t>reasonable, sensible </a:t>
            </a:r>
            <a:r>
              <a:rPr lang="en-GB"/>
              <a:t>and </a:t>
            </a:r>
            <a:r>
              <a:rPr b="1" lang="en-GB"/>
              <a:t>allowable.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Sometimes you only want to allow the user to input certain numbers.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We can use selection and Boolean conditions to produce error messages if they don’t.</a:t>
            </a:r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163" y="4122263"/>
            <a:ext cx="43338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