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12192000"/>
  <p:notesSz cx="6858000" cy="9144000"/>
  <p:embeddedFontLst>
    <p:embeddedFont>
      <p:font typeface="Open Sans"/>
      <p:bold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A0C2BE1-76D7-4CD9-8468-B9C664BC918D}">
  <a:tblStyle styleId="{2A0C2BE1-76D7-4CD9-8468-B9C664BC918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OpenSans-boldItalic.fntdata"/><Relationship Id="rId14" Type="http://schemas.openxmlformats.org/officeDocument/2006/relationships/slide" Target="slides/slide9.xml"/><Relationship Id="rId36" Type="http://schemas.openxmlformats.org/officeDocument/2006/relationships/font" Target="fonts/OpenSans-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83c72296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gb83c72296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56178399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56178399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a561783998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561783998_0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a561783998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561783998_0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Where’s the kitten?</a:t>
            </a:r>
            <a:endParaRPr/>
          </a:p>
          <a:p>
            <a:pPr indent="0" lvl="0" marL="0" rtl="0" algn="l">
              <a:spcBef>
                <a:spcPts val="0"/>
              </a:spcBef>
              <a:spcAft>
                <a:spcPts val="0"/>
              </a:spcAft>
              <a:buNone/>
            </a:pPr>
            <a:r>
              <a:rPr lang="en-GB"/>
              <a:t>Get students to work through the list, starting at 0 and comparing each item to kitten.</a:t>
            </a:r>
            <a:endParaRPr/>
          </a:p>
          <a:p>
            <a:pPr indent="0" lvl="0" marL="0" rtl="0" algn="l">
              <a:spcBef>
                <a:spcPts val="0"/>
              </a:spcBef>
              <a:spcAft>
                <a:spcPts val="0"/>
              </a:spcAft>
              <a:buNone/>
            </a:pPr>
            <a:r>
              <a:rPr lang="en-GB"/>
              <a:t>Explain about linear search and that this is how a computer does it.</a:t>
            </a:r>
            <a:endParaRPr/>
          </a:p>
        </p:txBody>
      </p:sp>
      <p:sp>
        <p:nvSpPr>
          <p:cNvPr id="175" name="Google Shape;175;ga561783998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561783998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561783998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When using a While loop to search a list we need to include 2 variables:</a:t>
            </a:r>
            <a:endParaRPr/>
          </a:p>
          <a:p>
            <a:pPr indent="457200" lvl="0" marL="0" rtl="0" algn="l">
              <a:spcBef>
                <a:spcPts val="0"/>
              </a:spcBef>
              <a:spcAft>
                <a:spcPts val="0"/>
              </a:spcAft>
              <a:buNone/>
            </a:pPr>
            <a:r>
              <a:rPr lang="en-GB"/>
              <a:t>counter - to keep track of the number of times the loop runs (initialise as 0 before the loop starts and increment by 1 inside the loop). You may often see this variable called </a:t>
            </a:r>
            <a:r>
              <a:rPr b="1" i="1" lang="en-GB"/>
              <a:t>i </a:t>
            </a:r>
            <a:r>
              <a:rPr lang="en-GB"/>
              <a:t>(for index) in code examples.  That’s the traditional name for it</a:t>
            </a:r>
            <a:endParaRPr/>
          </a:p>
          <a:p>
            <a:pPr indent="457200" lvl="0" marL="0" rtl="0" algn="l">
              <a:spcBef>
                <a:spcPts val="0"/>
              </a:spcBef>
              <a:spcAft>
                <a:spcPts val="0"/>
              </a:spcAft>
              <a:buNone/>
            </a:pPr>
            <a:r>
              <a:rPr lang="en-GB"/>
              <a:t>Found - a Boolean (true/false) variable to store whether we have found the item or not (initialise as false outside the loop because we haven’t started looking yet, so we haven’t found our item yet).</a:t>
            </a:r>
            <a:endParaRPr/>
          </a:p>
          <a:p>
            <a:pPr indent="457200" lvl="0" marL="0" rtl="0" algn="l">
              <a:spcBef>
                <a:spcPts val="0"/>
              </a:spcBef>
              <a:spcAft>
                <a:spcPts val="0"/>
              </a:spcAft>
              <a:buNone/>
            </a:pPr>
            <a:r>
              <a:t/>
            </a:r>
            <a:endParaRPr/>
          </a:p>
          <a:p>
            <a:pPr indent="0" lvl="0" marL="0" rtl="0" algn="l">
              <a:spcBef>
                <a:spcPts val="0"/>
              </a:spcBef>
              <a:spcAft>
                <a:spcPts val="0"/>
              </a:spcAft>
              <a:buNone/>
            </a:pPr>
            <a:r>
              <a:rPr lang="en-GB"/>
              <a:t>This example runs over several slides to help you build up the full code with students.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9" name="Google Shape;189;ga561783998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561783998_0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561783998_0_1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Students may ask why use less than (or you can ask them).  It’s because len returns the number of items in a list.  However list indexing starts at 0, so a list with 8 items will have indexes 0-7. In this situation the condition is counter &lt; 8, which means it will stop at 7. Perfect!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9" name="Google Shape;199;ga561783998_0_1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561783998_0_1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561783998_0_1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This is the trickiest part to comprehend.  </a:t>
            </a:r>
            <a:r>
              <a:rPr b="1" lang="en-GB"/>
              <a:t>c</a:t>
            </a:r>
            <a:r>
              <a:rPr b="1" lang="en-GB"/>
              <a:t>ounter </a:t>
            </a:r>
            <a:r>
              <a:rPr lang="en-GB"/>
              <a:t>is used to denote the index of the item in the list that we are currently looking at.  </a:t>
            </a:r>
            <a:r>
              <a:rPr b="1" lang="en-GB"/>
              <a:t>c</a:t>
            </a:r>
            <a:r>
              <a:rPr b="1" lang="en-GB"/>
              <a:t>ounter </a:t>
            </a:r>
            <a:r>
              <a:rPr lang="en-GB"/>
              <a:t>will go up by one every time so this will move the program along the list one by one in a linear search pattern.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program compares the current item from the list with the item we want to find.  If they are the same then it sets </a:t>
            </a:r>
            <a:r>
              <a:rPr b="1" lang="en-GB"/>
              <a:t>found </a:t>
            </a:r>
            <a:r>
              <a:rPr lang="en-GB"/>
              <a:t>to True to indicate that the item has been found.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Students often think that the program will stop when the item is found.  This example is inefficient because it doesn’t.  It </a:t>
            </a:r>
            <a:r>
              <a:rPr lang="en-GB"/>
              <a:t>searches</a:t>
            </a:r>
            <a:r>
              <a:rPr lang="en-GB"/>
              <a:t> the whole list regardless (see truth table example later on).</a:t>
            </a:r>
            <a:endParaRPr/>
          </a:p>
          <a:p>
            <a:pPr indent="0" lvl="0" marL="0" rtl="0" algn="l">
              <a:spcBef>
                <a:spcPts val="0"/>
              </a:spcBef>
              <a:spcAft>
                <a:spcPts val="0"/>
              </a:spcAft>
              <a:buNone/>
            </a:pPr>
            <a:r>
              <a:t/>
            </a:r>
            <a:endParaRPr/>
          </a:p>
        </p:txBody>
      </p:sp>
      <p:sp>
        <p:nvSpPr>
          <p:cNvPr id="208" name="Google Shape;208;ga561783998_0_1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561783998_0_1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561783998_0_1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This is the trickiest part to comprehend.  </a:t>
            </a:r>
            <a:r>
              <a:rPr b="1" lang="en-GB"/>
              <a:t>counter </a:t>
            </a:r>
            <a:r>
              <a:rPr lang="en-GB"/>
              <a:t>is used to denote the index of the item in the list that we are currently looking at.  </a:t>
            </a:r>
            <a:r>
              <a:rPr b="1" lang="en-GB"/>
              <a:t>counter </a:t>
            </a:r>
            <a:r>
              <a:rPr lang="en-GB"/>
              <a:t>will go up by one every time so this will move the program along the list one by one in a linear search pattern.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program compares the current item from the list with the item we want to find.  If they are the same then it sets </a:t>
            </a:r>
            <a:r>
              <a:rPr b="1" lang="en-GB"/>
              <a:t>found </a:t>
            </a:r>
            <a:r>
              <a:rPr lang="en-GB"/>
              <a:t>to True to indicate that the item has been found.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Students often think that the program will stop when the item is found.  This example is inefficient because it doesn’t.  It searches the whole list regardless (see truth table example later on).</a:t>
            </a:r>
            <a:endParaRPr/>
          </a:p>
          <a:p>
            <a:pPr indent="0" lvl="0" marL="0" rtl="0" algn="l">
              <a:spcBef>
                <a:spcPts val="0"/>
              </a:spcBef>
              <a:spcAft>
                <a:spcPts val="0"/>
              </a:spcAft>
              <a:buNone/>
            </a:pPr>
            <a:r>
              <a:t/>
            </a:r>
            <a:endParaRPr/>
          </a:p>
        </p:txBody>
      </p:sp>
      <p:sp>
        <p:nvSpPr>
          <p:cNvPr id="218" name="Google Shape;218;ga561783998_0_1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a561783998_0_1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a561783998_0_1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These slides show how the process works using a truth table.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I’ve added the itemLookingFor and list[counter] columns to make the process more visible.</a:t>
            </a:r>
            <a:endParaRPr/>
          </a:p>
          <a:p>
            <a:pPr indent="0" lvl="0" marL="0" rtl="0" algn="l">
              <a:spcBef>
                <a:spcPts val="0"/>
              </a:spcBef>
              <a:spcAft>
                <a:spcPts val="0"/>
              </a:spcAft>
              <a:buNone/>
            </a:pPr>
            <a:r>
              <a:rPr lang="en-GB"/>
              <a:t>The table is filled up to the start of the loop.</a:t>
            </a:r>
            <a:endParaRPr/>
          </a:p>
          <a:p>
            <a:pPr indent="0" lvl="0" marL="0" rtl="0" algn="l">
              <a:spcBef>
                <a:spcPts val="0"/>
              </a:spcBef>
              <a:spcAft>
                <a:spcPts val="0"/>
              </a:spcAft>
              <a:buNone/>
            </a:pPr>
            <a:r>
              <a:t/>
            </a:r>
            <a:endParaRPr/>
          </a:p>
        </p:txBody>
      </p:sp>
      <p:sp>
        <p:nvSpPr>
          <p:cNvPr id="226" name="Google Shape;226;ga561783998_0_1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a561783998_0_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a561783998_0_1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This line is the first iteration of the loop.</a:t>
            </a:r>
            <a:endParaRPr/>
          </a:p>
          <a:p>
            <a:pPr indent="0" lvl="0" marL="0" rtl="0" algn="l">
              <a:spcBef>
                <a:spcPts val="0"/>
              </a:spcBef>
              <a:spcAft>
                <a:spcPts val="0"/>
              </a:spcAft>
              <a:buNone/>
            </a:pPr>
            <a:r>
              <a:t/>
            </a:r>
            <a:endParaRPr/>
          </a:p>
        </p:txBody>
      </p:sp>
      <p:sp>
        <p:nvSpPr>
          <p:cNvPr id="234" name="Google Shape;234;ga561783998_0_19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a561783998_0_1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a561783998_0_1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2" name="Google Shape;242;ga561783998_0_1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7d1f062b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4" name="Google Shape;94;g97d1f062b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g97d1f062b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a561783998_0_2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a561783998_0_2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Students may think that the loop stops here.  IT DOESN”T - it’s programmed to run until counter reaches the length of the list.</a:t>
            </a:r>
            <a:endParaRPr/>
          </a:p>
          <a:p>
            <a:pPr indent="0" lvl="0" marL="0" rtl="0" algn="l">
              <a:spcBef>
                <a:spcPts val="0"/>
              </a:spcBef>
              <a:spcAft>
                <a:spcPts val="0"/>
              </a:spcAft>
              <a:buNone/>
            </a:pPr>
            <a:r>
              <a:t/>
            </a:r>
            <a:endParaRPr/>
          </a:p>
        </p:txBody>
      </p:sp>
      <p:sp>
        <p:nvSpPr>
          <p:cNvPr id="250" name="Google Shape;250;ga561783998_0_20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a561783998_0_2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a561783998_0_2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Point out that found stays true.  There is no code that resets it inside the loop.  It is used to store whether the item looking for is in the loop or not.</a:t>
            </a:r>
            <a:endParaRPr/>
          </a:p>
          <a:p>
            <a:pPr indent="0" lvl="0" marL="0" rtl="0" algn="l">
              <a:spcBef>
                <a:spcPts val="0"/>
              </a:spcBef>
              <a:spcAft>
                <a:spcPts val="0"/>
              </a:spcAft>
              <a:buNone/>
            </a:pPr>
            <a:r>
              <a:t/>
            </a:r>
            <a:endParaRPr/>
          </a:p>
        </p:txBody>
      </p:sp>
      <p:sp>
        <p:nvSpPr>
          <p:cNvPr id="258" name="Google Shape;258;ga561783998_0_2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a561783998_0_2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a561783998_0_2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Point out that found stays true.  There is no code that resets it inside the loop.  It is used to store whether the item looking for is in the loop or not.</a:t>
            </a:r>
            <a:endParaRPr/>
          </a:p>
          <a:p>
            <a:pPr indent="0" lvl="0" marL="0" rtl="0" algn="l">
              <a:spcBef>
                <a:spcPts val="0"/>
              </a:spcBef>
              <a:spcAft>
                <a:spcPts val="0"/>
              </a:spcAft>
              <a:buNone/>
            </a:pPr>
            <a:r>
              <a:t/>
            </a:r>
            <a:endParaRPr/>
          </a:p>
        </p:txBody>
      </p:sp>
      <p:sp>
        <p:nvSpPr>
          <p:cNvPr id="266" name="Google Shape;266;ga561783998_0_2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a561783998_0_2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a561783998_0_2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The counter variable is incremented before the loop finishes, so it goes up to 5.</a:t>
            </a:r>
            <a:endParaRPr/>
          </a:p>
          <a:p>
            <a:pPr indent="0" lvl="0" marL="0" rtl="0" algn="l">
              <a:spcBef>
                <a:spcPts val="0"/>
              </a:spcBef>
              <a:spcAft>
                <a:spcPts val="0"/>
              </a:spcAft>
              <a:buNone/>
            </a:pPr>
            <a:r>
              <a:t/>
            </a:r>
            <a:endParaRPr/>
          </a:p>
        </p:txBody>
      </p:sp>
      <p:sp>
        <p:nvSpPr>
          <p:cNvPr id="274" name="Google Shape;274;ga561783998_0_2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561783998_0_2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561783998_0_2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This is how to code so that the loop stops once the item is found.  The Boolean variable ‘found’ is used as a flag.  If the item being inspected is the one we’re looking for the flag is set to true.  The loop uses an and so both conditions have to be true (the flag has to be ‘false’.  This means that the loop will stop once found = False or counter is &gt;= the length of the list.</a:t>
            </a:r>
            <a:endParaRPr/>
          </a:p>
          <a:p>
            <a:pPr indent="0" lvl="0" marL="0" rtl="0" algn="l">
              <a:spcBef>
                <a:spcPts val="0"/>
              </a:spcBef>
              <a:spcAft>
                <a:spcPts val="0"/>
              </a:spcAft>
              <a:buNone/>
            </a:pPr>
            <a:r>
              <a:t/>
            </a:r>
            <a:endParaRPr/>
          </a:p>
        </p:txBody>
      </p:sp>
      <p:sp>
        <p:nvSpPr>
          <p:cNvPr id="282" name="Google Shape;282;ga561783998_0_2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a561783998_0_2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a561783998_0_2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This is a HUGE python shortcut.  It works in the same way as examples 1 &amp; 2, but is more opaque.  Examples 1 &amp; 2 really help students to understand how the search works.</a:t>
            </a:r>
            <a:endParaRPr/>
          </a:p>
          <a:p>
            <a:pPr indent="0" lvl="0" marL="0" rtl="0" algn="l">
              <a:spcBef>
                <a:spcPts val="0"/>
              </a:spcBef>
              <a:spcAft>
                <a:spcPts val="0"/>
              </a:spcAft>
              <a:buNone/>
            </a:pPr>
            <a:r>
              <a:t/>
            </a:r>
            <a:endParaRPr/>
          </a:p>
        </p:txBody>
      </p:sp>
      <p:sp>
        <p:nvSpPr>
          <p:cNvPr id="290" name="Google Shape;290;ga561783998_0_2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a561783998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a561783998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a:p>
        </p:txBody>
      </p:sp>
      <p:sp>
        <p:nvSpPr>
          <p:cNvPr id="297" name="Google Shape;297;ga561783998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a561783998_0_2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a561783998_0_2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a:p>
        </p:txBody>
      </p:sp>
      <p:sp>
        <p:nvSpPr>
          <p:cNvPr id="304" name="Google Shape;304;ga561783998_0_2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a561783998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a561783998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a:p>
        </p:txBody>
      </p:sp>
      <p:sp>
        <p:nvSpPr>
          <p:cNvPr id="311" name="Google Shape;311;ga561783998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a561783998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a561783998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a:p>
        </p:txBody>
      </p:sp>
      <p:sp>
        <p:nvSpPr>
          <p:cNvPr id="318" name="Google Shape;318;ga561783998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493575c5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493575c5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Variables only store 1 piece of data using the same identifier.  Lists can store many.</a:t>
            </a:r>
            <a:endParaRPr/>
          </a:p>
          <a:p>
            <a:pPr indent="0" lvl="0" marL="0" rtl="0" algn="l">
              <a:spcBef>
                <a:spcPts val="0"/>
              </a:spcBef>
              <a:spcAft>
                <a:spcPts val="0"/>
              </a:spcAft>
              <a:buNone/>
            </a:pPr>
            <a:r>
              <a:rPr lang="en-GB"/>
              <a:t>You can tell a list because it uses square brackets.</a:t>
            </a:r>
            <a:endParaRPr/>
          </a:p>
        </p:txBody>
      </p:sp>
      <p:sp>
        <p:nvSpPr>
          <p:cNvPr id="102" name="Google Shape;102;ga493575c58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a561783998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a561783998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a:p>
        </p:txBody>
      </p:sp>
      <p:sp>
        <p:nvSpPr>
          <p:cNvPr id="325" name="Google Shape;325;ga561783998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867d8c0742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67d8c0742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The start index is included.</a:t>
            </a:r>
            <a:endParaRPr/>
          </a:p>
          <a:p>
            <a:pPr indent="0" lvl="0" marL="0" rtl="0" algn="l">
              <a:spcBef>
                <a:spcPts val="0"/>
              </a:spcBef>
              <a:spcAft>
                <a:spcPts val="0"/>
              </a:spcAft>
              <a:buNone/>
            </a:pPr>
            <a:r>
              <a:rPr lang="en-GB"/>
              <a:t>The end index is NOT included, make it one more than the desired end item.</a:t>
            </a:r>
            <a:endParaRPr/>
          </a:p>
          <a:p>
            <a:pPr indent="0" lvl="0" marL="0" rtl="0" algn="l">
              <a:spcBef>
                <a:spcPts val="0"/>
              </a:spcBef>
              <a:spcAft>
                <a:spcPts val="0"/>
              </a:spcAft>
              <a:buNone/>
            </a:pPr>
            <a:r>
              <a:t/>
            </a:r>
            <a:endParaRPr/>
          </a:p>
        </p:txBody>
      </p:sp>
      <p:sp>
        <p:nvSpPr>
          <p:cNvPr id="112" name="Google Shape;112;g867d8c0742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493575c58_0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493575c58_0_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The start index is included.</a:t>
            </a:r>
            <a:endParaRPr/>
          </a:p>
          <a:p>
            <a:pPr indent="0" lvl="0" marL="0" rtl="0" algn="l">
              <a:spcBef>
                <a:spcPts val="0"/>
              </a:spcBef>
              <a:spcAft>
                <a:spcPts val="0"/>
              </a:spcAft>
              <a:buNone/>
            </a:pPr>
            <a:r>
              <a:rPr lang="en-GB"/>
              <a:t>The end index is NOT included, make it one more than the desired end item.</a:t>
            </a:r>
            <a:endParaRPr/>
          </a:p>
          <a:p>
            <a:pPr indent="0" lvl="0" marL="0" rtl="0" algn="l">
              <a:spcBef>
                <a:spcPts val="0"/>
              </a:spcBef>
              <a:spcAft>
                <a:spcPts val="0"/>
              </a:spcAft>
              <a:buNone/>
            </a:pPr>
            <a:r>
              <a:t/>
            </a:r>
            <a:endParaRPr/>
          </a:p>
        </p:txBody>
      </p:sp>
      <p:sp>
        <p:nvSpPr>
          <p:cNvPr id="123" name="Google Shape;123;ga493575c58_0_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90aaa52713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90aaa52713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a:p>
        </p:txBody>
      </p:sp>
      <p:sp>
        <p:nvSpPr>
          <p:cNvPr id="132" name="Google Shape;132;g90aaa52713_0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d421aec3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d421aec3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a:p>
        </p:txBody>
      </p:sp>
      <p:sp>
        <p:nvSpPr>
          <p:cNvPr id="139" name="Google Shape;139;g9d421aec3e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d421aec3e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9d421aec3e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GB"/>
              <a:t>Students must remember the lessons on casting to convert input to int and output to string.</a:t>
            </a:r>
            <a:endParaRPr/>
          </a:p>
          <a:p>
            <a:pPr indent="0" lvl="0" marL="0" rtl="0" algn="l">
              <a:lnSpc>
                <a:spcPct val="115000"/>
              </a:lnSpc>
              <a:spcBef>
                <a:spcPts val="0"/>
              </a:spcBef>
              <a:spcAft>
                <a:spcPts val="0"/>
              </a:spcAft>
              <a:buNone/>
            </a:pPr>
            <a:r>
              <a:rPr lang="en-GB"/>
              <a:t>Every time they get a number input, they should cast it to an int.</a:t>
            </a:r>
            <a:endParaRPr/>
          </a:p>
          <a:p>
            <a:pPr indent="0" lvl="0" marL="0" rtl="0" algn="l">
              <a:lnSpc>
                <a:spcPct val="115000"/>
              </a:lnSpc>
              <a:spcBef>
                <a:spcPts val="0"/>
              </a:spcBef>
              <a:spcAft>
                <a:spcPts val="0"/>
              </a:spcAft>
              <a:buNone/>
            </a:pPr>
            <a:r>
              <a:rPr lang="en-GB"/>
              <a:t>Every time they output a number, they should cast it to a string.</a:t>
            </a:r>
            <a:endParaRPr/>
          </a:p>
          <a:p>
            <a:pPr indent="0" lvl="0" marL="0" rtl="0" algn="l">
              <a:lnSpc>
                <a:spcPct val="115000"/>
              </a:lnSpc>
              <a:spcBef>
                <a:spcPts val="0"/>
              </a:spcBef>
              <a:spcAft>
                <a:spcPts val="0"/>
              </a:spcAft>
              <a:buNone/>
            </a:pPr>
            <a:r>
              <a:rPr lang="en-GB"/>
              <a:t>Also get them to count the number of opening/closing brackets on a line when debugging.</a:t>
            </a:r>
            <a:endParaRPr/>
          </a:p>
          <a:p>
            <a:pPr indent="0" lvl="0" marL="0" rtl="0" algn="l">
              <a:lnSpc>
                <a:spcPct val="115000"/>
              </a:lnSpc>
              <a:spcBef>
                <a:spcPts val="0"/>
              </a:spcBef>
              <a:spcAft>
                <a:spcPts val="0"/>
              </a:spcAft>
              <a:buNone/>
            </a:pPr>
            <a:r>
              <a:rPr lang="en-GB"/>
              <a:t>They will need to use the +1 and -1 to get the numbers to display properly in the output messages.  They should put this in brackets - (listLength - 1) etc.  Have a look at the solution and run it a couple of times to familiarise yourself.</a:t>
            </a:r>
            <a:endParaRPr/>
          </a:p>
        </p:txBody>
      </p:sp>
      <p:sp>
        <p:nvSpPr>
          <p:cNvPr id="146" name="Google Shape;146;g9d421aec3e_0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d421aec3e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d421aec3e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a:p>
        </p:txBody>
      </p:sp>
      <p:sp>
        <p:nvSpPr>
          <p:cNvPr id="153" name="Google Shape;153;g9d421aec3e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2" name="Shape 32"/>
        <p:cNvGrpSpPr/>
        <p:nvPr/>
      </p:nvGrpSpPr>
      <p:grpSpPr>
        <a:xfrm>
          <a:off x="0" y="0"/>
          <a:ext cx="0" cy="0"/>
          <a:chOff x="0" y="0"/>
          <a:chExt cx="0" cy="0"/>
        </a:xfrm>
      </p:grpSpPr>
      <p:sp>
        <p:nvSpPr>
          <p:cNvPr id="33" name="Google Shape;33;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5" name="Google Shape;35;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0" name="Google Shape;70;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pic>
        <p:nvPicPr>
          <p:cNvPr id="15" name="Google Shape;15;p1"/>
          <p:cNvPicPr preferRelativeResize="0"/>
          <p:nvPr/>
        </p:nvPicPr>
        <p:blipFill>
          <a:blip r:embed="rId1">
            <a:alphaModFix/>
          </a:blip>
          <a:stretch>
            <a:fillRect/>
          </a:stretch>
        </p:blipFill>
        <p:spPr>
          <a:xfrm>
            <a:off x="0" y="5974771"/>
            <a:ext cx="2433775" cy="883225"/>
          </a:xfrm>
          <a:prstGeom prst="rect">
            <a:avLst/>
          </a:prstGeom>
          <a:noFill/>
          <a:ln>
            <a:noFill/>
          </a:ln>
        </p:spPr>
      </p:pic>
      <p:sp>
        <p:nvSpPr>
          <p:cNvPr id="16" name="Google Shape;16;p1"/>
          <p:cNvSpPr txBox="1"/>
          <p:nvPr/>
        </p:nvSpPr>
        <p:spPr>
          <a:xfrm>
            <a:off x="7506600" y="6492900"/>
            <a:ext cx="4685400" cy="36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500">
                <a:latin typeface="Calibri"/>
                <a:ea typeface="Calibri"/>
                <a:cs typeface="Calibri"/>
                <a:sym typeface="Calibri"/>
              </a:rPr>
              <a:t>Resources created by Andy Colley (@MrAColley)</a:t>
            </a:r>
            <a:endParaRPr sz="1500">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3"/>
          <p:cNvSpPr txBox="1"/>
          <p:nvPr>
            <p:ph type="title"/>
          </p:nvPr>
        </p:nvSpPr>
        <p:spPr>
          <a:xfrm>
            <a:off x="789900" y="0"/>
            <a:ext cx="10515600" cy="87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GB"/>
              <a:t>Learning Goals/Objectives</a:t>
            </a:r>
            <a:endParaRPr/>
          </a:p>
        </p:txBody>
      </p:sp>
      <p:sp>
        <p:nvSpPr>
          <p:cNvPr id="91" name="Google Shape;91;p13"/>
          <p:cNvSpPr txBox="1"/>
          <p:nvPr>
            <p:ph idx="1" type="body"/>
          </p:nvPr>
        </p:nvSpPr>
        <p:spPr>
          <a:xfrm>
            <a:off x="789900" y="1096801"/>
            <a:ext cx="10515600" cy="4664400"/>
          </a:xfrm>
          <a:prstGeom prst="rect">
            <a:avLst/>
          </a:prstGeom>
          <a:solidFill>
            <a:srgbClr val="F3F3F3"/>
          </a:solid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lang="en-GB" sz="3350"/>
              <a:t>Be able to read, comprehend, trace, adapt and create Python code that:</a:t>
            </a:r>
            <a:endParaRPr sz="3350"/>
          </a:p>
          <a:p>
            <a:pPr indent="-441325" lvl="0" marL="457200" rtl="0" algn="l">
              <a:lnSpc>
                <a:spcPct val="150000"/>
              </a:lnSpc>
              <a:spcBef>
                <a:spcPts val="0"/>
              </a:spcBef>
              <a:spcAft>
                <a:spcPts val="0"/>
              </a:spcAft>
              <a:buSzPts val="3350"/>
              <a:buChar char="•"/>
            </a:pPr>
            <a:r>
              <a:rPr lang="en-GB" sz="3350"/>
              <a:t>Uses lists to store data</a:t>
            </a:r>
            <a:endParaRPr sz="3350"/>
          </a:p>
          <a:p>
            <a:pPr indent="-441325" lvl="0" marL="457200" rtl="0" algn="l">
              <a:lnSpc>
                <a:spcPct val="150000"/>
              </a:lnSpc>
              <a:spcBef>
                <a:spcPts val="0"/>
              </a:spcBef>
              <a:spcAft>
                <a:spcPts val="0"/>
              </a:spcAft>
              <a:buSzPts val="3350"/>
              <a:buChar char="•"/>
            </a:pPr>
            <a:r>
              <a:rPr lang="en-GB" sz="3350"/>
              <a:t>Outputs a range of items from a list</a:t>
            </a:r>
            <a:endParaRPr sz="3350"/>
          </a:p>
          <a:p>
            <a:pPr indent="-441325" lvl="0" marL="457200" rtl="0" algn="l">
              <a:lnSpc>
                <a:spcPct val="150000"/>
              </a:lnSpc>
              <a:spcBef>
                <a:spcPts val="0"/>
              </a:spcBef>
              <a:spcAft>
                <a:spcPts val="0"/>
              </a:spcAft>
              <a:buSzPts val="3350"/>
              <a:buChar char="•"/>
            </a:pPr>
            <a:r>
              <a:rPr lang="en-GB" sz="3350"/>
              <a:t>Searches a list to find an item</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831850" y="1709738"/>
            <a:ext cx="10515600" cy="2852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Search A List</a:t>
            </a:r>
            <a:endParaRPr/>
          </a:p>
        </p:txBody>
      </p:sp>
      <p:sp>
        <p:nvSpPr>
          <p:cNvPr id="163" name="Google Shape;163;p22"/>
          <p:cNvSpPr txBox="1"/>
          <p:nvPr>
            <p:ph idx="1" type="body"/>
          </p:nvPr>
        </p:nvSpPr>
        <p:spPr>
          <a:xfrm>
            <a:off x="831850" y="4589463"/>
            <a:ext cx="10515600" cy="150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846908" y="3569879"/>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9600"/>
              <a:buFont typeface="Calibri"/>
              <a:buNone/>
            </a:pPr>
            <a:r>
              <a:rPr b="1" lang="en-GB" sz="9600"/>
              <a:t>Linear Search</a:t>
            </a:r>
            <a:endParaRPr/>
          </a:p>
        </p:txBody>
      </p:sp>
      <p:sp>
        <p:nvSpPr>
          <p:cNvPr id="169" name="Google Shape;169;p23"/>
          <p:cNvSpPr txBox="1"/>
          <p:nvPr>
            <p:ph idx="1" type="body"/>
          </p:nvPr>
        </p:nvSpPr>
        <p:spPr>
          <a:xfrm>
            <a:off x="846908" y="4895441"/>
            <a:ext cx="10515600" cy="1218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GB"/>
              <a:t>Searching each item of data one after the other, starting with the first. </a:t>
            </a:r>
            <a:endParaRPr/>
          </a:p>
          <a:p>
            <a:pPr indent="0" lvl="0" marL="0" rtl="0" algn="l">
              <a:lnSpc>
                <a:spcPct val="90000"/>
              </a:lnSpc>
              <a:spcBef>
                <a:spcPts val="1000"/>
              </a:spcBef>
              <a:spcAft>
                <a:spcPts val="0"/>
              </a:spcAft>
              <a:buClr>
                <a:schemeClr val="dk1"/>
              </a:buClr>
              <a:buSzPts val="2800"/>
              <a:buNone/>
            </a:pPr>
            <a:r>
              <a:rPr lang="en-GB"/>
              <a:t>(Move along the line)</a:t>
            </a:r>
            <a:endParaRPr/>
          </a:p>
        </p:txBody>
      </p:sp>
      <p:sp>
        <p:nvSpPr>
          <p:cNvPr id="170" name="Google Shape;170;p23"/>
          <p:cNvSpPr txBox="1"/>
          <p:nvPr/>
        </p:nvSpPr>
        <p:spPr>
          <a:xfrm>
            <a:off x="990600" y="517525"/>
            <a:ext cx="10515600" cy="132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C00000"/>
              </a:buClr>
              <a:buSzPts val="9600"/>
              <a:buFont typeface="Calibri"/>
              <a:buNone/>
            </a:pPr>
            <a:r>
              <a:rPr b="1" i="0" lang="en-GB" sz="9600" u="none" cap="none" strike="noStrike">
                <a:solidFill>
                  <a:srgbClr val="C00000"/>
                </a:solidFill>
                <a:latin typeface="Calibri"/>
                <a:ea typeface="Calibri"/>
                <a:cs typeface="Calibri"/>
                <a:sym typeface="Calibri"/>
              </a:rPr>
              <a:t>Line</a:t>
            </a:r>
            <a:r>
              <a:rPr b="1" i="0" lang="en-GB" sz="9600" u="none" cap="none" strike="noStrike">
                <a:solidFill>
                  <a:schemeClr val="dk1"/>
                </a:solidFill>
                <a:latin typeface="Calibri"/>
                <a:ea typeface="Calibri"/>
                <a:cs typeface="Calibri"/>
                <a:sym typeface="Calibri"/>
              </a:rPr>
              <a:t>ar</a:t>
            </a:r>
            <a:endParaRPr/>
          </a:p>
        </p:txBody>
      </p:sp>
      <p:sp>
        <p:nvSpPr>
          <p:cNvPr id="171" name="Google Shape;171;p23"/>
          <p:cNvSpPr txBox="1"/>
          <p:nvPr/>
        </p:nvSpPr>
        <p:spPr>
          <a:xfrm>
            <a:off x="990600" y="1909559"/>
            <a:ext cx="10515600" cy="6651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800"/>
              <a:buFont typeface="Arial"/>
              <a:buNone/>
            </a:pPr>
            <a:r>
              <a:rPr b="0" i="0" lang="en-GB" sz="2800" u="none" cap="none" strike="noStrike">
                <a:solidFill>
                  <a:schemeClr val="dk1"/>
                </a:solidFill>
                <a:latin typeface="Calibri"/>
                <a:ea typeface="Calibri"/>
                <a:cs typeface="Calibri"/>
                <a:sym typeface="Calibri"/>
              </a:rPr>
              <a:t>‘Resembling a line’. </a:t>
            </a:r>
            <a:endParaRPr/>
          </a:p>
        </p:txBody>
      </p:sp>
      <p:pic>
        <p:nvPicPr>
          <p:cNvPr descr="https://static.thenounproject.com/png/323513-200.png" id="172" name="Google Shape;172;p23"/>
          <p:cNvPicPr preferRelativeResize="0"/>
          <p:nvPr/>
        </p:nvPicPr>
        <p:blipFill rotWithShape="1">
          <a:blip r:embed="rId3">
            <a:alphaModFix/>
          </a:blip>
          <a:srcRect b="0" l="0" r="0" t="0"/>
          <a:stretch/>
        </p:blipFill>
        <p:spPr>
          <a:xfrm>
            <a:off x="846908" y="942192"/>
            <a:ext cx="3264786" cy="326478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177800" y="1165737"/>
            <a:ext cx="109473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GB"/>
              <a:t>Pets[									  ]</a:t>
            </a:r>
            <a:endParaRPr/>
          </a:p>
        </p:txBody>
      </p:sp>
      <p:pic>
        <p:nvPicPr>
          <p:cNvPr descr="transparent puppy | Tumblr" id="178" name="Google Shape;178;p24"/>
          <p:cNvPicPr preferRelativeResize="0"/>
          <p:nvPr/>
        </p:nvPicPr>
        <p:blipFill rotWithShape="1">
          <a:blip r:embed="rId3">
            <a:alphaModFix/>
          </a:blip>
          <a:srcRect b="22423" l="29145" r="29834" t="25368"/>
          <a:stretch/>
        </p:blipFill>
        <p:spPr>
          <a:xfrm>
            <a:off x="1685637" y="899919"/>
            <a:ext cx="1667163" cy="1591381"/>
          </a:xfrm>
          <a:prstGeom prst="rect">
            <a:avLst/>
          </a:prstGeom>
          <a:noFill/>
          <a:ln>
            <a:noFill/>
          </a:ln>
        </p:spPr>
      </p:pic>
      <p:pic>
        <p:nvPicPr>
          <p:cNvPr descr="transparent puppy | Tumblr" id="179" name="Google Shape;179;p24"/>
          <p:cNvPicPr preferRelativeResize="0"/>
          <p:nvPr/>
        </p:nvPicPr>
        <p:blipFill rotWithShape="1">
          <a:blip r:embed="rId3">
            <a:alphaModFix/>
          </a:blip>
          <a:srcRect b="22423" l="29145" r="29834" t="25368"/>
          <a:stretch/>
        </p:blipFill>
        <p:spPr>
          <a:xfrm>
            <a:off x="3211928" y="930802"/>
            <a:ext cx="1667162" cy="1591381"/>
          </a:xfrm>
          <a:prstGeom prst="rect">
            <a:avLst/>
          </a:prstGeom>
          <a:noFill/>
          <a:ln>
            <a:noFill/>
          </a:ln>
        </p:spPr>
      </p:pic>
      <p:pic>
        <p:nvPicPr>
          <p:cNvPr descr="transparent puppy | Tumblr" id="180" name="Google Shape;180;p24"/>
          <p:cNvPicPr preferRelativeResize="0"/>
          <p:nvPr/>
        </p:nvPicPr>
        <p:blipFill rotWithShape="1">
          <a:blip r:embed="rId3">
            <a:alphaModFix/>
          </a:blip>
          <a:srcRect b="22423" l="29145" r="29834" t="25368"/>
          <a:stretch/>
        </p:blipFill>
        <p:spPr>
          <a:xfrm>
            <a:off x="7961779" y="926310"/>
            <a:ext cx="1667163" cy="1591381"/>
          </a:xfrm>
          <a:prstGeom prst="rect">
            <a:avLst/>
          </a:prstGeom>
          <a:noFill/>
          <a:ln>
            <a:noFill/>
          </a:ln>
        </p:spPr>
      </p:pic>
      <p:pic>
        <p:nvPicPr>
          <p:cNvPr descr="transparent puppy | Tumblr" id="181" name="Google Shape;181;p24"/>
          <p:cNvPicPr preferRelativeResize="0"/>
          <p:nvPr/>
        </p:nvPicPr>
        <p:blipFill rotWithShape="1">
          <a:blip r:embed="rId3">
            <a:alphaModFix/>
          </a:blip>
          <a:srcRect b="22423" l="29145" r="29834" t="25368"/>
          <a:stretch/>
        </p:blipFill>
        <p:spPr>
          <a:xfrm>
            <a:off x="4738219" y="961685"/>
            <a:ext cx="1667163" cy="1591381"/>
          </a:xfrm>
          <a:prstGeom prst="rect">
            <a:avLst/>
          </a:prstGeom>
          <a:noFill/>
          <a:ln>
            <a:noFill/>
          </a:ln>
        </p:spPr>
      </p:pic>
      <p:pic>
        <p:nvPicPr>
          <p:cNvPr descr="Kitten Cat Cute transparent PNG - StickPNG" id="182" name="Google Shape;182;p24"/>
          <p:cNvPicPr preferRelativeResize="0"/>
          <p:nvPr/>
        </p:nvPicPr>
        <p:blipFill rotWithShape="1">
          <a:blip r:embed="rId4">
            <a:alphaModFix/>
          </a:blip>
          <a:srcRect b="0" l="0" r="0" t="0"/>
          <a:stretch/>
        </p:blipFill>
        <p:spPr>
          <a:xfrm>
            <a:off x="6295092" y="707389"/>
            <a:ext cx="1710023" cy="1976439"/>
          </a:xfrm>
          <a:prstGeom prst="rect">
            <a:avLst/>
          </a:prstGeom>
          <a:noFill/>
          <a:ln>
            <a:noFill/>
          </a:ln>
        </p:spPr>
      </p:pic>
      <p:sp>
        <p:nvSpPr>
          <p:cNvPr id="183" name="Google Shape;183;p24"/>
          <p:cNvSpPr txBox="1"/>
          <p:nvPr/>
        </p:nvSpPr>
        <p:spPr>
          <a:xfrm>
            <a:off x="2094540" y="1130991"/>
            <a:ext cx="109473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Open Sans"/>
              <a:buNone/>
            </a:pPr>
            <a:r>
              <a:t/>
            </a:r>
            <a:endParaRPr b="1" sz="4400">
              <a:solidFill>
                <a:schemeClr val="dk1"/>
              </a:solidFill>
              <a:latin typeface="Open Sans"/>
              <a:ea typeface="Open Sans"/>
              <a:cs typeface="Open Sans"/>
              <a:sym typeface="Open Sans"/>
            </a:endParaRPr>
          </a:p>
        </p:txBody>
      </p:sp>
      <p:sp>
        <p:nvSpPr>
          <p:cNvPr id="184" name="Google Shape;184;p24"/>
          <p:cNvSpPr txBox="1"/>
          <p:nvPr/>
        </p:nvSpPr>
        <p:spPr>
          <a:xfrm>
            <a:off x="2326847" y="-104795"/>
            <a:ext cx="7943400" cy="101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6000">
                <a:solidFill>
                  <a:schemeClr val="dk1"/>
                </a:solidFill>
                <a:latin typeface="Calibri"/>
                <a:ea typeface="Calibri"/>
                <a:cs typeface="Calibri"/>
                <a:sym typeface="Calibri"/>
              </a:rPr>
              <a:t>0       1      2      3       4</a:t>
            </a:r>
            <a:endParaRPr/>
          </a:p>
        </p:txBody>
      </p:sp>
      <p:sp>
        <p:nvSpPr>
          <p:cNvPr id="185" name="Google Shape;185;p24"/>
          <p:cNvSpPr/>
          <p:nvPr/>
        </p:nvSpPr>
        <p:spPr>
          <a:xfrm>
            <a:off x="2202509" y="2405706"/>
            <a:ext cx="633300" cy="753900"/>
          </a:xfrm>
          <a:prstGeom prst="up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5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5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ph type="title"/>
          </p:nvPr>
        </p:nvSpPr>
        <p:spPr>
          <a:xfrm>
            <a:off x="190900" y="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Search A List</a:t>
            </a:r>
            <a:r>
              <a:rPr lang="en-GB"/>
              <a:t> - How To Code - Method 1</a:t>
            </a:r>
            <a:endParaRPr/>
          </a:p>
        </p:txBody>
      </p:sp>
      <p:sp>
        <p:nvSpPr>
          <p:cNvPr id="192" name="Google Shape;192;p25"/>
          <p:cNvSpPr txBox="1"/>
          <p:nvPr>
            <p:ph idx="1" type="body"/>
          </p:nvPr>
        </p:nvSpPr>
        <p:spPr>
          <a:xfrm>
            <a:off x="117000" y="981150"/>
            <a:ext cx="11736600" cy="1272000"/>
          </a:xfrm>
          <a:prstGeom prst="rect">
            <a:avLst/>
          </a:prstGeom>
          <a:solidFill>
            <a:srgbClr val="F3F3F3"/>
          </a:solidFill>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GB" sz="3600">
                <a:latin typeface="Arial"/>
                <a:ea typeface="Arial"/>
                <a:cs typeface="Arial"/>
                <a:sym typeface="Arial"/>
              </a:rPr>
              <a:t>Using a </a:t>
            </a:r>
            <a:r>
              <a:rPr b="1" lang="en-GB" sz="3600">
                <a:latin typeface="Arial"/>
                <a:ea typeface="Arial"/>
                <a:cs typeface="Arial"/>
                <a:sym typeface="Arial"/>
              </a:rPr>
              <a:t>while </a:t>
            </a:r>
            <a:r>
              <a:rPr lang="en-GB" sz="3600">
                <a:latin typeface="Arial"/>
                <a:ea typeface="Arial"/>
                <a:cs typeface="Arial"/>
                <a:sym typeface="Arial"/>
              </a:rPr>
              <a:t>loop</a:t>
            </a:r>
            <a:endParaRPr sz="3600">
              <a:latin typeface="Arial"/>
              <a:ea typeface="Arial"/>
              <a:cs typeface="Arial"/>
              <a:sym typeface="Arial"/>
            </a:endParaRPr>
          </a:p>
        </p:txBody>
      </p:sp>
      <p:sp>
        <p:nvSpPr>
          <p:cNvPr id="193" name="Google Shape;193;p25"/>
          <p:cNvSpPr txBox="1"/>
          <p:nvPr>
            <p:ph idx="1" type="body"/>
          </p:nvPr>
        </p:nvSpPr>
        <p:spPr>
          <a:xfrm>
            <a:off x="117000" y="2368950"/>
            <a:ext cx="11736600" cy="2989200"/>
          </a:xfrm>
          <a:prstGeom prst="rect">
            <a:avLst/>
          </a:prstGeom>
          <a:solidFill>
            <a:srgbClr val="EFEFEF"/>
          </a:solidFill>
        </p:spPr>
        <p:txBody>
          <a:bodyPr anchorCtr="0" anchor="ctr" bIns="45700" lIns="91425" spcFirstLastPara="1" rIns="91425" wrap="square" tIns="45700">
            <a:noAutofit/>
          </a:bodyPr>
          <a:lstStyle/>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counter = 0</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f</a:t>
            </a:r>
            <a:r>
              <a:rPr lang="en-GB" sz="2300">
                <a:solidFill>
                  <a:srgbClr val="000000"/>
                </a:solidFill>
                <a:latin typeface="Courier New"/>
                <a:ea typeface="Courier New"/>
                <a:cs typeface="Courier New"/>
                <a:sym typeface="Courier New"/>
              </a:rPr>
              <a:t>ound  = False</a:t>
            </a:r>
            <a:endParaRPr sz="2300">
              <a:solidFill>
                <a:srgbClr val="000000"/>
              </a:solidFill>
              <a:latin typeface="Courier New"/>
              <a:ea typeface="Courier New"/>
              <a:cs typeface="Courier New"/>
              <a:sym typeface="Courier New"/>
            </a:endParaRPr>
          </a:p>
        </p:txBody>
      </p:sp>
      <p:sp>
        <p:nvSpPr>
          <p:cNvPr id="194" name="Google Shape;194;p25"/>
          <p:cNvSpPr/>
          <p:nvPr/>
        </p:nvSpPr>
        <p:spPr>
          <a:xfrm>
            <a:off x="4891850" y="2068775"/>
            <a:ext cx="5705700" cy="1192200"/>
          </a:xfrm>
          <a:prstGeom prst="wedgeRoundRectCallout">
            <a:avLst>
              <a:gd fmla="val -99407" name="adj1"/>
              <a:gd fmla="val 75646"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81000" lvl="0" marL="457200" rtl="0" algn="l">
              <a:spcBef>
                <a:spcPts val="0"/>
              </a:spcBef>
              <a:spcAft>
                <a:spcPts val="0"/>
              </a:spcAft>
              <a:buSzPts val="2400"/>
              <a:buAutoNum type="arabicPeriod"/>
            </a:pPr>
            <a:r>
              <a:rPr lang="en-GB" sz="2400"/>
              <a:t>Initialise a </a:t>
            </a:r>
            <a:r>
              <a:rPr b="1" lang="en-GB" sz="2400"/>
              <a:t>counter </a:t>
            </a:r>
            <a:r>
              <a:rPr lang="en-GB" sz="2400"/>
              <a:t>variable to 0 to keep track of how many times the loop has run.</a:t>
            </a:r>
            <a:r>
              <a:rPr lang="en-GB" sz="2400"/>
              <a:t> </a:t>
            </a:r>
            <a:endParaRPr sz="2400"/>
          </a:p>
        </p:txBody>
      </p:sp>
      <p:sp>
        <p:nvSpPr>
          <p:cNvPr id="195" name="Google Shape;195;p25"/>
          <p:cNvSpPr/>
          <p:nvPr/>
        </p:nvSpPr>
        <p:spPr>
          <a:xfrm>
            <a:off x="5222650" y="3885675"/>
            <a:ext cx="5603700" cy="1192200"/>
          </a:xfrm>
          <a:prstGeom prst="wedgeRoundRectCallout">
            <a:avLst>
              <a:gd fmla="val -93299" name="adj1"/>
              <a:gd fmla="val -23979"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t>2. Initialise a </a:t>
            </a:r>
            <a:r>
              <a:rPr b="1" lang="en-GB" sz="2400"/>
              <a:t>found </a:t>
            </a:r>
            <a:r>
              <a:rPr lang="en-GB" sz="2400"/>
              <a:t>variable to false.  We will change this to true when/if we find our item in the list. </a:t>
            </a:r>
            <a:r>
              <a:rPr lang="en-GB" sz="2400"/>
              <a:t> </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txBox="1"/>
          <p:nvPr>
            <p:ph type="title"/>
          </p:nvPr>
        </p:nvSpPr>
        <p:spPr>
          <a:xfrm>
            <a:off x="190900" y="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Search A List - How To Code - Method 1</a:t>
            </a:r>
            <a:endParaRPr/>
          </a:p>
        </p:txBody>
      </p:sp>
      <p:sp>
        <p:nvSpPr>
          <p:cNvPr id="202" name="Google Shape;202;p26"/>
          <p:cNvSpPr txBox="1"/>
          <p:nvPr>
            <p:ph idx="1" type="body"/>
          </p:nvPr>
        </p:nvSpPr>
        <p:spPr>
          <a:xfrm>
            <a:off x="117000" y="981150"/>
            <a:ext cx="11736600" cy="1272000"/>
          </a:xfrm>
          <a:prstGeom prst="rect">
            <a:avLst/>
          </a:prstGeom>
          <a:solidFill>
            <a:srgbClr val="F3F3F3"/>
          </a:solidFill>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GB" sz="3600">
                <a:latin typeface="Arial"/>
                <a:ea typeface="Arial"/>
                <a:cs typeface="Arial"/>
                <a:sym typeface="Arial"/>
              </a:rPr>
              <a:t>Using a </a:t>
            </a:r>
            <a:r>
              <a:rPr b="1" lang="en-GB" sz="3600">
                <a:latin typeface="Arial"/>
                <a:ea typeface="Arial"/>
                <a:cs typeface="Arial"/>
                <a:sym typeface="Arial"/>
              </a:rPr>
              <a:t>while </a:t>
            </a:r>
            <a:r>
              <a:rPr lang="en-GB" sz="3600">
                <a:latin typeface="Arial"/>
                <a:ea typeface="Arial"/>
                <a:cs typeface="Arial"/>
                <a:sym typeface="Arial"/>
              </a:rPr>
              <a:t>loop</a:t>
            </a:r>
            <a:endParaRPr sz="3600">
              <a:latin typeface="Arial"/>
              <a:ea typeface="Arial"/>
              <a:cs typeface="Arial"/>
              <a:sym typeface="Arial"/>
            </a:endParaRPr>
          </a:p>
        </p:txBody>
      </p:sp>
      <p:sp>
        <p:nvSpPr>
          <p:cNvPr id="203" name="Google Shape;203;p26"/>
          <p:cNvSpPr txBox="1"/>
          <p:nvPr>
            <p:ph idx="1" type="body"/>
          </p:nvPr>
        </p:nvSpPr>
        <p:spPr>
          <a:xfrm>
            <a:off x="117000" y="2368950"/>
            <a:ext cx="11736600" cy="2989200"/>
          </a:xfrm>
          <a:prstGeom prst="rect">
            <a:avLst/>
          </a:prstGeom>
          <a:solidFill>
            <a:srgbClr val="EFEFEF"/>
          </a:solidFill>
        </p:spPr>
        <p:txBody>
          <a:bodyPr anchorCtr="0" anchor="ctr" bIns="45700" lIns="91425" spcFirstLastPara="1" rIns="91425" wrap="square" tIns="45700">
            <a:noAutofit/>
          </a:bodyPr>
          <a:lstStyle/>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counter = 0</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found  = False</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w</a:t>
            </a:r>
            <a:r>
              <a:rPr lang="en-GB" sz="2300">
                <a:solidFill>
                  <a:srgbClr val="000000"/>
                </a:solidFill>
                <a:latin typeface="Courier New"/>
                <a:ea typeface="Courier New"/>
                <a:cs typeface="Courier New"/>
                <a:sym typeface="Courier New"/>
              </a:rPr>
              <a:t>hile counter &lt; len(list):</a:t>
            </a:r>
            <a:endParaRPr sz="2300">
              <a:solidFill>
                <a:srgbClr val="000000"/>
              </a:solidFill>
              <a:latin typeface="Courier New"/>
              <a:ea typeface="Courier New"/>
              <a:cs typeface="Courier New"/>
              <a:sym typeface="Courier New"/>
            </a:endParaRPr>
          </a:p>
        </p:txBody>
      </p:sp>
      <p:sp>
        <p:nvSpPr>
          <p:cNvPr id="204" name="Google Shape;204;p26"/>
          <p:cNvSpPr/>
          <p:nvPr/>
        </p:nvSpPr>
        <p:spPr>
          <a:xfrm>
            <a:off x="5719525" y="2926025"/>
            <a:ext cx="5705700" cy="1192200"/>
          </a:xfrm>
          <a:prstGeom prst="wedgeRoundRectCallout">
            <a:avLst>
              <a:gd fmla="val -99407" name="adj1"/>
              <a:gd fmla="val 75646"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t>3.  Start a while loop. Set the condition to be while the counter variable is less than the length of the list.</a:t>
            </a:r>
            <a:r>
              <a:rPr lang="en-GB" sz="2400"/>
              <a:t> </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txBox="1"/>
          <p:nvPr>
            <p:ph type="title"/>
          </p:nvPr>
        </p:nvSpPr>
        <p:spPr>
          <a:xfrm>
            <a:off x="190900" y="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Search A List - How To Code - Method 1</a:t>
            </a:r>
            <a:endParaRPr/>
          </a:p>
        </p:txBody>
      </p:sp>
      <p:sp>
        <p:nvSpPr>
          <p:cNvPr id="211" name="Google Shape;211;p27"/>
          <p:cNvSpPr txBox="1"/>
          <p:nvPr>
            <p:ph idx="1" type="body"/>
          </p:nvPr>
        </p:nvSpPr>
        <p:spPr>
          <a:xfrm>
            <a:off x="117000" y="981150"/>
            <a:ext cx="11736600" cy="1272000"/>
          </a:xfrm>
          <a:prstGeom prst="rect">
            <a:avLst/>
          </a:prstGeom>
          <a:solidFill>
            <a:srgbClr val="F3F3F3"/>
          </a:solidFill>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GB" sz="3600">
                <a:latin typeface="Arial"/>
                <a:ea typeface="Arial"/>
                <a:cs typeface="Arial"/>
                <a:sym typeface="Arial"/>
              </a:rPr>
              <a:t>Using a </a:t>
            </a:r>
            <a:r>
              <a:rPr b="1" lang="en-GB" sz="3600">
                <a:latin typeface="Arial"/>
                <a:ea typeface="Arial"/>
                <a:cs typeface="Arial"/>
                <a:sym typeface="Arial"/>
              </a:rPr>
              <a:t>while </a:t>
            </a:r>
            <a:r>
              <a:rPr lang="en-GB" sz="3600">
                <a:latin typeface="Arial"/>
                <a:ea typeface="Arial"/>
                <a:cs typeface="Arial"/>
                <a:sym typeface="Arial"/>
              </a:rPr>
              <a:t>loop</a:t>
            </a:r>
            <a:endParaRPr sz="3600">
              <a:latin typeface="Arial"/>
              <a:ea typeface="Arial"/>
              <a:cs typeface="Arial"/>
              <a:sym typeface="Arial"/>
            </a:endParaRPr>
          </a:p>
        </p:txBody>
      </p:sp>
      <p:sp>
        <p:nvSpPr>
          <p:cNvPr id="212" name="Google Shape;212;p27"/>
          <p:cNvSpPr txBox="1"/>
          <p:nvPr>
            <p:ph idx="1" type="body"/>
          </p:nvPr>
        </p:nvSpPr>
        <p:spPr>
          <a:xfrm>
            <a:off x="117000" y="2368950"/>
            <a:ext cx="11736600" cy="3750000"/>
          </a:xfrm>
          <a:prstGeom prst="rect">
            <a:avLst/>
          </a:prstGeom>
          <a:solidFill>
            <a:srgbClr val="EFEFEF"/>
          </a:solidFill>
        </p:spPr>
        <p:txBody>
          <a:bodyPr anchorCtr="0" anchor="ctr" bIns="45700" lIns="91425" spcFirstLastPara="1" rIns="91425" wrap="square" tIns="45700">
            <a:noAutofit/>
          </a:bodyPr>
          <a:lstStyle/>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counter = 0</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found  = False</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while counter &lt; len(list):</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	</a:t>
            </a:r>
            <a:r>
              <a:rPr lang="en-GB" sz="2300">
                <a:solidFill>
                  <a:srgbClr val="000000"/>
                </a:solidFill>
                <a:latin typeface="Courier New"/>
                <a:ea typeface="Courier New"/>
                <a:cs typeface="Courier New"/>
                <a:sym typeface="Courier New"/>
              </a:rPr>
              <a:t>i</a:t>
            </a:r>
            <a:r>
              <a:rPr lang="en-GB" sz="2300">
                <a:solidFill>
                  <a:srgbClr val="000000"/>
                </a:solidFill>
                <a:latin typeface="Courier New"/>
                <a:ea typeface="Courier New"/>
                <a:cs typeface="Courier New"/>
                <a:sym typeface="Courier New"/>
              </a:rPr>
              <a:t>f list[counter] == itemLookingFor:</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		</a:t>
            </a:r>
            <a:r>
              <a:rPr lang="en-GB" sz="2300">
                <a:solidFill>
                  <a:srgbClr val="000000"/>
                </a:solidFill>
                <a:latin typeface="Courier New"/>
                <a:ea typeface="Courier New"/>
                <a:cs typeface="Courier New"/>
                <a:sym typeface="Courier New"/>
              </a:rPr>
              <a:t>f</a:t>
            </a:r>
            <a:r>
              <a:rPr lang="en-GB" sz="2300">
                <a:solidFill>
                  <a:srgbClr val="000000"/>
                </a:solidFill>
                <a:latin typeface="Courier New"/>
                <a:ea typeface="Courier New"/>
                <a:cs typeface="Courier New"/>
                <a:sym typeface="Courier New"/>
              </a:rPr>
              <a:t>ound = True</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	</a:t>
            </a:r>
            <a:r>
              <a:rPr lang="en-GB" sz="2300">
                <a:solidFill>
                  <a:srgbClr val="000000"/>
                </a:solidFill>
                <a:latin typeface="Courier New"/>
                <a:ea typeface="Courier New"/>
                <a:cs typeface="Courier New"/>
                <a:sym typeface="Courier New"/>
              </a:rPr>
              <a:t>c</a:t>
            </a:r>
            <a:r>
              <a:rPr lang="en-GB" sz="2300">
                <a:solidFill>
                  <a:srgbClr val="000000"/>
                </a:solidFill>
                <a:latin typeface="Courier New"/>
                <a:ea typeface="Courier New"/>
                <a:cs typeface="Courier New"/>
                <a:sym typeface="Courier New"/>
              </a:rPr>
              <a:t>ounter +=1</a:t>
            </a:r>
            <a:endParaRPr sz="2300">
              <a:solidFill>
                <a:srgbClr val="000000"/>
              </a:solidFill>
              <a:latin typeface="Courier New"/>
              <a:ea typeface="Courier New"/>
              <a:cs typeface="Courier New"/>
              <a:sym typeface="Courier New"/>
            </a:endParaRPr>
          </a:p>
        </p:txBody>
      </p:sp>
      <p:sp>
        <p:nvSpPr>
          <p:cNvPr id="213" name="Google Shape;213;p27"/>
          <p:cNvSpPr/>
          <p:nvPr/>
        </p:nvSpPr>
        <p:spPr>
          <a:xfrm>
            <a:off x="7434000" y="1325700"/>
            <a:ext cx="4301400" cy="2808600"/>
          </a:xfrm>
          <a:prstGeom prst="wedgeRoundRectCallout">
            <a:avLst>
              <a:gd fmla="val -114933" name="adj1"/>
              <a:gd fmla="val 60147"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t>4. Use selection. Use </a:t>
            </a:r>
            <a:r>
              <a:rPr b="1" lang="en-GB" sz="2400"/>
              <a:t>counter </a:t>
            </a:r>
            <a:r>
              <a:rPr lang="en-GB" sz="2400"/>
              <a:t>as the index of the item in the list that is being examined.  If it is the same as the item we’re looking for then set </a:t>
            </a:r>
            <a:r>
              <a:rPr b="1" lang="en-GB" sz="2400"/>
              <a:t>found </a:t>
            </a:r>
            <a:r>
              <a:rPr lang="en-GB" sz="2400"/>
              <a:t>to True. </a:t>
            </a:r>
            <a:endParaRPr sz="2400"/>
          </a:p>
        </p:txBody>
      </p:sp>
      <p:sp>
        <p:nvSpPr>
          <p:cNvPr id="214" name="Google Shape;214;p27"/>
          <p:cNvSpPr/>
          <p:nvPr/>
        </p:nvSpPr>
        <p:spPr>
          <a:xfrm>
            <a:off x="4862650" y="4832700"/>
            <a:ext cx="7123800" cy="1493100"/>
          </a:xfrm>
          <a:prstGeom prst="wedgeRoundRectCallout">
            <a:avLst>
              <a:gd fmla="val -81328" name="adj1"/>
              <a:gd fmla="val 19321"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t>5. </a:t>
            </a:r>
            <a:r>
              <a:rPr b="1" lang="en-GB" sz="2400"/>
              <a:t>OUTSIDE</a:t>
            </a:r>
            <a:r>
              <a:rPr lang="en-GB" sz="2400"/>
              <a:t> the selection but </a:t>
            </a:r>
            <a:r>
              <a:rPr b="1" lang="en-GB" sz="2400"/>
              <a:t>INSIDE</a:t>
            </a:r>
            <a:r>
              <a:rPr lang="en-GB" sz="2400"/>
              <a:t> the loop, increment counter by 1.</a:t>
            </a:r>
            <a:r>
              <a:rPr lang="en-GB" sz="2400"/>
              <a:t> </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ph type="title"/>
          </p:nvPr>
        </p:nvSpPr>
        <p:spPr>
          <a:xfrm>
            <a:off x="190900" y="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Search A List - How To Code - Method 1</a:t>
            </a:r>
            <a:endParaRPr/>
          </a:p>
        </p:txBody>
      </p:sp>
      <p:sp>
        <p:nvSpPr>
          <p:cNvPr id="221" name="Google Shape;221;p28"/>
          <p:cNvSpPr txBox="1"/>
          <p:nvPr>
            <p:ph idx="1" type="body"/>
          </p:nvPr>
        </p:nvSpPr>
        <p:spPr>
          <a:xfrm>
            <a:off x="117000" y="1211975"/>
            <a:ext cx="11736600" cy="5646300"/>
          </a:xfrm>
          <a:prstGeom prst="rect">
            <a:avLst/>
          </a:prstGeom>
          <a:solidFill>
            <a:srgbClr val="EFEFEF"/>
          </a:solidFill>
        </p:spPr>
        <p:txBody>
          <a:bodyPr anchorCtr="0" anchor="ctr" bIns="45700" lIns="91425" spcFirstLastPara="1" rIns="91425" wrap="square" tIns="45700">
            <a:noAutofit/>
          </a:bodyPr>
          <a:lstStyle/>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counter = 0</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found  = False</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while counter &lt; len(list):</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	if list[counter] == itemLookingFor:</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		found = True</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	</a:t>
            </a:r>
            <a:r>
              <a:rPr lang="en-GB" sz="2300">
                <a:solidFill>
                  <a:srgbClr val="000000"/>
                </a:solidFill>
                <a:latin typeface="Courier New"/>
                <a:ea typeface="Courier New"/>
                <a:cs typeface="Courier New"/>
                <a:sym typeface="Courier New"/>
              </a:rPr>
              <a:t>c</a:t>
            </a:r>
            <a:r>
              <a:rPr lang="en-GB" sz="2300">
                <a:solidFill>
                  <a:srgbClr val="000000"/>
                </a:solidFill>
                <a:latin typeface="Courier New"/>
                <a:ea typeface="Courier New"/>
                <a:cs typeface="Courier New"/>
                <a:sym typeface="Courier New"/>
              </a:rPr>
              <a:t>ounter +=1</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i</a:t>
            </a:r>
            <a:r>
              <a:rPr lang="en-GB" sz="2300">
                <a:solidFill>
                  <a:srgbClr val="000000"/>
                </a:solidFill>
                <a:latin typeface="Courier New"/>
                <a:ea typeface="Courier New"/>
                <a:cs typeface="Courier New"/>
                <a:sym typeface="Courier New"/>
              </a:rPr>
              <a:t>f found == True:</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	</a:t>
            </a:r>
            <a:r>
              <a:rPr lang="en-GB" sz="2300">
                <a:solidFill>
                  <a:srgbClr val="000000"/>
                </a:solidFill>
                <a:latin typeface="Courier New"/>
                <a:ea typeface="Courier New"/>
                <a:cs typeface="Courier New"/>
                <a:sym typeface="Courier New"/>
              </a:rPr>
              <a:t>p</a:t>
            </a:r>
            <a:r>
              <a:rPr lang="en-GB" sz="2300">
                <a:solidFill>
                  <a:srgbClr val="000000"/>
                </a:solidFill>
                <a:latin typeface="Courier New"/>
                <a:ea typeface="Courier New"/>
                <a:cs typeface="Courier New"/>
                <a:sym typeface="Courier New"/>
              </a:rPr>
              <a:t>rint(itemLookingFor + “ has been found in the list”)</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e</a:t>
            </a:r>
            <a:r>
              <a:rPr lang="en-GB" sz="2300">
                <a:solidFill>
                  <a:srgbClr val="000000"/>
                </a:solidFill>
                <a:latin typeface="Courier New"/>
                <a:ea typeface="Courier New"/>
                <a:cs typeface="Courier New"/>
                <a:sym typeface="Courier New"/>
              </a:rPr>
              <a:t>lse:</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	print(itemLookingFor + “ is not in the list”)</a:t>
            </a:r>
            <a:endParaRPr sz="2300">
              <a:solidFill>
                <a:srgbClr val="000000"/>
              </a:solidFill>
              <a:latin typeface="Courier New"/>
              <a:ea typeface="Courier New"/>
              <a:cs typeface="Courier New"/>
              <a:sym typeface="Courier New"/>
            </a:endParaRPr>
          </a:p>
        </p:txBody>
      </p:sp>
      <p:sp>
        <p:nvSpPr>
          <p:cNvPr id="222" name="Google Shape;222;p28"/>
          <p:cNvSpPr/>
          <p:nvPr/>
        </p:nvSpPr>
        <p:spPr>
          <a:xfrm>
            <a:off x="5764200" y="1887325"/>
            <a:ext cx="6089400" cy="2808600"/>
          </a:xfrm>
          <a:prstGeom prst="wedgeRoundRectCallout">
            <a:avLst>
              <a:gd fmla="val -118026" name="adj1"/>
              <a:gd fmla="val 63830"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t>4. </a:t>
            </a:r>
            <a:r>
              <a:rPr b="1" lang="en-GB" sz="2400"/>
              <a:t>AFTER </a:t>
            </a:r>
            <a:r>
              <a:rPr lang="en-GB" sz="2400"/>
              <a:t>the loop,use selection to display a message about whether the item was found or not.</a:t>
            </a:r>
            <a:r>
              <a:rPr lang="en-GB" sz="2400"/>
              <a:t> </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9"/>
          <p:cNvSpPr txBox="1"/>
          <p:nvPr>
            <p:ph type="title"/>
          </p:nvPr>
        </p:nvSpPr>
        <p:spPr>
          <a:xfrm>
            <a:off x="190900" y="0"/>
            <a:ext cx="10515600" cy="975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Search A List - How To Code - Method 1</a:t>
            </a:r>
            <a:endParaRPr/>
          </a:p>
        </p:txBody>
      </p:sp>
      <p:sp>
        <p:nvSpPr>
          <p:cNvPr id="229" name="Google Shape;229;p29"/>
          <p:cNvSpPr txBox="1"/>
          <p:nvPr>
            <p:ph idx="1" type="body"/>
          </p:nvPr>
        </p:nvSpPr>
        <p:spPr>
          <a:xfrm>
            <a:off x="0" y="724200"/>
            <a:ext cx="11736600" cy="6133800"/>
          </a:xfrm>
          <a:prstGeom prst="rect">
            <a:avLst/>
          </a:prstGeom>
          <a:solidFill>
            <a:srgbClr val="EFEFEF"/>
          </a:solidFill>
        </p:spPr>
        <p:txBody>
          <a:bodyPr anchorCtr="0" anchor="ctr" bIns="45700" lIns="91425" spcFirstLastPara="1" rIns="91425" wrap="square" tIns="45700">
            <a:noAutofit/>
          </a:bodyPr>
          <a:lstStyle/>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l</a:t>
            </a:r>
            <a:r>
              <a:rPr lang="en-GB" sz="2300">
                <a:solidFill>
                  <a:srgbClr val="000000"/>
                </a:solidFill>
                <a:latin typeface="Courier New"/>
                <a:ea typeface="Courier New"/>
                <a:cs typeface="Courier New"/>
                <a:sym typeface="Courier New"/>
              </a:rPr>
              <a:t>ist = [“pencil”, “ruler”, “pen”, “eraser”, “calculator”]</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itemLookingFor = “pen”</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counter = 0</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found  = False</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while counter &lt; len(list):</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	if list[counter] == itemLookingFor:</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		found = True</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c</a:t>
            </a:r>
            <a:r>
              <a:rPr lang="en-GB" sz="2300">
                <a:solidFill>
                  <a:srgbClr val="000000"/>
                </a:solidFill>
                <a:latin typeface="Courier New"/>
                <a:ea typeface="Courier New"/>
                <a:cs typeface="Courier New"/>
                <a:sym typeface="Courier New"/>
              </a:rPr>
              <a:t>ounter +=1</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if found == True:</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	print(itemLookingFor + “ has been found in the list”)</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else:</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	print(itemLookingFor + “ is not in the list”)</a:t>
            </a:r>
            <a:endParaRPr sz="2300">
              <a:solidFill>
                <a:srgbClr val="000000"/>
              </a:solidFill>
              <a:latin typeface="Courier New"/>
              <a:ea typeface="Courier New"/>
              <a:cs typeface="Courier New"/>
              <a:sym typeface="Courier New"/>
            </a:endParaRPr>
          </a:p>
        </p:txBody>
      </p:sp>
      <p:graphicFrame>
        <p:nvGraphicFramePr>
          <p:cNvPr id="230" name="Google Shape;230;p29"/>
          <p:cNvGraphicFramePr/>
          <p:nvPr/>
        </p:nvGraphicFramePr>
        <p:xfrm>
          <a:off x="6805450" y="1506988"/>
          <a:ext cx="3000000" cy="3000000"/>
        </p:xfrm>
        <a:graphic>
          <a:graphicData uri="http://schemas.openxmlformats.org/drawingml/2006/table">
            <a:tbl>
              <a:tblPr>
                <a:noFill/>
                <a:tableStyleId>{2A0C2BE1-76D7-4CD9-8468-B9C664BC918D}</a:tableStyleId>
              </a:tblPr>
              <a:tblGrid>
                <a:gridCol w="1888825"/>
                <a:gridCol w="980575"/>
                <a:gridCol w="921075"/>
                <a:gridCol w="1596075"/>
              </a:tblGrid>
              <a:tr h="396200">
                <a:tc>
                  <a:txBody>
                    <a:bodyPr/>
                    <a:lstStyle/>
                    <a:p>
                      <a:pPr indent="0" lvl="0" marL="0" rtl="0" algn="ctr">
                        <a:spcBef>
                          <a:spcPts val="0"/>
                        </a:spcBef>
                        <a:spcAft>
                          <a:spcPts val="0"/>
                        </a:spcAft>
                        <a:buNone/>
                      </a:pPr>
                      <a:r>
                        <a:rPr b="1" lang="en-GB" sz="1600"/>
                        <a:t>itemLookingFor</a:t>
                      </a:r>
                      <a:endParaRPr b="1" sz="1600"/>
                    </a:p>
                  </a:txBody>
                  <a:tcPr marT="91425" marB="91425" marR="91425" marL="91425" anchor="ctr">
                    <a:solidFill>
                      <a:srgbClr val="FFFF00"/>
                    </a:solidFill>
                  </a:tcPr>
                </a:tc>
                <a:tc>
                  <a:txBody>
                    <a:bodyPr/>
                    <a:lstStyle/>
                    <a:p>
                      <a:pPr indent="0" lvl="0" marL="0" rtl="0" algn="ctr">
                        <a:spcBef>
                          <a:spcPts val="0"/>
                        </a:spcBef>
                        <a:spcAft>
                          <a:spcPts val="0"/>
                        </a:spcAft>
                        <a:buNone/>
                      </a:pPr>
                      <a:r>
                        <a:rPr b="1" lang="en-GB" sz="1600"/>
                        <a:t>counter</a:t>
                      </a:r>
                      <a:endParaRPr b="1" sz="1600"/>
                    </a:p>
                  </a:txBody>
                  <a:tcPr marT="91425" marB="91425" marR="91425" marL="91425" anchor="ctr">
                    <a:solidFill>
                      <a:srgbClr val="FFFF00"/>
                    </a:solidFill>
                  </a:tcPr>
                </a:tc>
                <a:tc>
                  <a:txBody>
                    <a:bodyPr/>
                    <a:lstStyle/>
                    <a:p>
                      <a:pPr indent="0" lvl="0" marL="0" rtl="0" algn="ctr">
                        <a:spcBef>
                          <a:spcPts val="0"/>
                        </a:spcBef>
                        <a:spcAft>
                          <a:spcPts val="0"/>
                        </a:spcAft>
                        <a:buNone/>
                      </a:pPr>
                      <a:r>
                        <a:rPr b="1" lang="en-GB" sz="1600"/>
                        <a:t>found</a:t>
                      </a:r>
                      <a:endParaRPr b="1" sz="1600"/>
                    </a:p>
                  </a:txBody>
                  <a:tcPr marT="91425" marB="91425" marR="91425" marL="91425" anchor="ctr">
                    <a:solidFill>
                      <a:srgbClr val="FFFF00"/>
                    </a:solidFill>
                  </a:tcPr>
                </a:tc>
                <a:tc>
                  <a:txBody>
                    <a:bodyPr/>
                    <a:lstStyle/>
                    <a:p>
                      <a:pPr indent="0" lvl="0" marL="0" rtl="0" algn="ctr">
                        <a:spcBef>
                          <a:spcPts val="0"/>
                        </a:spcBef>
                        <a:spcAft>
                          <a:spcPts val="0"/>
                        </a:spcAft>
                        <a:buNone/>
                      </a:pPr>
                      <a:r>
                        <a:rPr b="1" lang="en-GB" sz="1600"/>
                        <a:t>list[counter]</a:t>
                      </a:r>
                      <a:endParaRPr b="1" sz="1600"/>
                    </a:p>
                  </a:txBody>
                  <a:tcPr marT="91425" marB="91425" marR="91425" marL="91425" anchor="ctr">
                    <a:solidFill>
                      <a:srgbClr val="FFFF00"/>
                    </a:solidFill>
                  </a:tcPr>
                </a:tc>
              </a:tr>
              <a:tr h="426700">
                <a:tc>
                  <a:txBody>
                    <a:bodyPr/>
                    <a:lstStyle/>
                    <a:p>
                      <a:pPr indent="0" lvl="0" marL="0" rtl="0" algn="ctr">
                        <a:spcBef>
                          <a:spcPts val="0"/>
                        </a:spcBef>
                        <a:spcAft>
                          <a:spcPts val="0"/>
                        </a:spcAft>
                        <a:buNone/>
                      </a:pPr>
                      <a:r>
                        <a:rPr lang="en-GB" sz="1600"/>
                        <a:t>pen</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0</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False</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190900" y="0"/>
            <a:ext cx="10515600" cy="975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Search A List - How To Code - Method 1</a:t>
            </a:r>
            <a:endParaRPr/>
          </a:p>
        </p:txBody>
      </p:sp>
      <p:sp>
        <p:nvSpPr>
          <p:cNvPr id="237" name="Google Shape;237;p30"/>
          <p:cNvSpPr txBox="1"/>
          <p:nvPr>
            <p:ph idx="1" type="body"/>
          </p:nvPr>
        </p:nvSpPr>
        <p:spPr>
          <a:xfrm>
            <a:off x="0" y="724200"/>
            <a:ext cx="11736600" cy="6133800"/>
          </a:xfrm>
          <a:prstGeom prst="rect">
            <a:avLst/>
          </a:prstGeom>
          <a:solidFill>
            <a:srgbClr val="EFEFEF"/>
          </a:solidFill>
        </p:spPr>
        <p:txBody>
          <a:bodyPr anchorCtr="0" anchor="ctr" bIns="45700" lIns="91425" spcFirstLastPara="1" rIns="91425" wrap="square" tIns="45700">
            <a:noAutofit/>
          </a:bodyPr>
          <a:lstStyle/>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list = [“pencil”, “ruler”, “pen”, “eraser”, “calculator”]</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itemLookingFor = “pen”</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counter = 0</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found  = False</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while counter &lt; len(list):</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	if list[counter] == itemLookingFor:</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		found = True</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counter +=1</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if found == True:</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	print(itemLookingFor + “ has been found in the list”)</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else:</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	print(itemLookingFor + “ is not in the list”)</a:t>
            </a:r>
            <a:endParaRPr sz="2300">
              <a:solidFill>
                <a:srgbClr val="000000"/>
              </a:solidFill>
              <a:latin typeface="Courier New"/>
              <a:ea typeface="Courier New"/>
              <a:cs typeface="Courier New"/>
              <a:sym typeface="Courier New"/>
            </a:endParaRPr>
          </a:p>
        </p:txBody>
      </p:sp>
      <p:graphicFrame>
        <p:nvGraphicFramePr>
          <p:cNvPr id="238" name="Google Shape;238;p30"/>
          <p:cNvGraphicFramePr/>
          <p:nvPr/>
        </p:nvGraphicFramePr>
        <p:xfrm>
          <a:off x="6805450" y="1506988"/>
          <a:ext cx="3000000" cy="3000000"/>
        </p:xfrm>
        <a:graphic>
          <a:graphicData uri="http://schemas.openxmlformats.org/drawingml/2006/table">
            <a:tbl>
              <a:tblPr>
                <a:noFill/>
                <a:tableStyleId>{2A0C2BE1-76D7-4CD9-8468-B9C664BC918D}</a:tableStyleId>
              </a:tblPr>
              <a:tblGrid>
                <a:gridCol w="1888825"/>
                <a:gridCol w="965800"/>
                <a:gridCol w="935850"/>
                <a:gridCol w="1596075"/>
              </a:tblGrid>
              <a:tr h="396200">
                <a:tc>
                  <a:txBody>
                    <a:bodyPr/>
                    <a:lstStyle/>
                    <a:p>
                      <a:pPr indent="0" lvl="0" marL="0" rtl="0" algn="ctr">
                        <a:spcBef>
                          <a:spcPts val="0"/>
                        </a:spcBef>
                        <a:spcAft>
                          <a:spcPts val="0"/>
                        </a:spcAft>
                        <a:buNone/>
                      </a:pPr>
                      <a:r>
                        <a:rPr b="1" lang="en-GB" sz="1600"/>
                        <a:t>itemLookingFor</a:t>
                      </a:r>
                      <a:endParaRPr b="1" sz="1600"/>
                    </a:p>
                  </a:txBody>
                  <a:tcPr marT="91425" marB="91425" marR="91425" marL="91425" anchor="ctr">
                    <a:solidFill>
                      <a:srgbClr val="FFFF00"/>
                    </a:solidFill>
                  </a:tcPr>
                </a:tc>
                <a:tc>
                  <a:txBody>
                    <a:bodyPr/>
                    <a:lstStyle/>
                    <a:p>
                      <a:pPr indent="0" lvl="0" marL="0" rtl="0" algn="ctr">
                        <a:spcBef>
                          <a:spcPts val="0"/>
                        </a:spcBef>
                        <a:spcAft>
                          <a:spcPts val="0"/>
                        </a:spcAft>
                        <a:buNone/>
                      </a:pPr>
                      <a:r>
                        <a:rPr b="1" lang="en-GB" sz="1600"/>
                        <a:t>counter</a:t>
                      </a:r>
                      <a:endParaRPr b="1" sz="1600"/>
                    </a:p>
                  </a:txBody>
                  <a:tcPr marT="91425" marB="91425" marR="91425" marL="91425" anchor="ctr">
                    <a:solidFill>
                      <a:srgbClr val="FFFF00"/>
                    </a:solidFill>
                  </a:tcPr>
                </a:tc>
                <a:tc>
                  <a:txBody>
                    <a:bodyPr/>
                    <a:lstStyle/>
                    <a:p>
                      <a:pPr indent="0" lvl="0" marL="0" rtl="0" algn="ctr">
                        <a:spcBef>
                          <a:spcPts val="0"/>
                        </a:spcBef>
                        <a:spcAft>
                          <a:spcPts val="0"/>
                        </a:spcAft>
                        <a:buNone/>
                      </a:pPr>
                      <a:r>
                        <a:rPr b="1" lang="en-GB" sz="1600"/>
                        <a:t>found</a:t>
                      </a:r>
                      <a:endParaRPr b="1" sz="1600"/>
                    </a:p>
                  </a:txBody>
                  <a:tcPr marT="91425" marB="91425" marR="91425" marL="91425" anchor="ctr">
                    <a:solidFill>
                      <a:srgbClr val="FFFF00"/>
                    </a:solidFill>
                  </a:tcPr>
                </a:tc>
                <a:tc>
                  <a:txBody>
                    <a:bodyPr/>
                    <a:lstStyle/>
                    <a:p>
                      <a:pPr indent="0" lvl="0" marL="0" rtl="0" algn="ctr">
                        <a:spcBef>
                          <a:spcPts val="0"/>
                        </a:spcBef>
                        <a:spcAft>
                          <a:spcPts val="0"/>
                        </a:spcAft>
                        <a:buNone/>
                      </a:pPr>
                      <a:r>
                        <a:rPr b="1" lang="en-GB" sz="1600"/>
                        <a:t>list[counter]</a:t>
                      </a:r>
                      <a:endParaRPr b="1" sz="1600"/>
                    </a:p>
                  </a:txBody>
                  <a:tcPr marT="91425" marB="91425" marR="91425" marL="91425" anchor="ctr">
                    <a:solidFill>
                      <a:srgbClr val="FFFF00"/>
                    </a:solidFill>
                  </a:tcPr>
                </a:tc>
              </a:tr>
              <a:tr h="426700">
                <a:tc>
                  <a:txBody>
                    <a:bodyPr/>
                    <a:lstStyle/>
                    <a:p>
                      <a:pPr indent="0" lvl="0" marL="0" rtl="0" algn="ctr">
                        <a:spcBef>
                          <a:spcPts val="0"/>
                        </a:spcBef>
                        <a:spcAft>
                          <a:spcPts val="0"/>
                        </a:spcAft>
                        <a:buNone/>
                      </a:pPr>
                      <a:r>
                        <a:rPr lang="en-GB" sz="1600"/>
                        <a:t>pen</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0</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False</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rPr lang="en-GB" sz="1600"/>
                        <a:t>pen</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0</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False</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pencil</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190900" y="0"/>
            <a:ext cx="10515600" cy="975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Search A List - How To Code - Method 1</a:t>
            </a:r>
            <a:endParaRPr/>
          </a:p>
        </p:txBody>
      </p:sp>
      <p:sp>
        <p:nvSpPr>
          <p:cNvPr id="245" name="Google Shape;245;p31"/>
          <p:cNvSpPr txBox="1"/>
          <p:nvPr>
            <p:ph idx="1" type="body"/>
          </p:nvPr>
        </p:nvSpPr>
        <p:spPr>
          <a:xfrm>
            <a:off x="0" y="724200"/>
            <a:ext cx="11736600" cy="6133800"/>
          </a:xfrm>
          <a:prstGeom prst="rect">
            <a:avLst/>
          </a:prstGeom>
          <a:solidFill>
            <a:srgbClr val="EFEFEF"/>
          </a:solidFill>
        </p:spPr>
        <p:txBody>
          <a:bodyPr anchorCtr="0" anchor="ctr" bIns="45700" lIns="91425" spcFirstLastPara="1" rIns="91425" wrap="square" tIns="45700">
            <a:noAutofit/>
          </a:bodyPr>
          <a:lstStyle/>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list = [“pencil”, “ruler”, “pen”, “eraser”, “calculator”]</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itemLookingFor = “pen”</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counter = 0</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found  = False</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while counter &lt; len(list):</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	if list[counter] == itemLookingFor:</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		found = True</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counter +=1</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if found == True:</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	print(itemLookingFor + “ has been found in the list”)</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else:</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	print(itemLookingFor + “ is not in the list”)</a:t>
            </a:r>
            <a:endParaRPr sz="2300">
              <a:solidFill>
                <a:srgbClr val="000000"/>
              </a:solidFill>
              <a:latin typeface="Courier New"/>
              <a:ea typeface="Courier New"/>
              <a:cs typeface="Courier New"/>
              <a:sym typeface="Courier New"/>
            </a:endParaRPr>
          </a:p>
        </p:txBody>
      </p:sp>
      <p:graphicFrame>
        <p:nvGraphicFramePr>
          <p:cNvPr id="246" name="Google Shape;246;p31"/>
          <p:cNvGraphicFramePr/>
          <p:nvPr/>
        </p:nvGraphicFramePr>
        <p:xfrm>
          <a:off x="6805450" y="1506988"/>
          <a:ext cx="3000000" cy="3000000"/>
        </p:xfrm>
        <a:graphic>
          <a:graphicData uri="http://schemas.openxmlformats.org/drawingml/2006/table">
            <a:tbl>
              <a:tblPr>
                <a:noFill/>
                <a:tableStyleId>{2A0C2BE1-76D7-4CD9-8468-B9C664BC918D}</a:tableStyleId>
              </a:tblPr>
              <a:tblGrid>
                <a:gridCol w="1888825"/>
                <a:gridCol w="965800"/>
                <a:gridCol w="935850"/>
                <a:gridCol w="1596075"/>
              </a:tblGrid>
              <a:tr h="396200">
                <a:tc>
                  <a:txBody>
                    <a:bodyPr/>
                    <a:lstStyle/>
                    <a:p>
                      <a:pPr indent="0" lvl="0" marL="0" rtl="0" algn="ctr">
                        <a:spcBef>
                          <a:spcPts val="0"/>
                        </a:spcBef>
                        <a:spcAft>
                          <a:spcPts val="0"/>
                        </a:spcAft>
                        <a:buNone/>
                      </a:pPr>
                      <a:r>
                        <a:rPr b="1" lang="en-GB" sz="1600"/>
                        <a:t>itemLookingFor</a:t>
                      </a:r>
                      <a:endParaRPr b="1" sz="1600"/>
                    </a:p>
                  </a:txBody>
                  <a:tcPr marT="91425" marB="91425" marR="91425" marL="91425" anchor="ctr">
                    <a:solidFill>
                      <a:srgbClr val="FFFF00"/>
                    </a:solidFill>
                  </a:tcPr>
                </a:tc>
                <a:tc>
                  <a:txBody>
                    <a:bodyPr/>
                    <a:lstStyle/>
                    <a:p>
                      <a:pPr indent="0" lvl="0" marL="0" rtl="0" algn="ctr">
                        <a:spcBef>
                          <a:spcPts val="0"/>
                        </a:spcBef>
                        <a:spcAft>
                          <a:spcPts val="0"/>
                        </a:spcAft>
                        <a:buNone/>
                      </a:pPr>
                      <a:r>
                        <a:rPr b="1" lang="en-GB" sz="1600"/>
                        <a:t>counter</a:t>
                      </a:r>
                      <a:endParaRPr b="1" sz="1600"/>
                    </a:p>
                  </a:txBody>
                  <a:tcPr marT="91425" marB="91425" marR="91425" marL="91425" anchor="ctr">
                    <a:solidFill>
                      <a:srgbClr val="FFFF00"/>
                    </a:solidFill>
                  </a:tcPr>
                </a:tc>
                <a:tc>
                  <a:txBody>
                    <a:bodyPr/>
                    <a:lstStyle/>
                    <a:p>
                      <a:pPr indent="0" lvl="0" marL="0" rtl="0" algn="ctr">
                        <a:spcBef>
                          <a:spcPts val="0"/>
                        </a:spcBef>
                        <a:spcAft>
                          <a:spcPts val="0"/>
                        </a:spcAft>
                        <a:buNone/>
                      </a:pPr>
                      <a:r>
                        <a:rPr b="1" lang="en-GB" sz="1600"/>
                        <a:t>found</a:t>
                      </a:r>
                      <a:endParaRPr b="1" sz="1600"/>
                    </a:p>
                  </a:txBody>
                  <a:tcPr marT="91425" marB="91425" marR="91425" marL="91425" anchor="ctr">
                    <a:solidFill>
                      <a:srgbClr val="FFFF00"/>
                    </a:solidFill>
                  </a:tcPr>
                </a:tc>
                <a:tc>
                  <a:txBody>
                    <a:bodyPr/>
                    <a:lstStyle/>
                    <a:p>
                      <a:pPr indent="0" lvl="0" marL="0" rtl="0" algn="ctr">
                        <a:spcBef>
                          <a:spcPts val="0"/>
                        </a:spcBef>
                        <a:spcAft>
                          <a:spcPts val="0"/>
                        </a:spcAft>
                        <a:buNone/>
                      </a:pPr>
                      <a:r>
                        <a:rPr b="1" lang="en-GB" sz="1600"/>
                        <a:t>list[counter]</a:t>
                      </a:r>
                      <a:endParaRPr b="1" sz="1600"/>
                    </a:p>
                  </a:txBody>
                  <a:tcPr marT="91425" marB="91425" marR="91425" marL="91425" anchor="ctr">
                    <a:solidFill>
                      <a:srgbClr val="FFFF00"/>
                    </a:solidFill>
                  </a:tcPr>
                </a:tc>
              </a:tr>
              <a:tr h="426700">
                <a:tc>
                  <a:txBody>
                    <a:bodyPr/>
                    <a:lstStyle/>
                    <a:p>
                      <a:pPr indent="0" lvl="0" marL="0" rtl="0" algn="ctr">
                        <a:spcBef>
                          <a:spcPts val="0"/>
                        </a:spcBef>
                        <a:spcAft>
                          <a:spcPts val="0"/>
                        </a:spcAft>
                        <a:buNone/>
                      </a:pPr>
                      <a:r>
                        <a:rPr lang="en-GB" sz="1600"/>
                        <a:t>pen</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0</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False</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rPr lang="en-GB" sz="1600"/>
                        <a:t>pen</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0</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False</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pencil</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rPr lang="en-GB" sz="1600"/>
                        <a:t>pen</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1</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False</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ruler</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title"/>
          </p:nvPr>
        </p:nvSpPr>
        <p:spPr>
          <a:xfrm>
            <a:off x="831850" y="1709738"/>
            <a:ext cx="10515600" cy="2852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Output a Range of Items</a:t>
            </a:r>
            <a:endParaRPr/>
          </a:p>
        </p:txBody>
      </p:sp>
      <p:sp>
        <p:nvSpPr>
          <p:cNvPr id="98" name="Google Shape;98;p14"/>
          <p:cNvSpPr txBox="1"/>
          <p:nvPr>
            <p:ph idx="1" type="body"/>
          </p:nvPr>
        </p:nvSpPr>
        <p:spPr>
          <a:xfrm>
            <a:off x="831850" y="4589463"/>
            <a:ext cx="10515600" cy="150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2"/>
          <p:cNvSpPr txBox="1"/>
          <p:nvPr>
            <p:ph type="title"/>
          </p:nvPr>
        </p:nvSpPr>
        <p:spPr>
          <a:xfrm>
            <a:off x="190900" y="0"/>
            <a:ext cx="10515600" cy="975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Search A List - How To Code - Method 1</a:t>
            </a:r>
            <a:endParaRPr/>
          </a:p>
        </p:txBody>
      </p:sp>
      <p:sp>
        <p:nvSpPr>
          <p:cNvPr id="253" name="Google Shape;253;p32"/>
          <p:cNvSpPr txBox="1"/>
          <p:nvPr>
            <p:ph idx="1" type="body"/>
          </p:nvPr>
        </p:nvSpPr>
        <p:spPr>
          <a:xfrm>
            <a:off x="0" y="724200"/>
            <a:ext cx="11736600" cy="6133800"/>
          </a:xfrm>
          <a:prstGeom prst="rect">
            <a:avLst/>
          </a:prstGeom>
          <a:solidFill>
            <a:srgbClr val="EFEFEF"/>
          </a:solidFill>
        </p:spPr>
        <p:txBody>
          <a:bodyPr anchorCtr="0" anchor="ctr" bIns="45700" lIns="91425" spcFirstLastPara="1" rIns="91425" wrap="square" tIns="45700">
            <a:noAutofit/>
          </a:bodyPr>
          <a:lstStyle/>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list = [“pencil”, “ruler”, “pen”, “eraser”, “calculator”]</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itemLookingFor = “pen”</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counter = 0</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found  = False</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while counter &lt; len(list):</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	if list[counter] == itemLookingFor:</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		found = True</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counter +=1</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if found == True:</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	print(itemLookingFor + “ has been found in the list”)</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else:</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	print(itemLookingFor + “ is not in the list”)</a:t>
            </a:r>
            <a:endParaRPr sz="2300">
              <a:solidFill>
                <a:srgbClr val="000000"/>
              </a:solidFill>
              <a:latin typeface="Courier New"/>
              <a:ea typeface="Courier New"/>
              <a:cs typeface="Courier New"/>
              <a:sym typeface="Courier New"/>
            </a:endParaRPr>
          </a:p>
        </p:txBody>
      </p:sp>
      <p:graphicFrame>
        <p:nvGraphicFramePr>
          <p:cNvPr id="254" name="Google Shape;254;p32"/>
          <p:cNvGraphicFramePr/>
          <p:nvPr/>
        </p:nvGraphicFramePr>
        <p:xfrm>
          <a:off x="6805450" y="1506988"/>
          <a:ext cx="3000000" cy="3000000"/>
        </p:xfrm>
        <a:graphic>
          <a:graphicData uri="http://schemas.openxmlformats.org/drawingml/2006/table">
            <a:tbl>
              <a:tblPr>
                <a:noFill/>
                <a:tableStyleId>{2A0C2BE1-76D7-4CD9-8468-B9C664BC918D}</a:tableStyleId>
              </a:tblPr>
              <a:tblGrid>
                <a:gridCol w="1888825"/>
                <a:gridCol w="965800"/>
                <a:gridCol w="935850"/>
                <a:gridCol w="1596075"/>
              </a:tblGrid>
              <a:tr h="396200">
                <a:tc>
                  <a:txBody>
                    <a:bodyPr/>
                    <a:lstStyle/>
                    <a:p>
                      <a:pPr indent="0" lvl="0" marL="0" rtl="0" algn="ctr">
                        <a:spcBef>
                          <a:spcPts val="0"/>
                        </a:spcBef>
                        <a:spcAft>
                          <a:spcPts val="0"/>
                        </a:spcAft>
                        <a:buNone/>
                      </a:pPr>
                      <a:r>
                        <a:rPr b="1" lang="en-GB" sz="1600"/>
                        <a:t>itemLookingFor</a:t>
                      </a:r>
                      <a:endParaRPr b="1" sz="1600"/>
                    </a:p>
                  </a:txBody>
                  <a:tcPr marT="91425" marB="91425" marR="91425" marL="91425" anchor="ctr">
                    <a:solidFill>
                      <a:srgbClr val="FFFF00"/>
                    </a:solidFill>
                  </a:tcPr>
                </a:tc>
                <a:tc>
                  <a:txBody>
                    <a:bodyPr/>
                    <a:lstStyle/>
                    <a:p>
                      <a:pPr indent="0" lvl="0" marL="0" rtl="0" algn="ctr">
                        <a:spcBef>
                          <a:spcPts val="0"/>
                        </a:spcBef>
                        <a:spcAft>
                          <a:spcPts val="0"/>
                        </a:spcAft>
                        <a:buNone/>
                      </a:pPr>
                      <a:r>
                        <a:rPr b="1" lang="en-GB" sz="1600"/>
                        <a:t>counter</a:t>
                      </a:r>
                      <a:endParaRPr b="1" sz="1600"/>
                    </a:p>
                  </a:txBody>
                  <a:tcPr marT="91425" marB="91425" marR="91425" marL="91425" anchor="ctr">
                    <a:solidFill>
                      <a:srgbClr val="FFFF00"/>
                    </a:solidFill>
                  </a:tcPr>
                </a:tc>
                <a:tc>
                  <a:txBody>
                    <a:bodyPr/>
                    <a:lstStyle/>
                    <a:p>
                      <a:pPr indent="0" lvl="0" marL="0" rtl="0" algn="ctr">
                        <a:spcBef>
                          <a:spcPts val="0"/>
                        </a:spcBef>
                        <a:spcAft>
                          <a:spcPts val="0"/>
                        </a:spcAft>
                        <a:buNone/>
                      </a:pPr>
                      <a:r>
                        <a:rPr b="1" lang="en-GB" sz="1600"/>
                        <a:t>found</a:t>
                      </a:r>
                      <a:endParaRPr b="1" sz="1600"/>
                    </a:p>
                  </a:txBody>
                  <a:tcPr marT="91425" marB="91425" marR="91425" marL="91425" anchor="ctr">
                    <a:solidFill>
                      <a:srgbClr val="FFFF00"/>
                    </a:solidFill>
                  </a:tcPr>
                </a:tc>
                <a:tc>
                  <a:txBody>
                    <a:bodyPr/>
                    <a:lstStyle/>
                    <a:p>
                      <a:pPr indent="0" lvl="0" marL="0" rtl="0" algn="ctr">
                        <a:spcBef>
                          <a:spcPts val="0"/>
                        </a:spcBef>
                        <a:spcAft>
                          <a:spcPts val="0"/>
                        </a:spcAft>
                        <a:buNone/>
                      </a:pPr>
                      <a:r>
                        <a:rPr b="1" lang="en-GB" sz="1600"/>
                        <a:t>list[counter]</a:t>
                      </a:r>
                      <a:endParaRPr b="1" sz="1600"/>
                    </a:p>
                  </a:txBody>
                  <a:tcPr marT="91425" marB="91425" marR="91425" marL="91425" anchor="ctr">
                    <a:solidFill>
                      <a:srgbClr val="FFFF00"/>
                    </a:solidFill>
                  </a:tcPr>
                </a:tc>
              </a:tr>
              <a:tr h="426700">
                <a:tc>
                  <a:txBody>
                    <a:bodyPr/>
                    <a:lstStyle/>
                    <a:p>
                      <a:pPr indent="0" lvl="0" marL="0" rtl="0" algn="ctr">
                        <a:spcBef>
                          <a:spcPts val="0"/>
                        </a:spcBef>
                        <a:spcAft>
                          <a:spcPts val="0"/>
                        </a:spcAft>
                        <a:buNone/>
                      </a:pPr>
                      <a:r>
                        <a:rPr lang="en-GB" sz="1600"/>
                        <a:t>pen</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0</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False</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rPr lang="en-GB" sz="1600"/>
                        <a:t>pen</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0</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False</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pencil</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rPr lang="en-GB" sz="1600"/>
                        <a:t>pen</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1</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False</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ruler</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rPr lang="en-GB" sz="1600"/>
                        <a:t>pen</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2</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True</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pen</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3"/>
          <p:cNvSpPr txBox="1"/>
          <p:nvPr>
            <p:ph type="title"/>
          </p:nvPr>
        </p:nvSpPr>
        <p:spPr>
          <a:xfrm>
            <a:off x="190900" y="0"/>
            <a:ext cx="10515600" cy="975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Search A List - How To Code - Method 1</a:t>
            </a:r>
            <a:endParaRPr/>
          </a:p>
        </p:txBody>
      </p:sp>
      <p:sp>
        <p:nvSpPr>
          <p:cNvPr id="261" name="Google Shape;261;p33"/>
          <p:cNvSpPr txBox="1"/>
          <p:nvPr>
            <p:ph idx="1" type="body"/>
          </p:nvPr>
        </p:nvSpPr>
        <p:spPr>
          <a:xfrm>
            <a:off x="0" y="724200"/>
            <a:ext cx="11736600" cy="6133800"/>
          </a:xfrm>
          <a:prstGeom prst="rect">
            <a:avLst/>
          </a:prstGeom>
          <a:solidFill>
            <a:srgbClr val="EFEFEF"/>
          </a:solidFill>
        </p:spPr>
        <p:txBody>
          <a:bodyPr anchorCtr="0" anchor="ctr" bIns="45700" lIns="91425" spcFirstLastPara="1" rIns="91425" wrap="square" tIns="45700">
            <a:noAutofit/>
          </a:bodyPr>
          <a:lstStyle/>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list = [“pencil”, “ruler”, “pen”, “eraser”, “calculator”]</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itemLookingFor = “pen”</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counter = 0</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found  = False</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while counter &lt; len(list):</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	if list[counter] == itemLookingFor:</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		found = True</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counter +=1</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if found == True:</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	print(itemLookingFor + “ has been found in the list”)</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else:</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	print(itemLookingFor + “ is not in the list”)</a:t>
            </a:r>
            <a:endParaRPr sz="2300">
              <a:solidFill>
                <a:srgbClr val="000000"/>
              </a:solidFill>
              <a:latin typeface="Courier New"/>
              <a:ea typeface="Courier New"/>
              <a:cs typeface="Courier New"/>
              <a:sym typeface="Courier New"/>
            </a:endParaRPr>
          </a:p>
        </p:txBody>
      </p:sp>
      <p:graphicFrame>
        <p:nvGraphicFramePr>
          <p:cNvPr id="262" name="Google Shape;262;p33"/>
          <p:cNvGraphicFramePr/>
          <p:nvPr/>
        </p:nvGraphicFramePr>
        <p:xfrm>
          <a:off x="6805450" y="1506988"/>
          <a:ext cx="3000000" cy="3000000"/>
        </p:xfrm>
        <a:graphic>
          <a:graphicData uri="http://schemas.openxmlformats.org/drawingml/2006/table">
            <a:tbl>
              <a:tblPr>
                <a:noFill/>
                <a:tableStyleId>{2A0C2BE1-76D7-4CD9-8468-B9C664BC918D}</a:tableStyleId>
              </a:tblPr>
              <a:tblGrid>
                <a:gridCol w="1888825"/>
                <a:gridCol w="965800"/>
                <a:gridCol w="935850"/>
                <a:gridCol w="1596075"/>
              </a:tblGrid>
              <a:tr h="396200">
                <a:tc>
                  <a:txBody>
                    <a:bodyPr/>
                    <a:lstStyle/>
                    <a:p>
                      <a:pPr indent="0" lvl="0" marL="0" rtl="0" algn="ctr">
                        <a:spcBef>
                          <a:spcPts val="0"/>
                        </a:spcBef>
                        <a:spcAft>
                          <a:spcPts val="0"/>
                        </a:spcAft>
                        <a:buNone/>
                      </a:pPr>
                      <a:r>
                        <a:rPr b="1" lang="en-GB" sz="1600"/>
                        <a:t>itemLookingFor</a:t>
                      </a:r>
                      <a:endParaRPr b="1" sz="1600"/>
                    </a:p>
                  </a:txBody>
                  <a:tcPr marT="91425" marB="91425" marR="91425" marL="91425" anchor="ctr">
                    <a:solidFill>
                      <a:srgbClr val="FFFF00"/>
                    </a:solidFill>
                  </a:tcPr>
                </a:tc>
                <a:tc>
                  <a:txBody>
                    <a:bodyPr/>
                    <a:lstStyle/>
                    <a:p>
                      <a:pPr indent="0" lvl="0" marL="0" rtl="0" algn="ctr">
                        <a:spcBef>
                          <a:spcPts val="0"/>
                        </a:spcBef>
                        <a:spcAft>
                          <a:spcPts val="0"/>
                        </a:spcAft>
                        <a:buNone/>
                      </a:pPr>
                      <a:r>
                        <a:rPr b="1" lang="en-GB" sz="1600"/>
                        <a:t>counter</a:t>
                      </a:r>
                      <a:endParaRPr b="1" sz="1600"/>
                    </a:p>
                  </a:txBody>
                  <a:tcPr marT="91425" marB="91425" marR="91425" marL="91425" anchor="ctr">
                    <a:solidFill>
                      <a:srgbClr val="FFFF00"/>
                    </a:solidFill>
                  </a:tcPr>
                </a:tc>
                <a:tc>
                  <a:txBody>
                    <a:bodyPr/>
                    <a:lstStyle/>
                    <a:p>
                      <a:pPr indent="0" lvl="0" marL="0" rtl="0" algn="ctr">
                        <a:spcBef>
                          <a:spcPts val="0"/>
                        </a:spcBef>
                        <a:spcAft>
                          <a:spcPts val="0"/>
                        </a:spcAft>
                        <a:buNone/>
                      </a:pPr>
                      <a:r>
                        <a:rPr b="1" lang="en-GB" sz="1600"/>
                        <a:t>found</a:t>
                      </a:r>
                      <a:endParaRPr b="1" sz="1600"/>
                    </a:p>
                  </a:txBody>
                  <a:tcPr marT="91425" marB="91425" marR="91425" marL="91425" anchor="ctr">
                    <a:solidFill>
                      <a:srgbClr val="FFFF00"/>
                    </a:solidFill>
                  </a:tcPr>
                </a:tc>
                <a:tc>
                  <a:txBody>
                    <a:bodyPr/>
                    <a:lstStyle/>
                    <a:p>
                      <a:pPr indent="0" lvl="0" marL="0" rtl="0" algn="ctr">
                        <a:spcBef>
                          <a:spcPts val="0"/>
                        </a:spcBef>
                        <a:spcAft>
                          <a:spcPts val="0"/>
                        </a:spcAft>
                        <a:buNone/>
                      </a:pPr>
                      <a:r>
                        <a:rPr b="1" lang="en-GB" sz="1600"/>
                        <a:t>list[counter]</a:t>
                      </a:r>
                      <a:endParaRPr b="1" sz="1600"/>
                    </a:p>
                  </a:txBody>
                  <a:tcPr marT="91425" marB="91425" marR="91425" marL="91425" anchor="ctr">
                    <a:solidFill>
                      <a:srgbClr val="FFFF00"/>
                    </a:solidFill>
                  </a:tcPr>
                </a:tc>
              </a:tr>
              <a:tr h="426700">
                <a:tc>
                  <a:txBody>
                    <a:bodyPr/>
                    <a:lstStyle/>
                    <a:p>
                      <a:pPr indent="0" lvl="0" marL="0" rtl="0" algn="ctr">
                        <a:spcBef>
                          <a:spcPts val="0"/>
                        </a:spcBef>
                        <a:spcAft>
                          <a:spcPts val="0"/>
                        </a:spcAft>
                        <a:buNone/>
                      </a:pPr>
                      <a:r>
                        <a:rPr lang="en-GB" sz="1600"/>
                        <a:t>pen</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0</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False</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rPr lang="en-GB" sz="1600"/>
                        <a:t>pen</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0</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False</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pencil</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rPr lang="en-GB" sz="1600"/>
                        <a:t>pen</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1</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False</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ruler</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rPr lang="en-GB" sz="1600"/>
                        <a:t>pen</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2</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True</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pen</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rPr lang="en-GB" sz="1600"/>
                        <a:t>pen</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3</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True</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eraser</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4"/>
          <p:cNvSpPr txBox="1"/>
          <p:nvPr>
            <p:ph type="title"/>
          </p:nvPr>
        </p:nvSpPr>
        <p:spPr>
          <a:xfrm>
            <a:off x="190900" y="0"/>
            <a:ext cx="10515600" cy="975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Search A List - How To Code - Method 1</a:t>
            </a:r>
            <a:endParaRPr/>
          </a:p>
        </p:txBody>
      </p:sp>
      <p:sp>
        <p:nvSpPr>
          <p:cNvPr id="269" name="Google Shape;269;p34"/>
          <p:cNvSpPr txBox="1"/>
          <p:nvPr>
            <p:ph idx="1" type="body"/>
          </p:nvPr>
        </p:nvSpPr>
        <p:spPr>
          <a:xfrm>
            <a:off x="0" y="724200"/>
            <a:ext cx="11736600" cy="6133800"/>
          </a:xfrm>
          <a:prstGeom prst="rect">
            <a:avLst/>
          </a:prstGeom>
          <a:solidFill>
            <a:srgbClr val="EFEFEF"/>
          </a:solidFill>
        </p:spPr>
        <p:txBody>
          <a:bodyPr anchorCtr="0" anchor="ctr" bIns="45700" lIns="91425" spcFirstLastPara="1" rIns="91425" wrap="square" tIns="45700">
            <a:noAutofit/>
          </a:bodyPr>
          <a:lstStyle/>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list = [“pencil”, “ruler”, “pen”, “eraser”, “calculator”]</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itemLookingFor = “pen”</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counter = 0</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found  = False</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while counter &lt; len(list):</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	if list[counter] == itemLookingFor:</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		found = True</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counter +=1</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if found == True:</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	print(itemLookingFor + “ has been found in the list”)</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else:</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	print(itemLookingFor + “ is not in the list”)</a:t>
            </a:r>
            <a:endParaRPr sz="2300">
              <a:solidFill>
                <a:srgbClr val="000000"/>
              </a:solidFill>
              <a:latin typeface="Courier New"/>
              <a:ea typeface="Courier New"/>
              <a:cs typeface="Courier New"/>
              <a:sym typeface="Courier New"/>
            </a:endParaRPr>
          </a:p>
        </p:txBody>
      </p:sp>
      <p:graphicFrame>
        <p:nvGraphicFramePr>
          <p:cNvPr id="270" name="Google Shape;270;p34"/>
          <p:cNvGraphicFramePr/>
          <p:nvPr/>
        </p:nvGraphicFramePr>
        <p:xfrm>
          <a:off x="6805450" y="1506988"/>
          <a:ext cx="3000000" cy="3000000"/>
        </p:xfrm>
        <a:graphic>
          <a:graphicData uri="http://schemas.openxmlformats.org/drawingml/2006/table">
            <a:tbl>
              <a:tblPr>
                <a:noFill/>
                <a:tableStyleId>{2A0C2BE1-76D7-4CD9-8468-B9C664BC918D}</a:tableStyleId>
              </a:tblPr>
              <a:tblGrid>
                <a:gridCol w="1888825"/>
                <a:gridCol w="965800"/>
                <a:gridCol w="935850"/>
                <a:gridCol w="1596075"/>
              </a:tblGrid>
              <a:tr h="396200">
                <a:tc>
                  <a:txBody>
                    <a:bodyPr/>
                    <a:lstStyle/>
                    <a:p>
                      <a:pPr indent="0" lvl="0" marL="0" rtl="0" algn="ctr">
                        <a:spcBef>
                          <a:spcPts val="0"/>
                        </a:spcBef>
                        <a:spcAft>
                          <a:spcPts val="0"/>
                        </a:spcAft>
                        <a:buNone/>
                      </a:pPr>
                      <a:r>
                        <a:rPr b="1" lang="en-GB" sz="1600"/>
                        <a:t>itemLookingFor</a:t>
                      </a:r>
                      <a:endParaRPr b="1" sz="1600"/>
                    </a:p>
                  </a:txBody>
                  <a:tcPr marT="91425" marB="91425" marR="91425" marL="91425" anchor="ctr">
                    <a:solidFill>
                      <a:srgbClr val="FFFF00"/>
                    </a:solidFill>
                  </a:tcPr>
                </a:tc>
                <a:tc>
                  <a:txBody>
                    <a:bodyPr/>
                    <a:lstStyle/>
                    <a:p>
                      <a:pPr indent="0" lvl="0" marL="0" rtl="0" algn="ctr">
                        <a:spcBef>
                          <a:spcPts val="0"/>
                        </a:spcBef>
                        <a:spcAft>
                          <a:spcPts val="0"/>
                        </a:spcAft>
                        <a:buNone/>
                      </a:pPr>
                      <a:r>
                        <a:rPr b="1" lang="en-GB" sz="1600"/>
                        <a:t>counter</a:t>
                      </a:r>
                      <a:endParaRPr b="1" sz="1600"/>
                    </a:p>
                  </a:txBody>
                  <a:tcPr marT="91425" marB="91425" marR="91425" marL="91425" anchor="ctr">
                    <a:solidFill>
                      <a:srgbClr val="FFFF00"/>
                    </a:solidFill>
                  </a:tcPr>
                </a:tc>
                <a:tc>
                  <a:txBody>
                    <a:bodyPr/>
                    <a:lstStyle/>
                    <a:p>
                      <a:pPr indent="0" lvl="0" marL="0" rtl="0" algn="ctr">
                        <a:spcBef>
                          <a:spcPts val="0"/>
                        </a:spcBef>
                        <a:spcAft>
                          <a:spcPts val="0"/>
                        </a:spcAft>
                        <a:buNone/>
                      </a:pPr>
                      <a:r>
                        <a:rPr b="1" lang="en-GB" sz="1600"/>
                        <a:t>found</a:t>
                      </a:r>
                      <a:endParaRPr b="1" sz="1600"/>
                    </a:p>
                  </a:txBody>
                  <a:tcPr marT="91425" marB="91425" marR="91425" marL="91425" anchor="ctr">
                    <a:solidFill>
                      <a:srgbClr val="FFFF00"/>
                    </a:solidFill>
                  </a:tcPr>
                </a:tc>
                <a:tc>
                  <a:txBody>
                    <a:bodyPr/>
                    <a:lstStyle/>
                    <a:p>
                      <a:pPr indent="0" lvl="0" marL="0" rtl="0" algn="ctr">
                        <a:spcBef>
                          <a:spcPts val="0"/>
                        </a:spcBef>
                        <a:spcAft>
                          <a:spcPts val="0"/>
                        </a:spcAft>
                        <a:buNone/>
                      </a:pPr>
                      <a:r>
                        <a:rPr b="1" lang="en-GB" sz="1600"/>
                        <a:t>list[counter]</a:t>
                      </a:r>
                      <a:endParaRPr b="1" sz="1600"/>
                    </a:p>
                  </a:txBody>
                  <a:tcPr marT="91425" marB="91425" marR="91425" marL="91425" anchor="ctr">
                    <a:solidFill>
                      <a:srgbClr val="FFFF00"/>
                    </a:solidFill>
                  </a:tcPr>
                </a:tc>
              </a:tr>
              <a:tr h="426700">
                <a:tc>
                  <a:txBody>
                    <a:bodyPr/>
                    <a:lstStyle/>
                    <a:p>
                      <a:pPr indent="0" lvl="0" marL="0" rtl="0" algn="ctr">
                        <a:spcBef>
                          <a:spcPts val="0"/>
                        </a:spcBef>
                        <a:spcAft>
                          <a:spcPts val="0"/>
                        </a:spcAft>
                        <a:buNone/>
                      </a:pPr>
                      <a:r>
                        <a:rPr lang="en-GB" sz="1600"/>
                        <a:t>pen</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0</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False</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rPr lang="en-GB" sz="1600"/>
                        <a:t>pen</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0</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False</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pencil</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rPr lang="en-GB" sz="1600"/>
                        <a:t>pen</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1</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False</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ruler</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rPr lang="en-GB" sz="1600"/>
                        <a:t>pen</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2</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True</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pen</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rPr lang="en-GB" sz="1600"/>
                        <a:t>pen</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3</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True</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eraser</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rPr lang="en-GB" sz="1600"/>
                        <a:t>pen</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4</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True</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calculator</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190900" y="0"/>
            <a:ext cx="10515600" cy="975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Search A List - How To Code - Method 1</a:t>
            </a:r>
            <a:endParaRPr/>
          </a:p>
        </p:txBody>
      </p:sp>
      <p:sp>
        <p:nvSpPr>
          <p:cNvPr id="277" name="Google Shape;277;p35"/>
          <p:cNvSpPr txBox="1"/>
          <p:nvPr>
            <p:ph idx="1" type="body"/>
          </p:nvPr>
        </p:nvSpPr>
        <p:spPr>
          <a:xfrm>
            <a:off x="0" y="724200"/>
            <a:ext cx="11736600" cy="6133800"/>
          </a:xfrm>
          <a:prstGeom prst="rect">
            <a:avLst/>
          </a:prstGeom>
          <a:solidFill>
            <a:srgbClr val="EFEFEF"/>
          </a:solidFill>
        </p:spPr>
        <p:txBody>
          <a:bodyPr anchorCtr="0" anchor="ctr" bIns="45700" lIns="91425" spcFirstLastPara="1" rIns="91425" wrap="square" tIns="45700">
            <a:noAutofit/>
          </a:bodyPr>
          <a:lstStyle/>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list = [“pencil”, “ruler”, “pen”, “eraser”, “calculator”]</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itemLookingFor = “pen”</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counter = 0</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found  = False</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while counter &lt; len(list):</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	if list[counter] == itemLookingFor:</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		found = True</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counter +=1</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if found == True:</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	print(itemLookingFor + “ has been found in the list”)</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else:</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	print(itemLookingFor + “ is not in the list”)</a:t>
            </a:r>
            <a:endParaRPr sz="2300">
              <a:solidFill>
                <a:srgbClr val="000000"/>
              </a:solidFill>
              <a:latin typeface="Courier New"/>
              <a:ea typeface="Courier New"/>
              <a:cs typeface="Courier New"/>
              <a:sym typeface="Courier New"/>
            </a:endParaRPr>
          </a:p>
        </p:txBody>
      </p:sp>
      <p:graphicFrame>
        <p:nvGraphicFramePr>
          <p:cNvPr id="278" name="Google Shape;278;p35"/>
          <p:cNvGraphicFramePr/>
          <p:nvPr/>
        </p:nvGraphicFramePr>
        <p:xfrm>
          <a:off x="6805450" y="1506988"/>
          <a:ext cx="3000000" cy="3000000"/>
        </p:xfrm>
        <a:graphic>
          <a:graphicData uri="http://schemas.openxmlformats.org/drawingml/2006/table">
            <a:tbl>
              <a:tblPr>
                <a:noFill/>
                <a:tableStyleId>{2A0C2BE1-76D7-4CD9-8468-B9C664BC918D}</a:tableStyleId>
              </a:tblPr>
              <a:tblGrid>
                <a:gridCol w="1888825"/>
                <a:gridCol w="965800"/>
                <a:gridCol w="935850"/>
                <a:gridCol w="1596075"/>
              </a:tblGrid>
              <a:tr h="396200">
                <a:tc>
                  <a:txBody>
                    <a:bodyPr/>
                    <a:lstStyle/>
                    <a:p>
                      <a:pPr indent="0" lvl="0" marL="0" rtl="0" algn="ctr">
                        <a:spcBef>
                          <a:spcPts val="0"/>
                        </a:spcBef>
                        <a:spcAft>
                          <a:spcPts val="0"/>
                        </a:spcAft>
                        <a:buNone/>
                      </a:pPr>
                      <a:r>
                        <a:rPr b="1" lang="en-GB" sz="1600"/>
                        <a:t>itemLookingFor</a:t>
                      </a:r>
                      <a:endParaRPr b="1" sz="1600"/>
                    </a:p>
                  </a:txBody>
                  <a:tcPr marT="91425" marB="91425" marR="91425" marL="91425" anchor="ctr">
                    <a:solidFill>
                      <a:srgbClr val="FFFF00"/>
                    </a:solidFill>
                  </a:tcPr>
                </a:tc>
                <a:tc>
                  <a:txBody>
                    <a:bodyPr/>
                    <a:lstStyle/>
                    <a:p>
                      <a:pPr indent="0" lvl="0" marL="0" rtl="0" algn="ctr">
                        <a:spcBef>
                          <a:spcPts val="0"/>
                        </a:spcBef>
                        <a:spcAft>
                          <a:spcPts val="0"/>
                        </a:spcAft>
                        <a:buNone/>
                      </a:pPr>
                      <a:r>
                        <a:rPr b="1" lang="en-GB" sz="1600"/>
                        <a:t>counter</a:t>
                      </a:r>
                      <a:endParaRPr b="1" sz="1600"/>
                    </a:p>
                  </a:txBody>
                  <a:tcPr marT="91425" marB="91425" marR="91425" marL="91425" anchor="ctr">
                    <a:solidFill>
                      <a:srgbClr val="FFFF00"/>
                    </a:solidFill>
                  </a:tcPr>
                </a:tc>
                <a:tc>
                  <a:txBody>
                    <a:bodyPr/>
                    <a:lstStyle/>
                    <a:p>
                      <a:pPr indent="0" lvl="0" marL="0" rtl="0" algn="ctr">
                        <a:spcBef>
                          <a:spcPts val="0"/>
                        </a:spcBef>
                        <a:spcAft>
                          <a:spcPts val="0"/>
                        </a:spcAft>
                        <a:buNone/>
                      </a:pPr>
                      <a:r>
                        <a:rPr b="1" lang="en-GB" sz="1600"/>
                        <a:t>found</a:t>
                      </a:r>
                      <a:endParaRPr b="1" sz="1600"/>
                    </a:p>
                  </a:txBody>
                  <a:tcPr marT="91425" marB="91425" marR="91425" marL="91425" anchor="ctr">
                    <a:solidFill>
                      <a:srgbClr val="FFFF00"/>
                    </a:solidFill>
                  </a:tcPr>
                </a:tc>
                <a:tc>
                  <a:txBody>
                    <a:bodyPr/>
                    <a:lstStyle/>
                    <a:p>
                      <a:pPr indent="0" lvl="0" marL="0" rtl="0" algn="ctr">
                        <a:spcBef>
                          <a:spcPts val="0"/>
                        </a:spcBef>
                        <a:spcAft>
                          <a:spcPts val="0"/>
                        </a:spcAft>
                        <a:buNone/>
                      </a:pPr>
                      <a:r>
                        <a:rPr b="1" lang="en-GB" sz="1600"/>
                        <a:t>list[counter]</a:t>
                      </a:r>
                      <a:endParaRPr b="1" sz="1600"/>
                    </a:p>
                  </a:txBody>
                  <a:tcPr marT="91425" marB="91425" marR="91425" marL="91425" anchor="ctr">
                    <a:solidFill>
                      <a:srgbClr val="FFFF00"/>
                    </a:solidFill>
                  </a:tcPr>
                </a:tc>
              </a:tr>
              <a:tr h="426700">
                <a:tc>
                  <a:txBody>
                    <a:bodyPr/>
                    <a:lstStyle/>
                    <a:p>
                      <a:pPr indent="0" lvl="0" marL="0" rtl="0" algn="ctr">
                        <a:spcBef>
                          <a:spcPts val="0"/>
                        </a:spcBef>
                        <a:spcAft>
                          <a:spcPts val="0"/>
                        </a:spcAft>
                        <a:buNone/>
                      </a:pPr>
                      <a:r>
                        <a:rPr lang="en-GB" sz="1600"/>
                        <a:t>pen</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0</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False</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rPr lang="en-GB" sz="1600"/>
                        <a:t>pen</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0</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False</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pencil</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rPr lang="en-GB" sz="1600"/>
                        <a:t>pen</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1</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False</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ruler</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rPr lang="en-GB" sz="1600"/>
                        <a:t>pen</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2</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True</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pen</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rPr lang="en-GB" sz="1600"/>
                        <a:t>pen</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3</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True</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eraser</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rPr lang="en-GB" sz="1600"/>
                        <a:t>pen</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4</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True</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calculator</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5</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6"/>
          <p:cNvSpPr txBox="1"/>
          <p:nvPr>
            <p:ph type="title"/>
          </p:nvPr>
        </p:nvSpPr>
        <p:spPr>
          <a:xfrm>
            <a:off x="190900" y="0"/>
            <a:ext cx="10515600" cy="975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Search A List - How To Code - Method 2</a:t>
            </a:r>
            <a:endParaRPr/>
          </a:p>
        </p:txBody>
      </p:sp>
      <p:sp>
        <p:nvSpPr>
          <p:cNvPr id="285" name="Google Shape;285;p36"/>
          <p:cNvSpPr txBox="1"/>
          <p:nvPr>
            <p:ph idx="1" type="body"/>
          </p:nvPr>
        </p:nvSpPr>
        <p:spPr>
          <a:xfrm>
            <a:off x="0" y="724200"/>
            <a:ext cx="11736600" cy="6133800"/>
          </a:xfrm>
          <a:prstGeom prst="rect">
            <a:avLst/>
          </a:prstGeom>
          <a:solidFill>
            <a:srgbClr val="EFEFEF"/>
          </a:solidFill>
        </p:spPr>
        <p:txBody>
          <a:bodyPr anchorCtr="0" anchor="ctr" bIns="45700" lIns="91425" spcFirstLastPara="1" rIns="91425" wrap="square" tIns="45700">
            <a:noAutofit/>
          </a:bodyPr>
          <a:lstStyle/>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list = [“pencil”, “ruler”, “pen”, “eraser”, “calculator”]</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itemLookingFor = “pen”</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counter = 0</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found  = False</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while counter &lt; len(list):</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	if list[counter] == itemLookingFor and </a:t>
            </a:r>
            <a:r>
              <a:rPr b="1" lang="en-GB" sz="2300">
                <a:solidFill>
                  <a:srgbClr val="FF0000"/>
                </a:solidFill>
                <a:latin typeface="Courier New"/>
                <a:ea typeface="Courier New"/>
                <a:cs typeface="Courier New"/>
                <a:sym typeface="Courier New"/>
              </a:rPr>
              <a:t>found == False</a:t>
            </a:r>
            <a:r>
              <a:rPr lang="en-GB" sz="2300">
                <a:solidFill>
                  <a:srgbClr val="000000"/>
                </a:solidFill>
                <a:latin typeface="Courier New"/>
                <a:ea typeface="Courier New"/>
                <a:cs typeface="Courier New"/>
                <a:sym typeface="Courier New"/>
              </a:rPr>
              <a:t>:</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		found = True</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counter +=1</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t/>
            </a:r>
            <a:endParaRPr sz="2300">
              <a:solidFill>
                <a:srgbClr val="000000"/>
              </a:solidFill>
              <a:latin typeface="Courier New"/>
              <a:ea typeface="Courier New"/>
              <a:cs typeface="Courier New"/>
              <a:sym typeface="Courier New"/>
            </a:endParaRPr>
          </a:p>
        </p:txBody>
      </p:sp>
      <p:graphicFrame>
        <p:nvGraphicFramePr>
          <p:cNvPr id="286" name="Google Shape;286;p36"/>
          <p:cNvGraphicFramePr/>
          <p:nvPr/>
        </p:nvGraphicFramePr>
        <p:xfrm>
          <a:off x="6350050" y="4274988"/>
          <a:ext cx="3000000" cy="3000000"/>
        </p:xfrm>
        <a:graphic>
          <a:graphicData uri="http://schemas.openxmlformats.org/drawingml/2006/table">
            <a:tbl>
              <a:tblPr>
                <a:noFill/>
                <a:tableStyleId>{2A0C2BE1-76D7-4CD9-8468-B9C664BC918D}</a:tableStyleId>
              </a:tblPr>
              <a:tblGrid>
                <a:gridCol w="1888825"/>
                <a:gridCol w="965800"/>
                <a:gridCol w="935850"/>
                <a:gridCol w="1596075"/>
              </a:tblGrid>
              <a:tr h="396200">
                <a:tc>
                  <a:txBody>
                    <a:bodyPr/>
                    <a:lstStyle/>
                    <a:p>
                      <a:pPr indent="0" lvl="0" marL="0" rtl="0" algn="ctr">
                        <a:spcBef>
                          <a:spcPts val="0"/>
                        </a:spcBef>
                        <a:spcAft>
                          <a:spcPts val="0"/>
                        </a:spcAft>
                        <a:buNone/>
                      </a:pPr>
                      <a:r>
                        <a:rPr b="1" lang="en-GB" sz="1600"/>
                        <a:t>itemLookingFor</a:t>
                      </a:r>
                      <a:endParaRPr b="1" sz="1600"/>
                    </a:p>
                  </a:txBody>
                  <a:tcPr marT="91425" marB="91425" marR="91425" marL="91425" anchor="ctr">
                    <a:solidFill>
                      <a:srgbClr val="FFFF00"/>
                    </a:solidFill>
                  </a:tcPr>
                </a:tc>
                <a:tc>
                  <a:txBody>
                    <a:bodyPr/>
                    <a:lstStyle/>
                    <a:p>
                      <a:pPr indent="0" lvl="0" marL="0" rtl="0" algn="ctr">
                        <a:spcBef>
                          <a:spcPts val="0"/>
                        </a:spcBef>
                        <a:spcAft>
                          <a:spcPts val="0"/>
                        </a:spcAft>
                        <a:buNone/>
                      </a:pPr>
                      <a:r>
                        <a:rPr b="1" lang="en-GB" sz="1600"/>
                        <a:t>counter</a:t>
                      </a:r>
                      <a:endParaRPr b="1" sz="1600"/>
                    </a:p>
                  </a:txBody>
                  <a:tcPr marT="91425" marB="91425" marR="91425" marL="91425" anchor="ctr">
                    <a:solidFill>
                      <a:srgbClr val="FFFF00"/>
                    </a:solidFill>
                  </a:tcPr>
                </a:tc>
                <a:tc>
                  <a:txBody>
                    <a:bodyPr/>
                    <a:lstStyle/>
                    <a:p>
                      <a:pPr indent="0" lvl="0" marL="0" rtl="0" algn="ctr">
                        <a:spcBef>
                          <a:spcPts val="0"/>
                        </a:spcBef>
                        <a:spcAft>
                          <a:spcPts val="0"/>
                        </a:spcAft>
                        <a:buNone/>
                      </a:pPr>
                      <a:r>
                        <a:rPr b="1" lang="en-GB" sz="1600"/>
                        <a:t>found</a:t>
                      </a:r>
                      <a:endParaRPr b="1" sz="1600"/>
                    </a:p>
                  </a:txBody>
                  <a:tcPr marT="91425" marB="91425" marR="91425" marL="91425" anchor="ctr">
                    <a:solidFill>
                      <a:srgbClr val="FFFF00"/>
                    </a:solidFill>
                  </a:tcPr>
                </a:tc>
                <a:tc>
                  <a:txBody>
                    <a:bodyPr/>
                    <a:lstStyle/>
                    <a:p>
                      <a:pPr indent="0" lvl="0" marL="0" rtl="0" algn="ctr">
                        <a:spcBef>
                          <a:spcPts val="0"/>
                        </a:spcBef>
                        <a:spcAft>
                          <a:spcPts val="0"/>
                        </a:spcAft>
                        <a:buNone/>
                      </a:pPr>
                      <a:r>
                        <a:rPr b="1" lang="en-GB" sz="1600"/>
                        <a:t>list[counter]</a:t>
                      </a:r>
                      <a:endParaRPr b="1" sz="1600"/>
                    </a:p>
                  </a:txBody>
                  <a:tcPr marT="91425" marB="91425" marR="91425" marL="91425" anchor="ctr">
                    <a:solidFill>
                      <a:srgbClr val="FFFF00"/>
                    </a:solidFill>
                  </a:tcPr>
                </a:tc>
              </a:tr>
              <a:tr h="426700">
                <a:tc>
                  <a:txBody>
                    <a:bodyPr/>
                    <a:lstStyle/>
                    <a:p>
                      <a:pPr indent="0" lvl="0" marL="0" rtl="0" algn="ctr">
                        <a:spcBef>
                          <a:spcPts val="0"/>
                        </a:spcBef>
                        <a:spcAft>
                          <a:spcPts val="0"/>
                        </a:spcAft>
                        <a:buNone/>
                      </a:pPr>
                      <a:r>
                        <a:rPr lang="en-GB" sz="1600"/>
                        <a:t>pen</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0</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False</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rPr lang="en-GB" sz="1600"/>
                        <a:t>pen</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0</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False</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pencil</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rPr lang="en-GB" sz="1600"/>
                        <a:t>pen</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1</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False</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ruler</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rPr lang="en-GB" sz="1600"/>
                        <a:t>pen</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2</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True</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pen</a:t>
                      </a:r>
                      <a:endParaRPr sz="1600"/>
                    </a:p>
                  </a:txBody>
                  <a:tcPr marT="91425" marB="91425" marR="91425" marL="91425" anchor="ctr">
                    <a:solidFill>
                      <a:srgbClr val="FFF2CC"/>
                    </a:solidFill>
                  </a:tcPr>
                </a:tc>
              </a:tr>
              <a:tr h="426700">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rPr lang="en-GB" sz="1600"/>
                        <a:t>3</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c>
                  <a:txBody>
                    <a:bodyPr/>
                    <a:lstStyle/>
                    <a:p>
                      <a:pPr indent="0" lvl="0" marL="0" rtl="0" algn="ctr">
                        <a:spcBef>
                          <a:spcPts val="0"/>
                        </a:spcBef>
                        <a:spcAft>
                          <a:spcPts val="0"/>
                        </a:spcAft>
                        <a:buNone/>
                      </a:pPr>
                      <a:r>
                        <a:t/>
                      </a:r>
                      <a:endParaRPr sz="1600"/>
                    </a:p>
                  </a:txBody>
                  <a:tcPr marT="91425" marB="91425" marR="91425" marL="91425" anchor="ctr">
                    <a:solidFill>
                      <a:srgbClr val="FFF2CC"/>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7"/>
          <p:cNvSpPr txBox="1"/>
          <p:nvPr>
            <p:ph type="title"/>
          </p:nvPr>
        </p:nvSpPr>
        <p:spPr>
          <a:xfrm>
            <a:off x="190900" y="0"/>
            <a:ext cx="10515600" cy="975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Search A List - How To Code - Method 3</a:t>
            </a:r>
            <a:endParaRPr/>
          </a:p>
        </p:txBody>
      </p:sp>
      <p:sp>
        <p:nvSpPr>
          <p:cNvPr id="293" name="Google Shape;293;p37"/>
          <p:cNvSpPr txBox="1"/>
          <p:nvPr>
            <p:ph idx="1" type="body"/>
          </p:nvPr>
        </p:nvSpPr>
        <p:spPr>
          <a:xfrm>
            <a:off x="0" y="724200"/>
            <a:ext cx="11736600" cy="6133800"/>
          </a:xfrm>
          <a:prstGeom prst="rect">
            <a:avLst/>
          </a:prstGeom>
          <a:solidFill>
            <a:srgbClr val="EFEFEF"/>
          </a:solidFill>
        </p:spPr>
        <p:txBody>
          <a:bodyPr anchorCtr="0" anchor="ctr" bIns="45700" lIns="91425" spcFirstLastPara="1" rIns="91425" wrap="square" tIns="45700">
            <a:noAutofit/>
          </a:bodyPr>
          <a:lstStyle/>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list = [“pencil”, “ruler”, “pen”, “eraser”, “calculator”]</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itemLookingFor = “pen”</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b="1" lang="en-GB" sz="2300">
                <a:solidFill>
                  <a:srgbClr val="FF0000"/>
                </a:solidFill>
                <a:latin typeface="Courier New"/>
                <a:ea typeface="Courier New"/>
                <a:cs typeface="Courier New"/>
                <a:sym typeface="Courier New"/>
              </a:rPr>
              <a:t>if itemLookingFor in list:</a:t>
            </a:r>
            <a:endParaRPr b="1" sz="2300">
              <a:solidFill>
                <a:srgbClr val="FF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	</a:t>
            </a:r>
            <a:r>
              <a:rPr lang="en-GB" sz="2300">
                <a:latin typeface="Courier New"/>
                <a:ea typeface="Courier New"/>
                <a:cs typeface="Courier New"/>
                <a:sym typeface="Courier New"/>
              </a:rPr>
              <a:t>print(itemLookingFor + “ has been found in the list”)</a:t>
            </a:r>
            <a:endParaRPr sz="2300">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GB" sz="2300">
                <a:latin typeface="Courier New"/>
                <a:ea typeface="Courier New"/>
                <a:cs typeface="Courier New"/>
                <a:sym typeface="Courier New"/>
              </a:rPr>
              <a:t>else:</a:t>
            </a:r>
            <a:endParaRPr sz="2300">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GB" sz="2300">
                <a:latin typeface="Courier New"/>
                <a:ea typeface="Courier New"/>
                <a:cs typeface="Courier New"/>
                <a:sym typeface="Courier New"/>
              </a:rPr>
              <a:t>	print(itemLookingFor + “ is not in the list”)</a:t>
            </a:r>
            <a:endParaRPr sz="2300">
              <a:latin typeface="Courier New"/>
              <a:ea typeface="Courier New"/>
              <a:cs typeface="Courier New"/>
              <a:sym typeface="Courier New"/>
            </a:endParaRPr>
          </a:p>
          <a:p>
            <a:pPr indent="0" lvl="0" marL="0" rtl="0" algn="l">
              <a:spcBef>
                <a:spcPts val="1000"/>
              </a:spcBef>
              <a:spcAft>
                <a:spcPts val="0"/>
              </a:spcAft>
              <a:buNone/>
            </a:pPr>
            <a:r>
              <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t/>
            </a:r>
            <a:endParaRPr sz="2300">
              <a:solidFill>
                <a:srgbClr val="000000"/>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8"/>
          <p:cNvSpPr txBox="1"/>
          <p:nvPr>
            <p:ph type="title"/>
          </p:nvPr>
        </p:nvSpPr>
        <p:spPr>
          <a:xfrm>
            <a:off x="0" y="95525"/>
            <a:ext cx="10515600" cy="561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Task - Predict &amp; Run</a:t>
            </a:r>
            <a:endParaRPr/>
          </a:p>
        </p:txBody>
      </p:sp>
      <p:pic>
        <p:nvPicPr>
          <p:cNvPr id="300" name="Google Shape;300;p38"/>
          <p:cNvPicPr preferRelativeResize="0"/>
          <p:nvPr/>
        </p:nvPicPr>
        <p:blipFill>
          <a:blip r:embed="rId3">
            <a:alphaModFix/>
          </a:blip>
          <a:stretch>
            <a:fillRect/>
          </a:stretch>
        </p:blipFill>
        <p:spPr>
          <a:xfrm>
            <a:off x="2041138" y="718350"/>
            <a:ext cx="8109725" cy="54213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9"/>
          <p:cNvSpPr txBox="1"/>
          <p:nvPr>
            <p:ph type="title"/>
          </p:nvPr>
        </p:nvSpPr>
        <p:spPr>
          <a:xfrm>
            <a:off x="0" y="95525"/>
            <a:ext cx="10515600" cy="561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Task - Predict &amp; Run</a:t>
            </a:r>
            <a:endParaRPr/>
          </a:p>
        </p:txBody>
      </p:sp>
      <p:pic>
        <p:nvPicPr>
          <p:cNvPr id="307" name="Google Shape;307;p39"/>
          <p:cNvPicPr preferRelativeResize="0"/>
          <p:nvPr/>
        </p:nvPicPr>
        <p:blipFill>
          <a:blip r:embed="rId3">
            <a:alphaModFix/>
          </a:blip>
          <a:stretch>
            <a:fillRect/>
          </a:stretch>
        </p:blipFill>
        <p:spPr>
          <a:xfrm>
            <a:off x="2098613" y="735625"/>
            <a:ext cx="6318387" cy="60484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0"/>
          <p:cNvSpPr txBox="1"/>
          <p:nvPr>
            <p:ph type="title"/>
          </p:nvPr>
        </p:nvSpPr>
        <p:spPr>
          <a:xfrm>
            <a:off x="0" y="95525"/>
            <a:ext cx="10515600" cy="561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Task - Investigate</a:t>
            </a:r>
            <a:endParaRPr/>
          </a:p>
        </p:txBody>
      </p:sp>
      <p:pic>
        <p:nvPicPr>
          <p:cNvPr id="314" name="Google Shape;314;p40"/>
          <p:cNvPicPr preferRelativeResize="0"/>
          <p:nvPr/>
        </p:nvPicPr>
        <p:blipFill>
          <a:blip r:embed="rId3">
            <a:alphaModFix/>
          </a:blip>
          <a:stretch>
            <a:fillRect/>
          </a:stretch>
        </p:blipFill>
        <p:spPr>
          <a:xfrm>
            <a:off x="2125363" y="657125"/>
            <a:ext cx="7941276" cy="58960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1"/>
          <p:cNvSpPr txBox="1"/>
          <p:nvPr>
            <p:ph type="title"/>
          </p:nvPr>
        </p:nvSpPr>
        <p:spPr>
          <a:xfrm>
            <a:off x="0" y="95525"/>
            <a:ext cx="10515600" cy="561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Task - Modify</a:t>
            </a:r>
            <a:endParaRPr/>
          </a:p>
        </p:txBody>
      </p:sp>
      <p:pic>
        <p:nvPicPr>
          <p:cNvPr id="321" name="Google Shape;321;p41"/>
          <p:cNvPicPr preferRelativeResize="0"/>
          <p:nvPr/>
        </p:nvPicPr>
        <p:blipFill>
          <a:blip r:embed="rId3">
            <a:alphaModFix/>
          </a:blip>
          <a:stretch>
            <a:fillRect/>
          </a:stretch>
        </p:blipFill>
        <p:spPr>
          <a:xfrm>
            <a:off x="113463" y="824300"/>
            <a:ext cx="11965075" cy="3816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190900" y="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Variable or List? </a:t>
            </a:r>
            <a:endParaRPr/>
          </a:p>
        </p:txBody>
      </p:sp>
      <p:sp>
        <p:nvSpPr>
          <p:cNvPr id="105" name="Google Shape;105;p15"/>
          <p:cNvSpPr txBox="1"/>
          <p:nvPr>
            <p:ph idx="1" type="body"/>
          </p:nvPr>
        </p:nvSpPr>
        <p:spPr>
          <a:xfrm>
            <a:off x="472350" y="1128950"/>
            <a:ext cx="11108400" cy="1611900"/>
          </a:xfrm>
          <a:prstGeom prst="rect">
            <a:avLst/>
          </a:prstGeom>
          <a:solidFill>
            <a:srgbClr val="F3F3F3"/>
          </a:solidFill>
        </p:spPr>
        <p:txBody>
          <a:bodyPr anchorCtr="0" anchor="ctr" bIns="45700" lIns="91425" spcFirstLastPara="1" rIns="91425" wrap="square" tIns="45700">
            <a:noAutofit/>
          </a:bodyPr>
          <a:lstStyle/>
          <a:p>
            <a:pPr indent="0" lvl="0" marL="0" rtl="0" algn="l">
              <a:spcBef>
                <a:spcPts val="1000"/>
              </a:spcBef>
              <a:spcAft>
                <a:spcPts val="0"/>
              </a:spcAft>
              <a:buNone/>
            </a:pPr>
            <a:r>
              <a:rPr lang="en-GB" sz="5000">
                <a:solidFill>
                  <a:srgbClr val="FF0000"/>
                </a:solidFill>
                <a:latin typeface="Arial"/>
                <a:ea typeface="Arial"/>
                <a:cs typeface="Arial"/>
                <a:sym typeface="Arial"/>
              </a:rPr>
              <a:t>Variable</a:t>
            </a:r>
            <a:r>
              <a:rPr lang="en-GB" sz="5000">
                <a:latin typeface="Arial"/>
                <a:ea typeface="Arial"/>
                <a:cs typeface="Arial"/>
                <a:sym typeface="Arial"/>
              </a:rPr>
              <a:t> - stores </a:t>
            </a:r>
            <a:r>
              <a:rPr b="1" lang="en-GB" sz="5000">
                <a:latin typeface="Arial"/>
                <a:ea typeface="Arial"/>
                <a:cs typeface="Arial"/>
                <a:sym typeface="Arial"/>
              </a:rPr>
              <a:t>one</a:t>
            </a:r>
            <a:r>
              <a:rPr lang="en-GB" sz="5000">
                <a:latin typeface="Arial"/>
                <a:ea typeface="Arial"/>
                <a:cs typeface="Arial"/>
                <a:sym typeface="Arial"/>
              </a:rPr>
              <a:t> piece of data with an identifier.</a:t>
            </a:r>
            <a:endParaRPr sz="5000">
              <a:latin typeface="Arial"/>
              <a:ea typeface="Arial"/>
              <a:cs typeface="Arial"/>
              <a:sym typeface="Arial"/>
            </a:endParaRPr>
          </a:p>
        </p:txBody>
      </p:sp>
      <p:sp>
        <p:nvSpPr>
          <p:cNvPr id="106" name="Google Shape;106;p15"/>
          <p:cNvSpPr txBox="1"/>
          <p:nvPr>
            <p:ph idx="1" type="body"/>
          </p:nvPr>
        </p:nvSpPr>
        <p:spPr>
          <a:xfrm>
            <a:off x="472350" y="3877225"/>
            <a:ext cx="11108400" cy="1423200"/>
          </a:xfrm>
          <a:prstGeom prst="rect">
            <a:avLst/>
          </a:prstGeom>
          <a:solidFill>
            <a:srgbClr val="F3F3F3"/>
          </a:solidFill>
        </p:spPr>
        <p:txBody>
          <a:bodyPr anchorCtr="0" anchor="ctr" bIns="45700" lIns="91425" spcFirstLastPara="1" rIns="91425" wrap="square" tIns="45700">
            <a:noAutofit/>
          </a:bodyPr>
          <a:lstStyle/>
          <a:p>
            <a:pPr indent="0" lvl="0" marL="0" rtl="0" algn="l">
              <a:spcBef>
                <a:spcPts val="1000"/>
              </a:spcBef>
              <a:spcAft>
                <a:spcPts val="0"/>
              </a:spcAft>
              <a:buNone/>
            </a:pPr>
            <a:r>
              <a:rPr lang="en-GB" sz="4800">
                <a:solidFill>
                  <a:srgbClr val="FF0000"/>
                </a:solidFill>
                <a:latin typeface="Arial"/>
                <a:ea typeface="Arial"/>
                <a:cs typeface="Arial"/>
                <a:sym typeface="Arial"/>
              </a:rPr>
              <a:t>List </a:t>
            </a:r>
            <a:r>
              <a:rPr lang="en-GB" sz="4800">
                <a:solidFill>
                  <a:srgbClr val="000000"/>
                </a:solidFill>
                <a:latin typeface="Arial"/>
                <a:ea typeface="Arial"/>
                <a:cs typeface="Arial"/>
                <a:sym typeface="Arial"/>
              </a:rPr>
              <a:t>- stores </a:t>
            </a:r>
            <a:r>
              <a:rPr b="1" lang="en-GB" sz="4800">
                <a:solidFill>
                  <a:srgbClr val="000000"/>
                </a:solidFill>
                <a:latin typeface="Arial"/>
                <a:ea typeface="Arial"/>
                <a:cs typeface="Arial"/>
                <a:sym typeface="Arial"/>
              </a:rPr>
              <a:t>more than one</a:t>
            </a:r>
            <a:r>
              <a:rPr lang="en-GB" sz="4800">
                <a:solidFill>
                  <a:srgbClr val="000000"/>
                </a:solidFill>
                <a:latin typeface="Arial"/>
                <a:ea typeface="Arial"/>
                <a:cs typeface="Arial"/>
                <a:sym typeface="Arial"/>
              </a:rPr>
              <a:t> piece of data with the same identifier.</a:t>
            </a:r>
            <a:endParaRPr sz="4800">
              <a:solidFill>
                <a:srgbClr val="000000"/>
              </a:solidFill>
              <a:latin typeface="Arial"/>
              <a:ea typeface="Arial"/>
              <a:cs typeface="Arial"/>
              <a:sym typeface="Arial"/>
            </a:endParaRPr>
          </a:p>
        </p:txBody>
      </p:sp>
      <p:sp>
        <p:nvSpPr>
          <p:cNvPr id="107" name="Google Shape;107;p15"/>
          <p:cNvSpPr txBox="1"/>
          <p:nvPr>
            <p:ph idx="1" type="body"/>
          </p:nvPr>
        </p:nvSpPr>
        <p:spPr>
          <a:xfrm>
            <a:off x="5695800" y="2058475"/>
            <a:ext cx="4518900" cy="1611900"/>
          </a:xfrm>
          <a:prstGeom prst="rect">
            <a:avLst/>
          </a:prstGeom>
          <a:solidFill>
            <a:srgbClr val="FFFF00"/>
          </a:solidFill>
        </p:spPr>
        <p:txBody>
          <a:bodyPr anchorCtr="0" anchor="ctr" bIns="45700" lIns="91425" spcFirstLastPara="1" rIns="91425" wrap="square" tIns="45700">
            <a:noAutofit/>
          </a:bodyPr>
          <a:lstStyle/>
          <a:p>
            <a:pPr indent="0" lvl="0" marL="0" rtl="0" algn="l">
              <a:spcBef>
                <a:spcPts val="1000"/>
              </a:spcBef>
              <a:spcAft>
                <a:spcPts val="0"/>
              </a:spcAft>
              <a:buNone/>
            </a:pPr>
            <a:r>
              <a:rPr lang="en-GB" sz="3000">
                <a:solidFill>
                  <a:srgbClr val="000000"/>
                </a:solidFill>
                <a:latin typeface="Courier New"/>
                <a:ea typeface="Courier New"/>
                <a:cs typeface="Courier New"/>
                <a:sym typeface="Courier New"/>
              </a:rPr>
              <a:t>player1 = Mary</a:t>
            </a:r>
            <a:endParaRPr sz="30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3000">
                <a:solidFill>
                  <a:srgbClr val="000000"/>
                </a:solidFill>
                <a:latin typeface="Courier New"/>
                <a:ea typeface="Courier New"/>
                <a:cs typeface="Courier New"/>
                <a:sym typeface="Courier New"/>
              </a:rPr>
              <a:t>player2 = Sean</a:t>
            </a:r>
            <a:endParaRPr sz="30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3000">
                <a:solidFill>
                  <a:srgbClr val="000000"/>
                </a:solidFill>
                <a:latin typeface="Courier New"/>
                <a:ea typeface="Courier New"/>
                <a:cs typeface="Courier New"/>
                <a:sym typeface="Courier New"/>
              </a:rPr>
              <a:t>player3 = Atif</a:t>
            </a:r>
            <a:endParaRPr sz="3000">
              <a:solidFill>
                <a:srgbClr val="000000"/>
              </a:solidFill>
              <a:latin typeface="Courier New"/>
              <a:ea typeface="Courier New"/>
              <a:cs typeface="Courier New"/>
              <a:sym typeface="Courier New"/>
            </a:endParaRPr>
          </a:p>
        </p:txBody>
      </p:sp>
      <p:sp>
        <p:nvSpPr>
          <p:cNvPr id="108" name="Google Shape;108;p15"/>
          <p:cNvSpPr txBox="1"/>
          <p:nvPr>
            <p:ph idx="1" type="body"/>
          </p:nvPr>
        </p:nvSpPr>
        <p:spPr>
          <a:xfrm>
            <a:off x="2382975" y="5300425"/>
            <a:ext cx="8882100" cy="881400"/>
          </a:xfrm>
          <a:prstGeom prst="rect">
            <a:avLst/>
          </a:prstGeom>
          <a:solidFill>
            <a:srgbClr val="FFFF00"/>
          </a:solidFill>
        </p:spPr>
        <p:txBody>
          <a:bodyPr anchorCtr="0" anchor="ctr" bIns="45700" lIns="91425" spcFirstLastPara="1" rIns="91425" wrap="square" tIns="45700">
            <a:noAutofit/>
          </a:bodyPr>
          <a:lstStyle/>
          <a:p>
            <a:pPr indent="0" lvl="0" marL="0" rtl="0" algn="l">
              <a:spcBef>
                <a:spcPts val="1000"/>
              </a:spcBef>
              <a:spcAft>
                <a:spcPts val="0"/>
              </a:spcAft>
              <a:buNone/>
            </a:pPr>
            <a:r>
              <a:rPr lang="en-GB" sz="3000">
                <a:solidFill>
                  <a:srgbClr val="000000"/>
                </a:solidFill>
                <a:latin typeface="Courier New"/>
                <a:ea typeface="Courier New"/>
                <a:cs typeface="Courier New"/>
                <a:sym typeface="Courier New"/>
              </a:rPr>
              <a:t>players = [“Mary”, “Sean”, “Atif”] </a:t>
            </a:r>
            <a:endParaRPr sz="3000">
              <a:solidFill>
                <a:srgbClr val="000000"/>
              </a:solidFill>
              <a:latin typeface="Courier New"/>
              <a:ea typeface="Courier New"/>
              <a:cs typeface="Courier New"/>
              <a:sym typeface="Courier New"/>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2"/>
          <p:cNvSpPr txBox="1"/>
          <p:nvPr>
            <p:ph type="title"/>
          </p:nvPr>
        </p:nvSpPr>
        <p:spPr>
          <a:xfrm>
            <a:off x="0" y="95525"/>
            <a:ext cx="10515600" cy="561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Task - Make</a:t>
            </a:r>
            <a:endParaRPr/>
          </a:p>
        </p:txBody>
      </p:sp>
      <p:pic>
        <p:nvPicPr>
          <p:cNvPr id="328" name="Google Shape;328;p42"/>
          <p:cNvPicPr preferRelativeResize="0"/>
          <p:nvPr/>
        </p:nvPicPr>
        <p:blipFill>
          <a:blip r:embed="rId3">
            <a:alphaModFix/>
          </a:blip>
          <a:stretch>
            <a:fillRect/>
          </a:stretch>
        </p:blipFill>
        <p:spPr>
          <a:xfrm>
            <a:off x="516338" y="875350"/>
            <a:ext cx="11159324" cy="5324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ph type="title"/>
          </p:nvPr>
        </p:nvSpPr>
        <p:spPr>
          <a:xfrm>
            <a:off x="190900" y="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List Range - How To Code</a:t>
            </a:r>
            <a:endParaRPr/>
          </a:p>
        </p:txBody>
      </p:sp>
      <p:sp>
        <p:nvSpPr>
          <p:cNvPr id="115" name="Google Shape;115;p16"/>
          <p:cNvSpPr txBox="1"/>
          <p:nvPr>
            <p:ph idx="1" type="body"/>
          </p:nvPr>
        </p:nvSpPr>
        <p:spPr>
          <a:xfrm>
            <a:off x="190900" y="1128950"/>
            <a:ext cx="11736600" cy="1272000"/>
          </a:xfrm>
          <a:prstGeom prst="rect">
            <a:avLst/>
          </a:prstGeom>
          <a:solidFill>
            <a:srgbClr val="F3F3F3"/>
          </a:solidFill>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GB" sz="3600">
                <a:latin typeface="Arial"/>
                <a:ea typeface="Arial"/>
                <a:cs typeface="Arial"/>
                <a:sym typeface="Arial"/>
              </a:rPr>
              <a:t>We can output a range </a:t>
            </a:r>
            <a:r>
              <a:rPr lang="en-GB" sz="3600">
                <a:latin typeface="Arial"/>
                <a:ea typeface="Arial"/>
                <a:cs typeface="Arial"/>
                <a:sym typeface="Arial"/>
              </a:rPr>
              <a:t>from</a:t>
            </a:r>
            <a:r>
              <a:rPr lang="en-GB" sz="3600">
                <a:latin typeface="Arial"/>
                <a:ea typeface="Arial"/>
                <a:cs typeface="Arial"/>
                <a:sym typeface="Arial"/>
              </a:rPr>
              <a:t> a list by customising the </a:t>
            </a:r>
            <a:r>
              <a:rPr lang="en-GB" sz="3600">
                <a:latin typeface="Consolas"/>
                <a:ea typeface="Consolas"/>
                <a:cs typeface="Consolas"/>
                <a:sym typeface="Consolas"/>
              </a:rPr>
              <a:t>print </a:t>
            </a:r>
            <a:r>
              <a:rPr lang="en-GB" sz="3600">
                <a:latin typeface="Arial"/>
                <a:ea typeface="Arial"/>
                <a:cs typeface="Arial"/>
                <a:sym typeface="Arial"/>
              </a:rPr>
              <a:t>command.</a:t>
            </a:r>
            <a:endParaRPr sz="3600">
              <a:latin typeface="Arial"/>
              <a:ea typeface="Arial"/>
              <a:cs typeface="Arial"/>
              <a:sym typeface="Arial"/>
            </a:endParaRPr>
          </a:p>
        </p:txBody>
      </p:sp>
      <p:sp>
        <p:nvSpPr>
          <p:cNvPr id="116" name="Google Shape;116;p16"/>
          <p:cNvSpPr txBox="1"/>
          <p:nvPr>
            <p:ph idx="1" type="body"/>
          </p:nvPr>
        </p:nvSpPr>
        <p:spPr>
          <a:xfrm>
            <a:off x="322325" y="2901025"/>
            <a:ext cx="11084100" cy="2989200"/>
          </a:xfrm>
          <a:prstGeom prst="rect">
            <a:avLst/>
          </a:prstGeom>
          <a:solidFill>
            <a:srgbClr val="EFEFEF"/>
          </a:solidFill>
        </p:spPr>
        <p:txBody>
          <a:bodyPr anchorCtr="0" anchor="ctr" bIns="45700" lIns="91425" spcFirstLastPara="1" rIns="91425" wrap="square" tIns="45700">
            <a:noAutofit/>
          </a:bodyPr>
          <a:lstStyle/>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fruits = [“apple”, “banana”, “grapes”, “strawberry”, “orange”]</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print(fruits[2:4]) </a:t>
            </a:r>
            <a:endParaRPr sz="2300">
              <a:solidFill>
                <a:srgbClr val="000000"/>
              </a:solidFill>
              <a:latin typeface="Courier New"/>
              <a:ea typeface="Courier New"/>
              <a:cs typeface="Courier New"/>
              <a:sym typeface="Courier New"/>
            </a:endParaRPr>
          </a:p>
        </p:txBody>
      </p:sp>
      <p:sp>
        <p:nvSpPr>
          <p:cNvPr id="117" name="Google Shape;117;p16"/>
          <p:cNvSpPr/>
          <p:nvPr/>
        </p:nvSpPr>
        <p:spPr>
          <a:xfrm>
            <a:off x="3316775" y="6034100"/>
            <a:ext cx="3738600" cy="823800"/>
          </a:xfrm>
          <a:prstGeom prst="wedgeRoundRectCallout">
            <a:avLst>
              <a:gd fmla="val -85641" name="adj1"/>
              <a:gd fmla="val -169729"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t>Use the list name in the print command.  </a:t>
            </a:r>
            <a:endParaRPr sz="2400"/>
          </a:p>
        </p:txBody>
      </p:sp>
      <p:sp>
        <p:nvSpPr>
          <p:cNvPr id="118" name="Google Shape;118;p16"/>
          <p:cNvSpPr/>
          <p:nvPr/>
        </p:nvSpPr>
        <p:spPr>
          <a:xfrm>
            <a:off x="4049375" y="2600850"/>
            <a:ext cx="3738600" cy="823800"/>
          </a:xfrm>
          <a:prstGeom prst="wedgeRoundRectCallout">
            <a:avLst>
              <a:gd fmla="val -83820" name="adj1"/>
              <a:gd fmla="val 211814"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t>This will start at index 2 (grapes).</a:t>
            </a:r>
            <a:r>
              <a:rPr lang="en-GB" sz="2400"/>
              <a:t>  </a:t>
            </a:r>
            <a:endParaRPr sz="2400"/>
          </a:p>
        </p:txBody>
      </p:sp>
      <p:sp>
        <p:nvSpPr>
          <p:cNvPr id="119" name="Google Shape;119;p16"/>
          <p:cNvSpPr/>
          <p:nvPr/>
        </p:nvSpPr>
        <p:spPr>
          <a:xfrm>
            <a:off x="5687100" y="4609900"/>
            <a:ext cx="5603700" cy="1192200"/>
          </a:xfrm>
          <a:prstGeom prst="wedgeRoundRectCallout">
            <a:avLst>
              <a:gd fmla="val -93299" name="adj1"/>
              <a:gd fmla="val -23979"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t>This will end at index 3 (strawberry). The end number in the brackets is NOT included.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ph type="title"/>
          </p:nvPr>
        </p:nvSpPr>
        <p:spPr>
          <a:xfrm>
            <a:off x="190900" y="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List Range - Variations</a:t>
            </a:r>
            <a:endParaRPr/>
          </a:p>
        </p:txBody>
      </p:sp>
      <p:sp>
        <p:nvSpPr>
          <p:cNvPr id="126" name="Google Shape;126;p17"/>
          <p:cNvSpPr txBox="1"/>
          <p:nvPr>
            <p:ph idx="1" type="body"/>
          </p:nvPr>
        </p:nvSpPr>
        <p:spPr>
          <a:xfrm>
            <a:off x="190900" y="1125600"/>
            <a:ext cx="11084100" cy="2989200"/>
          </a:xfrm>
          <a:prstGeom prst="rect">
            <a:avLst/>
          </a:prstGeom>
          <a:solidFill>
            <a:srgbClr val="EFEFEF"/>
          </a:solidFill>
        </p:spPr>
        <p:txBody>
          <a:bodyPr anchorCtr="0" anchor="ctr" bIns="45700" lIns="91425" spcFirstLastPara="1" rIns="91425" wrap="square" tIns="45700">
            <a:noAutofit/>
          </a:bodyPr>
          <a:lstStyle/>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fruits = [“apple”, “banana”, “grapes”, “strawberry”, “orange”]</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solidFill>
                  <a:srgbClr val="000000"/>
                </a:solidFill>
                <a:latin typeface="Courier New"/>
                <a:ea typeface="Courier New"/>
                <a:cs typeface="Courier New"/>
                <a:sym typeface="Courier New"/>
              </a:rPr>
              <a:t>print(fruits[:4])</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t/>
            </a:r>
            <a:endParaRPr sz="23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2300">
                <a:latin typeface="Courier New"/>
                <a:ea typeface="Courier New"/>
                <a:cs typeface="Courier New"/>
                <a:sym typeface="Courier New"/>
              </a:rPr>
              <a:t>print(fruits[2:])</a:t>
            </a:r>
            <a:r>
              <a:rPr lang="en-GB" sz="2300">
                <a:solidFill>
                  <a:srgbClr val="000000"/>
                </a:solidFill>
                <a:latin typeface="Courier New"/>
                <a:ea typeface="Courier New"/>
                <a:cs typeface="Courier New"/>
                <a:sym typeface="Courier New"/>
              </a:rPr>
              <a:t> </a:t>
            </a:r>
            <a:endParaRPr sz="2300">
              <a:solidFill>
                <a:srgbClr val="000000"/>
              </a:solidFill>
              <a:latin typeface="Courier New"/>
              <a:ea typeface="Courier New"/>
              <a:cs typeface="Courier New"/>
              <a:sym typeface="Courier New"/>
            </a:endParaRPr>
          </a:p>
        </p:txBody>
      </p:sp>
      <p:sp>
        <p:nvSpPr>
          <p:cNvPr id="127" name="Google Shape;127;p17"/>
          <p:cNvSpPr/>
          <p:nvPr/>
        </p:nvSpPr>
        <p:spPr>
          <a:xfrm>
            <a:off x="5745125" y="2335525"/>
            <a:ext cx="5603700" cy="1192200"/>
          </a:xfrm>
          <a:prstGeom prst="wedgeRoundRectCallout">
            <a:avLst>
              <a:gd fmla="val -95991" name="adj1"/>
              <a:gd fmla="val -19114"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t>Outputs from the beginning up to inde</a:t>
            </a:r>
            <a:r>
              <a:rPr lang="en-GB" sz="2400"/>
              <a:t>x 3 (strawberry). The end number in the brackets is NOT included.  </a:t>
            </a:r>
            <a:endParaRPr sz="2400"/>
          </a:p>
        </p:txBody>
      </p:sp>
      <p:sp>
        <p:nvSpPr>
          <p:cNvPr id="128" name="Google Shape;128;p17"/>
          <p:cNvSpPr/>
          <p:nvPr/>
        </p:nvSpPr>
        <p:spPr>
          <a:xfrm>
            <a:off x="5885925" y="3764375"/>
            <a:ext cx="5603700" cy="1192200"/>
          </a:xfrm>
          <a:prstGeom prst="wedgeRoundRectCallout">
            <a:avLst>
              <a:gd fmla="val -97676" name="adj1"/>
              <a:gd fmla="val -62070"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t>Outputs from index 2 (grapes) to the end of the list.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0" y="95525"/>
            <a:ext cx="10515600" cy="561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Task - Predict &amp; Run</a:t>
            </a:r>
            <a:endParaRPr/>
          </a:p>
        </p:txBody>
      </p:sp>
      <p:pic>
        <p:nvPicPr>
          <p:cNvPr id="135" name="Google Shape;135;p18"/>
          <p:cNvPicPr preferRelativeResize="0"/>
          <p:nvPr/>
        </p:nvPicPr>
        <p:blipFill>
          <a:blip r:embed="rId3">
            <a:alphaModFix/>
          </a:blip>
          <a:stretch>
            <a:fillRect/>
          </a:stretch>
        </p:blipFill>
        <p:spPr>
          <a:xfrm>
            <a:off x="152400" y="809525"/>
            <a:ext cx="11919125" cy="4249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0" y="95525"/>
            <a:ext cx="10515600" cy="561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Task - Investigate</a:t>
            </a:r>
            <a:endParaRPr/>
          </a:p>
        </p:txBody>
      </p:sp>
      <p:pic>
        <p:nvPicPr>
          <p:cNvPr id="142" name="Google Shape;142;p19"/>
          <p:cNvPicPr preferRelativeResize="0"/>
          <p:nvPr/>
        </p:nvPicPr>
        <p:blipFill>
          <a:blip r:embed="rId3">
            <a:alphaModFix/>
          </a:blip>
          <a:stretch>
            <a:fillRect/>
          </a:stretch>
        </p:blipFill>
        <p:spPr>
          <a:xfrm>
            <a:off x="152400" y="809525"/>
            <a:ext cx="11893726" cy="4586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0" y="95525"/>
            <a:ext cx="10515600" cy="561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Task - Modify</a:t>
            </a:r>
            <a:endParaRPr/>
          </a:p>
        </p:txBody>
      </p:sp>
      <p:pic>
        <p:nvPicPr>
          <p:cNvPr id="149" name="Google Shape;149;p20"/>
          <p:cNvPicPr preferRelativeResize="0"/>
          <p:nvPr/>
        </p:nvPicPr>
        <p:blipFill>
          <a:blip r:embed="rId3">
            <a:alphaModFix/>
          </a:blip>
          <a:stretch>
            <a:fillRect/>
          </a:stretch>
        </p:blipFill>
        <p:spPr>
          <a:xfrm>
            <a:off x="152400" y="809525"/>
            <a:ext cx="12039601" cy="495198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0" y="95525"/>
            <a:ext cx="10515600" cy="561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Task - Make</a:t>
            </a:r>
            <a:endParaRPr/>
          </a:p>
        </p:txBody>
      </p:sp>
      <p:pic>
        <p:nvPicPr>
          <p:cNvPr id="156" name="Google Shape;156;p21"/>
          <p:cNvPicPr preferRelativeResize="0"/>
          <p:nvPr/>
        </p:nvPicPr>
        <p:blipFill>
          <a:blip r:embed="rId3">
            <a:alphaModFix/>
          </a:blip>
          <a:stretch>
            <a:fillRect/>
          </a:stretch>
        </p:blipFill>
        <p:spPr>
          <a:xfrm>
            <a:off x="210400" y="716700"/>
            <a:ext cx="11508624" cy="5166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