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BF75F9-72FA-40A2-A898-B637E16494A9}">
  <a:tblStyle styleId="{58BF75F9-72FA-40A2-A898-B637E16494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5baa9a0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65baa9a0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fa5aea59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fa5aea599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further examples here, the one on slide 2 and in the repls are more than enough.  We are just using the print command inside the functions.</a:t>
            </a:r>
            <a:endParaRPr/>
          </a:p>
        </p:txBody>
      </p:sp>
      <p:sp>
        <p:nvSpPr>
          <p:cNvPr id="174" name="Google Shape;174;g9fa5aea599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fa5aea59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fa5aea599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Arial"/>
                <a:ea typeface="Arial"/>
                <a:cs typeface="Arial"/>
                <a:sym typeface="Arial"/>
              </a:rPr>
              <a:t>Write and append don’t need pre existing text files to work.  If the file named in the code doesn’t exist, Python creates it.  If it does exist Python opens it.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a:latin typeface="Arial"/>
                <a:ea typeface="Arial"/>
                <a:cs typeface="Arial"/>
                <a:sym typeface="Arial"/>
              </a:rPr>
              <a:t>Write overwrites the first line in the file every time it is run.  Get students to run the code once, check the text file, run the code again with different data and recheck the check file to see this in action.</a:t>
            </a:r>
            <a:endParaRPr/>
          </a:p>
        </p:txBody>
      </p:sp>
      <p:sp>
        <p:nvSpPr>
          <p:cNvPr id="181" name="Google Shape;181;g9fa5aea599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fa5aea59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fa5aea599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Arial"/>
                <a:ea typeface="Arial"/>
                <a:cs typeface="Arial"/>
                <a:sym typeface="Arial"/>
              </a:rPr>
              <a:t>Write and append don’t need pre existing text files to work.  If the file named in the code doesn’t exist, Python creates it.  If it does exist Python opens it.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Append adds the new data to the end of the file every time it is run.  Get students to run the code once, check the text file, run the code again with different data and recheck the check file to see this in action.</a:t>
            </a:r>
            <a:endParaRPr/>
          </a:p>
        </p:txBody>
      </p:sp>
      <p:sp>
        <p:nvSpPr>
          <p:cNvPr id="193" name="Google Shape;193;g9fa5aea599_0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7d1f062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97d1f062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97d1f062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fa5aea59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fa5aea599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9fa5aea599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5baa9a04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5baa9a04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e65baa9a04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0aaa5271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0aaa5271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further examples here, the one on slide 2 and in the repls are more than enough.  We are just using the print command inside the functions.</a:t>
            </a:r>
            <a:endParaRPr/>
          </a:p>
        </p:txBody>
      </p:sp>
      <p:sp>
        <p:nvSpPr>
          <p:cNvPr id="138" name="Google Shape;138;g90aaa5271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65baa9a0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65baa9a04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e65baa9a04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a5aea599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a5aea599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We will just use .txt files in these examples.  Point out that other files may have different extensions.</a:t>
            </a:r>
            <a:endParaRPr/>
          </a:p>
        </p:txBody>
      </p:sp>
      <p:sp>
        <p:nvSpPr>
          <p:cNvPr id="152" name="Google Shape;152;g9fa5aea599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fa5aea59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fa5aea599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9fa5aea599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50"/>
              <a:t>Be able to read, comprehend, trace, adapt and create Python code that:</a:t>
            </a:r>
            <a:endParaRPr sz="3350"/>
          </a:p>
          <a:p>
            <a:pPr indent="-441325" lvl="0" marL="914400" rtl="0" algn="l">
              <a:spcBef>
                <a:spcPts val="1000"/>
              </a:spcBef>
              <a:spcAft>
                <a:spcPts val="0"/>
              </a:spcAft>
              <a:buSzPts val="3350"/>
              <a:buChar char="•"/>
            </a:pPr>
            <a:r>
              <a:rPr lang="en-GB" sz="3300"/>
              <a:t>Opens a file</a:t>
            </a:r>
            <a:endParaRPr sz="3300"/>
          </a:p>
          <a:p>
            <a:pPr indent="-441325" lvl="0" marL="914400" rtl="0" algn="l">
              <a:spcBef>
                <a:spcPts val="1000"/>
              </a:spcBef>
              <a:spcAft>
                <a:spcPts val="0"/>
              </a:spcAft>
              <a:buSzPts val="3350"/>
              <a:buChar char="•"/>
            </a:pPr>
            <a:r>
              <a:rPr lang="en-GB" sz="3300"/>
              <a:t>Reads data from a file into a program</a:t>
            </a:r>
            <a:endParaRPr sz="3300"/>
          </a:p>
          <a:p>
            <a:pPr indent="-441325" lvl="0" marL="914400" rtl="0" algn="l">
              <a:spcBef>
                <a:spcPts val="1000"/>
              </a:spcBef>
              <a:spcAft>
                <a:spcPts val="0"/>
              </a:spcAft>
              <a:buSzPts val="3350"/>
              <a:buChar char="•"/>
            </a:pPr>
            <a:r>
              <a:rPr lang="en-GB" sz="3300"/>
              <a:t>Writes data from a program into a file</a:t>
            </a:r>
            <a:endParaRPr sz="3300"/>
          </a:p>
          <a:p>
            <a:pPr indent="-441325" lvl="0" marL="914400" rtl="0" algn="l">
              <a:spcBef>
                <a:spcPts val="1000"/>
              </a:spcBef>
              <a:spcAft>
                <a:spcPts val="0"/>
              </a:spcAft>
              <a:buSzPts val="3350"/>
              <a:buChar char="•"/>
            </a:pPr>
            <a:r>
              <a:rPr lang="en-GB" sz="3300"/>
              <a:t>Appends data from a program into a file</a:t>
            </a:r>
            <a:endParaRPr sz="3300"/>
          </a:p>
          <a:p>
            <a:pPr indent="-438150" lvl="0" marL="914400" rtl="0" algn="l">
              <a:spcBef>
                <a:spcPts val="1000"/>
              </a:spcBef>
              <a:spcAft>
                <a:spcPts val="0"/>
              </a:spcAft>
              <a:buSzPts val="3300"/>
              <a:buChar char="•"/>
            </a:pPr>
            <a:r>
              <a:rPr lang="en-GB" sz="3300"/>
              <a:t>Closes a file</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Write &amp; Append to</a:t>
            </a:r>
            <a:r>
              <a:rPr lang="en-GB"/>
              <a:t> a File</a:t>
            </a:r>
            <a:endParaRPr/>
          </a:p>
        </p:txBody>
      </p:sp>
      <p:sp>
        <p:nvSpPr>
          <p:cNvPr id="177" name="Google Shape;177;p22"/>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Write To</a:t>
            </a:r>
            <a:r>
              <a:rPr lang="en-GB"/>
              <a:t> A File - How To Code</a:t>
            </a:r>
            <a:endParaRPr/>
          </a:p>
        </p:txBody>
      </p:sp>
      <p:sp>
        <p:nvSpPr>
          <p:cNvPr id="184" name="Google Shape;184;p23"/>
          <p:cNvSpPr txBox="1"/>
          <p:nvPr>
            <p:ph idx="1" type="body"/>
          </p:nvPr>
        </p:nvSpPr>
        <p:spPr>
          <a:xfrm>
            <a:off x="3106300" y="2400850"/>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"w")</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myFile.write(“Andy”)</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85" name="Google Shape;185;p23"/>
          <p:cNvSpPr/>
          <p:nvPr/>
        </p:nvSpPr>
        <p:spPr>
          <a:xfrm>
            <a:off x="190900" y="984350"/>
            <a:ext cx="3910500" cy="1105200"/>
          </a:xfrm>
          <a:prstGeom prst="wedgeRoundRectCallout">
            <a:avLst>
              <a:gd fmla="val 44601"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Create a new variable to store the contents of the file.</a:t>
            </a:r>
            <a:endParaRPr sz="2400"/>
          </a:p>
        </p:txBody>
      </p:sp>
      <p:sp>
        <p:nvSpPr>
          <p:cNvPr id="186" name="Google Shape;186;p23"/>
          <p:cNvSpPr/>
          <p:nvPr/>
        </p:nvSpPr>
        <p:spPr>
          <a:xfrm>
            <a:off x="4366950" y="984350"/>
            <a:ext cx="3910500" cy="1105200"/>
          </a:xfrm>
          <a:prstGeom prst="wedgeRoundRectCallout">
            <a:avLst>
              <a:gd fmla="val -26944"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‘open’ tells the program to open the file.</a:t>
            </a:r>
            <a:endParaRPr sz="2400"/>
          </a:p>
        </p:txBody>
      </p:sp>
      <p:sp>
        <p:nvSpPr>
          <p:cNvPr id="187" name="Google Shape;187;p23"/>
          <p:cNvSpPr/>
          <p:nvPr/>
        </p:nvSpPr>
        <p:spPr>
          <a:xfrm>
            <a:off x="8277450" y="4031575"/>
            <a:ext cx="3910500" cy="1105200"/>
          </a:xfrm>
          <a:prstGeom prst="wedgeRoundRectCallout">
            <a:avLst>
              <a:gd fmla="val -71234" name="adj1"/>
              <a:gd fmla="val -15329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3. Put the </a:t>
            </a:r>
            <a:r>
              <a:rPr b="1" lang="en-GB" sz="2400"/>
              <a:t>whole filename</a:t>
            </a:r>
            <a:r>
              <a:rPr lang="en-GB" sz="2400"/>
              <a:t> in speech marks.</a:t>
            </a:r>
            <a:endParaRPr sz="2400"/>
          </a:p>
        </p:txBody>
      </p:sp>
      <p:sp>
        <p:nvSpPr>
          <p:cNvPr id="188" name="Google Shape;188;p23"/>
          <p:cNvSpPr/>
          <p:nvPr/>
        </p:nvSpPr>
        <p:spPr>
          <a:xfrm>
            <a:off x="8851000" y="233450"/>
            <a:ext cx="3208800" cy="1856100"/>
          </a:xfrm>
          <a:prstGeom prst="wedgeRoundRectCallout">
            <a:avLst>
              <a:gd fmla="val -60320" name="adj1"/>
              <a:gd fmla="val 915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‘w’ means </a:t>
            </a:r>
            <a:r>
              <a:rPr b="1" lang="en-GB" sz="2400"/>
              <a:t>write</a:t>
            </a:r>
            <a:r>
              <a:rPr b="1" lang="en-GB" sz="2400"/>
              <a:t>.</a:t>
            </a:r>
            <a:r>
              <a:rPr lang="en-GB" sz="2400"/>
              <a:t> If there’s an existing file with this name Python will open it.  If not it will create it.</a:t>
            </a:r>
            <a:endParaRPr sz="2400"/>
          </a:p>
        </p:txBody>
      </p:sp>
      <p:sp>
        <p:nvSpPr>
          <p:cNvPr id="189" name="Google Shape;189;p23"/>
          <p:cNvSpPr/>
          <p:nvPr/>
        </p:nvSpPr>
        <p:spPr>
          <a:xfrm>
            <a:off x="6984900" y="5752800"/>
            <a:ext cx="3910500" cy="1105200"/>
          </a:xfrm>
          <a:prstGeom prst="wedgeRoundRectCallout">
            <a:avLst>
              <a:gd fmla="val -71234" name="adj1"/>
              <a:gd fmla="val -15329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5. </a:t>
            </a:r>
            <a:r>
              <a:rPr lang="en-GB" sz="2400"/>
              <a:t>Put the data or variable to be written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Append</a:t>
            </a:r>
            <a:r>
              <a:rPr lang="en-GB"/>
              <a:t> To A File - How To Code</a:t>
            </a:r>
            <a:endParaRPr/>
          </a:p>
        </p:txBody>
      </p:sp>
      <p:sp>
        <p:nvSpPr>
          <p:cNvPr id="196" name="Google Shape;196;p24"/>
          <p:cNvSpPr txBox="1"/>
          <p:nvPr>
            <p:ph idx="1" type="body"/>
          </p:nvPr>
        </p:nvSpPr>
        <p:spPr>
          <a:xfrm>
            <a:off x="3106300" y="2400850"/>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"a")</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myFile.write(“Andy”)</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97" name="Google Shape;197;p24"/>
          <p:cNvSpPr/>
          <p:nvPr/>
        </p:nvSpPr>
        <p:spPr>
          <a:xfrm>
            <a:off x="190900" y="984350"/>
            <a:ext cx="3910500" cy="1105200"/>
          </a:xfrm>
          <a:prstGeom prst="wedgeRoundRectCallout">
            <a:avLst>
              <a:gd fmla="val 44601"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Create a new variable to store the contents of the file.</a:t>
            </a:r>
            <a:endParaRPr sz="2400"/>
          </a:p>
        </p:txBody>
      </p:sp>
      <p:sp>
        <p:nvSpPr>
          <p:cNvPr id="198" name="Google Shape;198;p24"/>
          <p:cNvSpPr/>
          <p:nvPr/>
        </p:nvSpPr>
        <p:spPr>
          <a:xfrm>
            <a:off x="4366950" y="984350"/>
            <a:ext cx="3910500" cy="1105200"/>
          </a:xfrm>
          <a:prstGeom prst="wedgeRoundRectCallout">
            <a:avLst>
              <a:gd fmla="val -26944"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‘open’ tells the program to open the file.</a:t>
            </a:r>
            <a:endParaRPr sz="2400"/>
          </a:p>
        </p:txBody>
      </p:sp>
      <p:sp>
        <p:nvSpPr>
          <p:cNvPr id="199" name="Google Shape;199;p24"/>
          <p:cNvSpPr/>
          <p:nvPr/>
        </p:nvSpPr>
        <p:spPr>
          <a:xfrm>
            <a:off x="8277450" y="4031575"/>
            <a:ext cx="3910500" cy="1105200"/>
          </a:xfrm>
          <a:prstGeom prst="wedgeRoundRectCallout">
            <a:avLst>
              <a:gd fmla="val -64128" name="adj1"/>
              <a:gd fmla="val -12513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3. Put the </a:t>
            </a:r>
            <a:r>
              <a:rPr b="1" lang="en-GB" sz="2400"/>
              <a:t>whole filename</a:t>
            </a:r>
            <a:r>
              <a:rPr lang="en-GB" sz="2400"/>
              <a:t> in speech marks.</a:t>
            </a:r>
            <a:endParaRPr sz="2400"/>
          </a:p>
        </p:txBody>
      </p:sp>
      <p:sp>
        <p:nvSpPr>
          <p:cNvPr id="200" name="Google Shape;200;p24"/>
          <p:cNvSpPr/>
          <p:nvPr/>
        </p:nvSpPr>
        <p:spPr>
          <a:xfrm>
            <a:off x="8851000" y="233450"/>
            <a:ext cx="3208800" cy="1856100"/>
          </a:xfrm>
          <a:prstGeom prst="wedgeRoundRectCallout">
            <a:avLst>
              <a:gd fmla="val -60320" name="adj1"/>
              <a:gd fmla="val 915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‘a’ means </a:t>
            </a:r>
            <a:r>
              <a:rPr b="1" lang="en-GB" sz="2400"/>
              <a:t>append</a:t>
            </a:r>
            <a:r>
              <a:rPr b="1" lang="en-GB" sz="2400"/>
              <a:t>.</a:t>
            </a:r>
            <a:r>
              <a:rPr lang="en-GB" sz="2400"/>
              <a:t> This means ‘add to the end’ of the file.</a:t>
            </a:r>
            <a:endParaRPr sz="2400"/>
          </a:p>
        </p:txBody>
      </p:sp>
      <p:sp>
        <p:nvSpPr>
          <p:cNvPr id="201" name="Google Shape;201;p24"/>
          <p:cNvSpPr/>
          <p:nvPr/>
        </p:nvSpPr>
        <p:spPr>
          <a:xfrm>
            <a:off x="6984900" y="5752800"/>
            <a:ext cx="3910500" cy="1105200"/>
          </a:xfrm>
          <a:prstGeom prst="wedgeRoundRectCallout">
            <a:avLst>
              <a:gd fmla="val -71234" name="adj1"/>
              <a:gd fmla="val -15329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5. Put the data or variable to be written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Theory - File Handling</a:t>
            </a:r>
            <a:endParaRPr/>
          </a:p>
        </p:txBody>
      </p:sp>
      <p:sp>
        <p:nvSpPr>
          <p:cNvPr id="98" name="Google Shape;98;p14"/>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What Is File Handling? </a:t>
            </a:r>
            <a:endParaRPr/>
          </a:p>
        </p:txBody>
      </p:sp>
      <p:sp>
        <p:nvSpPr>
          <p:cNvPr id="105" name="Google Shape;105;p15"/>
          <p:cNvSpPr txBox="1"/>
          <p:nvPr>
            <p:ph idx="1" type="body"/>
          </p:nvPr>
        </p:nvSpPr>
        <p:spPr>
          <a:xfrm>
            <a:off x="146425" y="928875"/>
            <a:ext cx="11736600" cy="13941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Computer programs can import data from and export data to files outside the code.</a:t>
            </a:r>
            <a:endParaRPr sz="3600">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1286125" y="3064475"/>
            <a:ext cx="2986800" cy="2982124"/>
          </a:xfrm>
          <a:prstGeom prst="rect">
            <a:avLst/>
          </a:prstGeom>
          <a:noFill/>
          <a:ln>
            <a:noFill/>
          </a:ln>
        </p:spPr>
      </p:pic>
      <p:pic>
        <p:nvPicPr>
          <p:cNvPr id="107" name="Google Shape;107;p15"/>
          <p:cNvPicPr preferRelativeResize="0"/>
          <p:nvPr/>
        </p:nvPicPr>
        <p:blipFill>
          <a:blip r:embed="rId4">
            <a:alphaModFix/>
          </a:blip>
          <a:stretch>
            <a:fillRect/>
          </a:stretch>
        </p:blipFill>
        <p:spPr>
          <a:xfrm>
            <a:off x="7871000" y="2961288"/>
            <a:ext cx="3188500" cy="3188500"/>
          </a:xfrm>
          <a:prstGeom prst="rect">
            <a:avLst/>
          </a:prstGeom>
          <a:noFill/>
          <a:ln>
            <a:noFill/>
          </a:ln>
        </p:spPr>
      </p:pic>
      <p:sp>
        <p:nvSpPr>
          <p:cNvPr id="108" name="Google Shape;108;p15"/>
          <p:cNvSpPr txBox="1"/>
          <p:nvPr/>
        </p:nvSpPr>
        <p:spPr>
          <a:xfrm>
            <a:off x="1178200" y="2556475"/>
            <a:ext cx="33123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900"/>
              <a:t>Your code</a:t>
            </a:r>
            <a:endParaRPr sz="2900"/>
          </a:p>
        </p:txBody>
      </p:sp>
      <p:sp>
        <p:nvSpPr>
          <p:cNvPr id="109" name="Google Shape;109;p15"/>
          <p:cNvSpPr txBox="1"/>
          <p:nvPr/>
        </p:nvSpPr>
        <p:spPr>
          <a:xfrm>
            <a:off x="7747200" y="2556475"/>
            <a:ext cx="33123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900"/>
              <a:t>External file</a:t>
            </a:r>
            <a:endParaRPr sz="2900"/>
          </a:p>
        </p:txBody>
      </p:sp>
      <p:cxnSp>
        <p:nvCxnSpPr>
          <p:cNvPr id="110" name="Google Shape;110;p15"/>
          <p:cNvCxnSpPr/>
          <p:nvPr/>
        </p:nvCxnSpPr>
        <p:spPr>
          <a:xfrm>
            <a:off x="4586438" y="5346350"/>
            <a:ext cx="3356700" cy="22200"/>
          </a:xfrm>
          <a:prstGeom prst="straightConnector1">
            <a:avLst/>
          </a:prstGeom>
          <a:noFill/>
          <a:ln cap="flat" cmpd="sng" w="76200">
            <a:solidFill>
              <a:schemeClr val="dk2"/>
            </a:solidFill>
            <a:prstDash val="solid"/>
            <a:round/>
            <a:headEnd len="med" w="med" type="none"/>
            <a:tailEnd len="med" w="med" type="stealth"/>
          </a:ln>
        </p:spPr>
      </p:cxnSp>
      <p:cxnSp>
        <p:nvCxnSpPr>
          <p:cNvPr id="111" name="Google Shape;111;p15"/>
          <p:cNvCxnSpPr/>
          <p:nvPr/>
        </p:nvCxnSpPr>
        <p:spPr>
          <a:xfrm rot="10800000">
            <a:off x="4279400" y="3745800"/>
            <a:ext cx="3591600" cy="0"/>
          </a:xfrm>
          <a:prstGeom prst="straightConnector1">
            <a:avLst/>
          </a:prstGeom>
          <a:noFill/>
          <a:ln cap="flat" cmpd="sng" w="76200">
            <a:solidFill>
              <a:schemeClr val="dk2"/>
            </a:solidFill>
            <a:prstDash val="solid"/>
            <a:round/>
            <a:headEnd len="med" w="med" type="none"/>
            <a:tailEnd len="med" w="med" type="stealth"/>
          </a:ln>
        </p:spPr>
      </p:cxnSp>
      <p:sp>
        <p:nvSpPr>
          <p:cNvPr id="112" name="Google Shape;112;p15"/>
          <p:cNvSpPr txBox="1"/>
          <p:nvPr/>
        </p:nvSpPr>
        <p:spPr>
          <a:xfrm>
            <a:off x="4524600" y="2523050"/>
            <a:ext cx="3312300" cy="108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t>Read </a:t>
            </a:r>
            <a:r>
              <a:rPr lang="en-GB" sz="2900"/>
              <a:t> - Get data from a file into your program</a:t>
            </a:r>
            <a:endParaRPr sz="2900"/>
          </a:p>
        </p:txBody>
      </p:sp>
      <p:sp>
        <p:nvSpPr>
          <p:cNvPr id="113" name="Google Shape;113;p15"/>
          <p:cNvSpPr txBox="1"/>
          <p:nvPr/>
        </p:nvSpPr>
        <p:spPr>
          <a:xfrm>
            <a:off x="4004250" y="5476425"/>
            <a:ext cx="4353000" cy="108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t>Write/Append</a:t>
            </a:r>
            <a:r>
              <a:rPr b="1" lang="en-GB" sz="2900"/>
              <a:t> </a:t>
            </a:r>
            <a:r>
              <a:rPr lang="en-GB" sz="2900"/>
              <a:t> - send data from your program into a file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2419900" y="3329525"/>
            <a:ext cx="7098663" cy="2785350"/>
          </a:xfrm>
          <a:prstGeom prst="rect">
            <a:avLst/>
          </a:prstGeom>
          <a:noFill/>
          <a:ln>
            <a:noFill/>
          </a:ln>
        </p:spPr>
      </p:pic>
      <p:sp>
        <p:nvSpPr>
          <p:cNvPr id="120" name="Google Shape;120;p16"/>
          <p:cNvSpPr txBox="1"/>
          <p:nvPr>
            <p:ph type="title"/>
          </p:nvPr>
        </p:nvSpPr>
        <p:spPr>
          <a:xfrm>
            <a:off x="190900" y="0"/>
            <a:ext cx="10515600" cy="107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Files In Replit</a:t>
            </a:r>
            <a:endParaRPr/>
          </a:p>
        </p:txBody>
      </p:sp>
      <p:sp>
        <p:nvSpPr>
          <p:cNvPr id="121" name="Google Shape;121;p16"/>
          <p:cNvSpPr txBox="1"/>
          <p:nvPr>
            <p:ph idx="1" type="body"/>
          </p:nvPr>
        </p:nvSpPr>
        <p:spPr>
          <a:xfrm>
            <a:off x="146425" y="928875"/>
            <a:ext cx="11736600" cy="13941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Replit allows you to upload and use external files with your code.</a:t>
            </a:r>
            <a:endParaRPr sz="3600">
              <a:latin typeface="Arial"/>
              <a:ea typeface="Arial"/>
              <a:cs typeface="Arial"/>
              <a:sym typeface="Arial"/>
            </a:endParaRPr>
          </a:p>
        </p:txBody>
      </p:sp>
      <p:sp>
        <p:nvSpPr>
          <p:cNvPr id="122" name="Google Shape;122;p16"/>
          <p:cNvSpPr txBox="1"/>
          <p:nvPr/>
        </p:nvSpPr>
        <p:spPr>
          <a:xfrm>
            <a:off x="566975" y="2511925"/>
            <a:ext cx="3790200" cy="81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900"/>
              <a:t>See the file in the main window.</a:t>
            </a:r>
            <a:endParaRPr sz="2900"/>
          </a:p>
        </p:txBody>
      </p:sp>
      <p:sp>
        <p:nvSpPr>
          <p:cNvPr id="123" name="Google Shape;123;p16"/>
          <p:cNvSpPr txBox="1"/>
          <p:nvPr/>
        </p:nvSpPr>
        <p:spPr>
          <a:xfrm>
            <a:off x="6880250" y="2666775"/>
            <a:ext cx="42126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900"/>
              <a:t>Upload your own file (or just drag &amp; drop)</a:t>
            </a:r>
            <a:endParaRPr sz="2900"/>
          </a:p>
        </p:txBody>
      </p:sp>
      <p:cxnSp>
        <p:nvCxnSpPr>
          <p:cNvPr id="124" name="Google Shape;124;p16"/>
          <p:cNvCxnSpPr/>
          <p:nvPr/>
        </p:nvCxnSpPr>
        <p:spPr>
          <a:xfrm>
            <a:off x="2367525" y="3301175"/>
            <a:ext cx="1245000" cy="1511700"/>
          </a:xfrm>
          <a:prstGeom prst="straightConnector1">
            <a:avLst/>
          </a:prstGeom>
          <a:noFill/>
          <a:ln cap="flat" cmpd="sng" w="76200">
            <a:solidFill>
              <a:srgbClr val="FF0000"/>
            </a:solidFill>
            <a:prstDash val="solid"/>
            <a:round/>
            <a:headEnd len="med" w="med" type="none"/>
            <a:tailEnd len="med" w="med" type="stealth"/>
          </a:ln>
        </p:spPr>
      </p:cxnSp>
      <p:sp>
        <p:nvSpPr>
          <p:cNvPr id="125" name="Google Shape;125;p16"/>
          <p:cNvSpPr/>
          <p:nvPr/>
        </p:nvSpPr>
        <p:spPr>
          <a:xfrm>
            <a:off x="3556950" y="4799800"/>
            <a:ext cx="2056200" cy="507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5757625" y="3507225"/>
            <a:ext cx="608400" cy="507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6"/>
          <p:cNvCxnSpPr>
            <a:stCxn id="123" idx="1"/>
          </p:cNvCxnSpPr>
          <p:nvPr/>
        </p:nvCxnSpPr>
        <p:spPr>
          <a:xfrm flipH="1">
            <a:off x="6054650" y="2920725"/>
            <a:ext cx="825600" cy="532800"/>
          </a:xfrm>
          <a:prstGeom prst="straightConnector1">
            <a:avLst/>
          </a:prstGeom>
          <a:noFill/>
          <a:ln cap="flat" cmpd="sng" w="76200">
            <a:solidFill>
              <a:srgbClr val="FF0000"/>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File Permissions</a:t>
            </a:r>
            <a:endParaRPr/>
          </a:p>
        </p:txBody>
      </p:sp>
      <p:graphicFrame>
        <p:nvGraphicFramePr>
          <p:cNvPr id="134" name="Google Shape;134;p17"/>
          <p:cNvGraphicFramePr/>
          <p:nvPr/>
        </p:nvGraphicFramePr>
        <p:xfrm>
          <a:off x="952500" y="1631625"/>
          <a:ext cx="3000000" cy="3000000"/>
        </p:xfrm>
        <a:graphic>
          <a:graphicData uri="http://schemas.openxmlformats.org/drawingml/2006/table">
            <a:tbl>
              <a:tblPr>
                <a:noFill/>
                <a:tableStyleId>{58BF75F9-72FA-40A2-A898-B637E16494A9}</a:tableStyleId>
              </a:tblPr>
              <a:tblGrid>
                <a:gridCol w="3217450"/>
                <a:gridCol w="7069550"/>
              </a:tblGrid>
              <a:tr h="381000">
                <a:tc>
                  <a:txBody>
                    <a:bodyPr/>
                    <a:lstStyle/>
                    <a:p>
                      <a:pPr indent="0" lvl="0" marL="0" rtl="0" algn="ctr">
                        <a:spcBef>
                          <a:spcPts val="0"/>
                        </a:spcBef>
                        <a:spcAft>
                          <a:spcPts val="0"/>
                        </a:spcAft>
                        <a:buNone/>
                      </a:pPr>
                      <a:r>
                        <a:rPr b="1" lang="en-GB" sz="2200"/>
                        <a:t>r</a:t>
                      </a:r>
                      <a:endParaRPr b="1" sz="2200"/>
                    </a:p>
                  </a:txBody>
                  <a:tcPr marT="91425" marB="91425" marR="91425" marL="91425" anchor="ctr"/>
                </a:tc>
                <a:tc>
                  <a:txBody>
                    <a:bodyPr/>
                    <a:lstStyle/>
                    <a:p>
                      <a:pPr indent="0" lvl="0" marL="0" rtl="0" algn="l">
                        <a:spcBef>
                          <a:spcPts val="0"/>
                        </a:spcBef>
                        <a:spcAft>
                          <a:spcPts val="0"/>
                        </a:spcAft>
                        <a:buNone/>
                      </a:pPr>
                      <a:r>
                        <a:rPr i="1" lang="en-GB" sz="2200"/>
                        <a:t>Read</a:t>
                      </a:r>
                      <a:r>
                        <a:rPr lang="en-GB" sz="2200"/>
                        <a:t> - File can be ‘looked at’ by the program but not changed. </a:t>
                      </a:r>
                      <a:r>
                        <a:rPr lang="en-GB" sz="2200">
                          <a:solidFill>
                            <a:schemeClr val="dk1"/>
                          </a:solidFill>
                        </a:rPr>
                        <a:t>Error </a:t>
                      </a:r>
                      <a:r>
                        <a:rPr lang="en-GB" sz="2200">
                          <a:solidFill>
                            <a:schemeClr val="dk1"/>
                          </a:solidFill>
                        </a:rPr>
                        <a:t>if the file doesn’t already exist.</a:t>
                      </a:r>
                      <a:endParaRPr sz="2200"/>
                    </a:p>
                  </a:txBody>
                  <a:tcPr marT="91425" marB="91425" marR="91425" marL="91425"/>
                </a:tc>
              </a:tr>
              <a:tr h="381000">
                <a:tc>
                  <a:txBody>
                    <a:bodyPr/>
                    <a:lstStyle/>
                    <a:p>
                      <a:pPr indent="0" lvl="0" marL="0" rtl="0" algn="ctr">
                        <a:spcBef>
                          <a:spcPts val="0"/>
                        </a:spcBef>
                        <a:spcAft>
                          <a:spcPts val="0"/>
                        </a:spcAft>
                        <a:buNone/>
                      </a:pPr>
                      <a:r>
                        <a:rPr b="1" lang="en-GB" sz="2200"/>
                        <a:t>a</a:t>
                      </a:r>
                      <a:endParaRPr b="1" sz="2200"/>
                    </a:p>
                  </a:txBody>
                  <a:tcPr marT="91425" marB="91425" marR="91425" marL="91425" anchor="ctr"/>
                </a:tc>
                <a:tc>
                  <a:txBody>
                    <a:bodyPr/>
                    <a:lstStyle/>
                    <a:p>
                      <a:pPr indent="0" lvl="0" marL="0" rtl="0" algn="l">
                        <a:spcBef>
                          <a:spcPts val="0"/>
                        </a:spcBef>
                        <a:spcAft>
                          <a:spcPts val="0"/>
                        </a:spcAft>
                        <a:buNone/>
                      </a:pPr>
                      <a:r>
                        <a:rPr i="1" lang="en-GB" sz="2200"/>
                        <a:t>Append</a:t>
                      </a:r>
                      <a:r>
                        <a:rPr lang="en-GB" sz="2200"/>
                        <a:t> - File can be added to. File is created if it doesn’t already exist.</a:t>
                      </a:r>
                      <a:endParaRPr sz="2200"/>
                    </a:p>
                  </a:txBody>
                  <a:tcPr marT="91425" marB="91425" marR="91425" marL="91425"/>
                </a:tc>
              </a:tr>
              <a:tr h="381000">
                <a:tc>
                  <a:txBody>
                    <a:bodyPr/>
                    <a:lstStyle/>
                    <a:p>
                      <a:pPr indent="0" lvl="0" marL="0" rtl="0" algn="ctr">
                        <a:spcBef>
                          <a:spcPts val="0"/>
                        </a:spcBef>
                        <a:spcAft>
                          <a:spcPts val="0"/>
                        </a:spcAft>
                        <a:buNone/>
                      </a:pPr>
                      <a:r>
                        <a:rPr b="1" lang="en-GB" sz="2200"/>
                        <a:t>w</a:t>
                      </a:r>
                      <a:endParaRPr b="1" sz="2200"/>
                    </a:p>
                  </a:txBody>
                  <a:tcPr marT="91425" marB="91425" marR="91425" marL="91425" anchor="ctr"/>
                </a:tc>
                <a:tc>
                  <a:txBody>
                    <a:bodyPr/>
                    <a:lstStyle/>
                    <a:p>
                      <a:pPr indent="0" lvl="0" marL="0" rtl="0" algn="l">
                        <a:spcBef>
                          <a:spcPts val="0"/>
                        </a:spcBef>
                        <a:spcAft>
                          <a:spcPts val="0"/>
                        </a:spcAft>
                        <a:buNone/>
                      </a:pPr>
                      <a:r>
                        <a:rPr i="1" lang="en-GB" sz="2200"/>
                        <a:t>Write </a:t>
                      </a:r>
                      <a:r>
                        <a:rPr lang="en-GB" sz="2200"/>
                        <a:t>- </a:t>
                      </a:r>
                      <a:r>
                        <a:rPr lang="en-GB" sz="2200">
                          <a:solidFill>
                            <a:schemeClr val="dk1"/>
                          </a:solidFill>
                        </a:rPr>
                        <a:t>Overwrites existing data, </a:t>
                      </a:r>
                      <a:r>
                        <a:rPr lang="en-GB" sz="2200">
                          <a:solidFill>
                            <a:schemeClr val="dk1"/>
                          </a:solidFill>
                        </a:rPr>
                        <a:t>starting</a:t>
                      </a:r>
                      <a:r>
                        <a:rPr lang="en-GB" sz="2200">
                          <a:solidFill>
                            <a:schemeClr val="dk1"/>
                          </a:solidFill>
                        </a:rPr>
                        <a:t> from the beginning of the file</a:t>
                      </a:r>
                      <a:r>
                        <a:rPr lang="en-GB" sz="2200">
                          <a:solidFill>
                            <a:schemeClr val="dk1"/>
                          </a:solidFill>
                        </a:rPr>
                        <a:t>. File is created if it doesn’t already exist.</a:t>
                      </a:r>
                      <a:endParaRPr sz="2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Read From a File</a:t>
            </a:r>
            <a:endParaRPr/>
          </a:p>
        </p:txBody>
      </p:sp>
      <p:sp>
        <p:nvSpPr>
          <p:cNvPr id="141" name="Google Shape;141;p18"/>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t>Read From A File - The Algorithm</a:t>
            </a:r>
            <a:endParaRPr b="1"/>
          </a:p>
        </p:txBody>
      </p:sp>
      <p:sp>
        <p:nvSpPr>
          <p:cNvPr id="148" name="Google Shape;148;p19"/>
          <p:cNvSpPr txBox="1"/>
          <p:nvPr>
            <p:ph idx="1" type="body"/>
          </p:nvPr>
        </p:nvSpPr>
        <p:spPr>
          <a:xfrm>
            <a:off x="370625" y="1253400"/>
            <a:ext cx="10515600" cy="4351200"/>
          </a:xfrm>
          <a:prstGeom prst="rect">
            <a:avLst/>
          </a:prstGeom>
        </p:spPr>
        <p:txBody>
          <a:bodyPr anchorCtr="0" anchor="t" bIns="45700" lIns="91425" spcFirstLastPara="1" rIns="91425" wrap="square" tIns="45700">
            <a:noAutofit/>
          </a:bodyPr>
          <a:lstStyle/>
          <a:p>
            <a:pPr indent="-533400" lvl="0" marL="457200" rtl="0" algn="l">
              <a:spcBef>
                <a:spcPts val="1000"/>
              </a:spcBef>
              <a:spcAft>
                <a:spcPts val="0"/>
              </a:spcAft>
              <a:buSzPts val="4800"/>
              <a:buAutoNum type="arabicPeriod"/>
            </a:pPr>
            <a:r>
              <a:rPr lang="en-GB" sz="4800"/>
              <a:t>Connect to and open the file</a:t>
            </a:r>
            <a:endParaRPr sz="4800"/>
          </a:p>
          <a:p>
            <a:pPr indent="-533400" lvl="1" marL="914400" rtl="0" algn="l">
              <a:spcBef>
                <a:spcPts val="0"/>
              </a:spcBef>
              <a:spcAft>
                <a:spcPts val="0"/>
              </a:spcAft>
              <a:buSzPts val="4800"/>
              <a:buAutoNum type="alphaLcPeriod"/>
            </a:pPr>
            <a:r>
              <a:rPr lang="en-GB" sz="4800"/>
              <a:t>Give the file name and path</a:t>
            </a:r>
            <a:endParaRPr sz="4800"/>
          </a:p>
          <a:p>
            <a:pPr indent="-533400" lvl="1" marL="914400" rtl="0" algn="l">
              <a:spcBef>
                <a:spcPts val="0"/>
              </a:spcBef>
              <a:spcAft>
                <a:spcPts val="0"/>
              </a:spcAft>
              <a:buSzPts val="4800"/>
              <a:buAutoNum type="alphaLcPeriod"/>
            </a:pPr>
            <a:r>
              <a:rPr lang="en-GB" sz="4800"/>
              <a:t>Set the permissions for opening</a:t>
            </a:r>
            <a:endParaRPr sz="4800"/>
          </a:p>
          <a:p>
            <a:pPr indent="-533400" lvl="0" marL="457200" rtl="0" algn="l">
              <a:spcBef>
                <a:spcPts val="0"/>
              </a:spcBef>
              <a:spcAft>
                <a:spcPts val="0"/>
              </a:spcAft>
              <a:buSzPts val="4800"/>
              <a:buAutoNum type="arabicPeriod"/>
            </a:pPr>
            <a:r>
              <a:rPr lang="en-GB" sz="4800"/>
              <a:t>Read the contents into a variable</a:t>
            </a:r>
            <a:endParaRPr sz="4800"/>
          </a:p>
          <a:p>
            <a:pPr indent="-533400" lvl="0" marL="457200" rtl="0" algn="l">
              <a:spcBef>
                <a:spcPts val="0"/>
              </a:spcBef>
              <a:spcAft>
                <a:spcPts val="0"/>
              </a:spcAft>
              <a:buSzPts val="4800"/>
              <a:buAutoNum type="arabicPeriod"/>
            </a:pPr>
            <a:r>
              <a:rPr lang="en-GB" sz="4800"/>
              <a:t>Output the variable</a:t>
            </a:r>
            <a:endParaRPr sz="4800"/>
          </a:p>
          <a:p>
            <a:pPr indent="-533400" lvl="0" marL="457200" rtl="0" algn="l">
              <a:spcBef>
                <a:spcPts val="0"/>
              </a:spcBef>
              <a:spcAft>
                <a:spcPts val="0"/>
              </a:spcAft>
              <a:buSzPts val="4800"/>
              <a:buAutoNum type="arabicPeriod"/>
            </a:pPr>
            <a:r>
              <a:rPr lang="en-GB" sz="4800"/>
              <a:t>Close the file.</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4100"/>
              <a:t>Read All From A File - How To Code</a:t>
            </a:r>
            <a:endParaRPr sz="4100"/>
          </a:p>
        </p:txBody>
      </p:sp>
      <p:sp>
        <p:nvSpPr>
          <p:cNvPr id="155" name="Google Shape;155;p20"/>
          <p:cNvSpPr txBox="1"/>
          <p:nvPr>
            <p:ph idx="1" type="body"/>
          </p:nvPr>
        </p:nvSpPr>
        <p:spPr>
          <a:xfrm>
            <a:off x="3106300" y="2400850"/>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"r")</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for line in myFile:</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 print(line)</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56" name="Google Shape;156;p20"/>
          <p:cNvSpPr/>
          <p:nvPr/>
        </p:nvSpPr>
        <p:spPr>
          <a:xfrm>
            <a:off x="190900" y="1189350"/>
            <a:ext cx="3910500" cy="1105200"/>
          </a:xfrm>
          <a:prstGeom prst="wedgeRoundRectCallout">
            <a:avLst>
              <a:gd fmla="val 44601"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Create a new variable to store the contents of the file.</a:t>
            </a:r>
            <a:endParaRPr sz="2400"/>
          </a:p>
        </p:txBody>
      </p:sp>
      <p:sp>
        <p:nvSpPr>
          <p:cNvPr id="157" name="Google Shape;157;p20"/>
          <p:cNvSpPr/>
          <p:nvPr/>
        </p:nvSpPr>
        <p:spPr>
          <a:xfrm>
            <a:off x="4378050" y="1189350"/>
            <a:ext cx="3910500" cy="1105200"/>
          </a:xfrm>
          <a:prstGeom prst="wedgeRoundRectCallout">
            <a:avLst>
              <a:gd fmla="val -26944" name="adj1"/>
              <a:gd fmla="val 10487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‘open’ tells the program to open the file.</a:t>
            </a:r>
            <a:endParaRPr sz="2400"/>
          </a:p>
        </p:txBody>
      </p:sp>
      <p:sp>
        <p:nvSpPr>
          <p:cNvPr id="158" name="Google Shape;158;p20"/>
          <p:cNvSpPr/>
          <p:nvPr/>
        </p:nvSpPr>
        <p:spPr>
          <a:xfrm>
            <a:off x="6475600" y="4409500"/>
            <a:ext cx="3910500" cy="1105200"/>
          </a:xfrm>
          <a:prstGeom prst="wedgeRoundRectCallout">
            <a:avLst>
              <a:gd fmla="val -50169" name="adj1"/>
              <a:gd fmla="val -16134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3. Put the </a:t>
            </a:r>
            <a:r>
              <a:rPr b="1" lang="en-GB" sz="2400"/>
              <a:t>whole filename</a:t>
            </a:r>
            <a:r>
              <a:rPr lang="en-GB" sz="2400"/>
              <a:t> in speech marks.</a:t>
            </a:r>
            <a:endParaRPr sz="2400"/>
          </a:p>
        </p:txBody>
      </p:sp>
      <p:sp>
        <p:nvSpPr>
          <p:cNvPr id="159" name="Google Shape;159;p20"/>
          <p:cNvSpPr/>
          <p:nvPr/>
        </p:nvSpPr>
        <p:spPr>
          <a:xfrm>
            <a:off x="8851000" y="233450"/>
            <a:ext cx="3208800" cy="1856100"/>
          </a:xfrm>
          <a:prstGeom prst="wedgeRoundRectCallout">
            <a:avLst>
              <a:gd fmla="val -60320" name="adj1"/>
              <a:gd fmla="val 915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‘r’ means </a:t>
            </a:r>
            <a:r>
              <a:rPr b="1" lang="en-GB" sz="2400"/>
              <a:t>read only.</a:t>
            </a:r>
            <a:r>
              <a:rPr lang="en-GB" sz="2400"/>
              <a:t> The program can look at data from the file but not change it.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Read From A File - How To Code</a:t>
            </a:r>
            <a:endParaRPr/>
          </a:p>
        </p:txBody>
      </p:sp>
      <p:sp>
        <p:nvSpPr>
          <p:cNvPr id="166" name="Google Shape;166;p21"/>
          <p:cNvSpPr txBox="1"/>
          <p:nvPr>
            <p:ph idx="1" type="body"/>
          </p:nvPr>
        </p:nvSpPr>
        <p:spPr>
          <a:xfrm>
            <a:off x="3106300" y="2400850"/>
            <a:ext cx="7600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 = open("test.txt", "r")</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for line in myFile:</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 print(line)</a:t>
            </a:r>
            <a:endParaRPr sz="245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GB" sz="2450">
                <a:solidFill>
                  <a:srgbClr val="000000"/>
                </a:solidFill>
                <a:latin typeface="Courier New"/>
                <a:ea typeface="Courier New"/>
                <a:cs typeface="Courier New"/>
                <a:sym typeface="Courier New"/>
              </a:rPr>
              <a:t>myFile.close()</a:t>
            </a:r>
            <a:endParaRPr sz="5700">
              <a:solidFill>
                <a:srgbClr val="000000"/>
              </a:solidFill>
              <a:latin typeface="Courier New"/>
              <a:ea typeface="Courier New"/>
              <a:cs typeface="Courier New"/>
              <a:sym typeface="Courier New"/>
            </a:endParaRPr>
          </a:p>
        </p:txBody>
      </p:sp>
      <p:sp>
        <p:nvSpPr>
          <p:cNvPr id="167" name="Google Shape;167;p21"/>
          <p:cNvSpPr/>
          <p:nvPr/>
        </p:nvSpPr>
        <p:spPr>
          <a:xfrm>
            <a:off x="135325" y="1325700"/>
            <a:ext cx="3910500" cy="1743600"/>
          </a:xfrm>
          <a:prstGeom prst="wedgeRoundRectCallout">
            <a:avLst>
              <a:gd fmla="val 35221" name="adj1"/>
              <a:gd fmla="val 10745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5. ‘</a:t>
            </a:r>
            <a:r>
              <a:rPr lang="en-GB" sz="2400"/>
              <a:t>f</a:t>
            </a:r>
            <a:r>
              <a:rPr lang="en-GB" sz="2400"/>
              <a:t>or’ is another type of loop. It has a fixed length so does not need a condition.</a:t>
            </a:r>
            <a:endParaRPr sz="2400"/>
          </a:p>
        </p:txBody>
      </p:sp>
      <p:sp>
        <p:nvSpPr>
          <p:cNvPr id="168" name="Google Shape;168;p21"/>
          <p:cNvSpPr/>
          <p:nvPr/>
        </p:nvSpPr>
        <p:spPr>
          <a:xfrm>
            <a:off x="4140750" y="1325700"/>
            <a:ext cx="3910500" cy="1743600"/>
          </a:xfrm>
          <a:prstGeom prst="wedgeRoundRectCallout">
            <a:avLst>
              <a:gd fmla="val -31108" name="adj1"/>
              <a:gd fmla="val 10600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6. ‘</a:t>
            </a:r>
            <a:r>
              <a:rPr lang="en-GB" sz="2400"/>
              <a:t>l</a:t>
            </a:r>
            <a:r>
              <a:rPr lang="en-GB" sz="2400"/>
              <a:t>ine in myFile’ sets the length of the loop to the number of lines in the external file.</a:t>
            </a:r>
            <a:endParaRPr sz="2400"/>
          </a:p>
        </p:txBody>
      </p:sp>
      <p:sp>
        <p:nvSpPr>
          <p:cNvPr id="169" name="Google Shape;169;p21"/>
          <p:cNvSpPr/>
          <p:nvPr/>
        </p:nvSpPr>
        <p:spPr>
          <a:xfrm>
            <a:off x="8281500" y="4134800"/>
            <a:ext cx="3910500" cy="1624500"/>
          </a:xfrm>
          <a:prstGeom prst="wedgeRoundRectCallout">
            <a:avLst>
              <a:gd fmla="val -122500" name="adj1"/>
              <a:gd fmla="val -1578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7. Outputs each line from the file one by one.  The loop moves through each one.</a:t>
            </a:r>
            <a:endParaRPr sz="2400"/>
          </a:p>
        </p:txBody>
      </p:sp>
      <p:sp>
        <p:nvSpPr>
          <p:cNvPr id="170" name="Google Shape;170;p21"/>
          <p:cNvSpPr/>
          <p:nvPr/>
        </p:nvSpPr>
        <p:spPr>
          <a:xfrm>
            <a:off x="2765150" y="5903800"/>
            <a:ext cx="6793800" cy="771600"/>
          </a:xfrm>
          <a:prstGeom prst="wedgeRoundRectCallout">
            <a:avLst>
              <a:gd fmla="val -29840" name="adj1"/>
              <a:gd fmla="val -10639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8. </a:t>
            </a:r>
            <a:r>
              <a:rPr b="1" lang="en-GB" sz="2400"/>
              <a:t>ALWAYS </a:t>
            </a:r>
            <a:r>
              <a:rPr lang="en-GB" sz="2400"/>
              <a:t>close the file once you have finished with it.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