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54f82d97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e54f82d97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55d9795a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655d9795a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further examples here, the one on slide 2 and in the repls are more than enough.  We are just using the print command inside the functions.</a:t>
            </a:r>
            <a:endParaRPr/>
          </a:p>
        </p:txBody>
      </p:sp>
      <p:sp>
        <p:nvSpPr>
          <p:cNvPr id="152" name="Google Shape;152;ga655d9795a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655d9795a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655d9795a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 </a:t>
            </a:r>
            <a:r>
              <a:rPr lang="en-GB"/>
              <a:t>errors</a:t>
            </a:r>
            <a:r>
              <a:rPr lang="en-GB"/>
              <a:t> allow us to catch incorrect data types in input.</a:t>
            </a:r>
            <a:endParaRPr/>
          </a:p>
        </p:txBody>
      </p:sp>
      <p:sp>
        <p:nvSpPr>
          <p:cNvPr id="159" name="Google Shape;159;ga655d9795a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7d8c074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67d8c074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867d8c0742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0aaa52713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0aaa52713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90aaa52713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0d2817cd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0d2817cd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90d2817cd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655d9795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655d9795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code will handle exceptions for variables that have not been defined.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example, the code will print the ‘name’ variable, as it has been assigned before the print line has been used.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a655d9795a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655d9795a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655d9795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code will handle exceptions for variables that have not been defined.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example, the code will catch the error (name has not been initialised before trying to use it in the print command) and will print the error message instead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a655d9795a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655db8f9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655db8f9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This type of error is called a NameError - we can get our except code to look out for it specifically. 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GB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NameError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means that </a:t>
            </a:r>
            <a:r>
              <a:rPr b="1" lang="en-GB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tried to use a variable or function name, such as hello based on a previous definition. If it hasn't been defined at this point, you get the error. Usual Causes: A mistyped variable or function name.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we can add another exception to catch any other type of error.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a655db8f9a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655d9795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655d9795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else will run if no errors are raised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a655d9795a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655d9795a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655d9795a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finally will always run, regardless of whether there has been an error or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a655d9795a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5974771"/>
            <a:ext cx="2433775" cy="8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7506600" y="6492900"/>
            <a:ext cx="468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Resources created by Andy Colley (@MrAColley)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789900" y="0"/>
            <a:ext cx="105156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Learning Goals/Objectives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789900" y="1096801"/>
            <a:ext cx="10515600" cy="466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/>
              <a:t>Be able to read, comprehend, trace, adapt and create Python code that:</a:t>
            </a:r>
            <a:endParaRPr sz="3350"/>
          </a:p>
          <a:p>
            <a:pPr indent="-441325" lvl="0" marL="914400" rtl="0" algn="l">
              <a:spcBef>
                <a:spcPts val="1000"/>
              </a:spcBef>
              <a:spcAft>
                <a:spcPts val="0"/>
              </a:spcAft>
              <a:buSzPts val="3350"/>
              <a:buChar char="•"/>
            </a:pPr>
            <a:r>
              <a:rPr lang="en-GB" sz="3300"/>
              <a:t>Catches general exceptions</a:t>
            </a:r>
            <a:endParaRPr sz="3300"/>
          </a:p>
          <a:p>
            <a:pPr indent="-441325" lvl="0" marL="914400" rtl="0" algn="l">
              <a:spcBef>
                <a:spcPts val="1000"/>
              </a:spcBef>
              <a:spcAft>
                <a:spcPts val="0"/>
              </a:spcAft>
              <a:buSzPts val="3350"/>
              <a:buChar char="•"/>
            </a:pPr>
            <a:r>
              <a:rPr lang="en-GB" sz="3300"/>
              <a:t>Catches</a:t>
            </a:r>
            <a:r>
              <a:rPr lang="en-GB" sz="3300"/>
              <a:t> value exceptions</a:t>
            </a:r>
            <a:endParaRPr sz="3300"/>
          </a:p>
          <a:p>
            <a:pPr indent="-438150" lvl="0" marL="914400" rtl="0" algn="l">
              <a:spcBef>
                <a:spcPts val="1000"/>
              </a:spcBef>
              <a:spcAft>
                <a:spcPts val="0"/>
              </a:spcAft>
              <a:buSzPts val="3300"/>
              <a:buChar char="•"/>
            </a:pPr>
            <a:r>
              <a:rPr lang="en-GB" sz="3300"/>
              <a:t>Outputs suitable error messages</a:t>
            </a:r>
            <a:endParaRPr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31850" y="1736763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 Errors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1909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/>
              <a:t>Value Errors</a:t>
            </a:r>
            <a:r>
              <a:rPr lang="en-GB" sz="4100"/>
              <a:t> - How To Code</a:t>
            </a:r>
            <a:endParaRPr sz="4100"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2515075" y="2417400"/>
            <a:ext cx="7600200" cy="40758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2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um1 = int(input(“Type a number between 1 and 10”))</a:t>
            </a:r>
            <a:endParaRPr sz="2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xcept ValueError:</a:t>
            </a:r>
            <a:endParaRPr sz="2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rint(“Hey, that wasn’t a number!”)</a:t>
            </a:r>
            <a:endParaRPr sz="2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lse:</a:t>
            </a:r>
            <a:endParaRPr sz="2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print(“You typed “ + num1)</a:t>
            </a:r>
            <a:endParaRPr sz="2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2174725" y="1115725"/>
            <a:ext cx="3910500" cy="1105200"/>
          </a:xfrm>
          <a:prstGeom prst="wedgeRoundRectCallout">
            <a:avLst>
              <a:gd fmla="val 19031" name="adj1"/>
              <a:gd fmla="val 121268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Cast the input to the desired data type.</a:t>
            </a:r>
            <a:endParaRPr sz="2400"/>
          </a:p>
        </p:txBody>
      </p:sp>
      <p:sp>
        <p:nvSpPr>
          <p:cNvPr id="164" name="Google Shape;164;p23"/>
          <p:cNvSpPr/>
          <p:nvPr/>
        </p:nvSpPr>
        <p:spPr>
          <a:xfrm>
            <a:off x="8983200" y="2795375"/>
            <a:ext cx="3208800" cy="1856100"/>
          </a:xfrm>
          <a:prstGeom prst="wedgeRoundRectCallout">
            <a:avLst>
              <a:gd fmla="val -142434" name="adj1"/>
              <a:gd fmla="val 37932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2. Use ‘ValueError’ in your except.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909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 Exception? 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90900" y="1128950"/>
            <a:ext cx="11736600" cy="20376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sz="2200">
                <a:latin typeface="Arial"/>
                <a:ea typeface="Arial"/>
                <a:cs typeface="Arial"/>
                <a:sym typeface="Arial"/>
              </a:rPr>
              <a:t>An exception is something that happens during a program’s run that disrupts the flow of instructions.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sz="2200">
                <a:latin typeface="Arial"/>
                <a:ea typeface="Arial"/>
                <a:cs typeface="Arial"/>
                <a:sym typeface="Arial"/>
              </a:rPr>
              <a:t>They usually produce error messages - these are generated by an </a:t>
            </a:r>
            <a:r>
              <a:rPr b="1" lang="en-GB" sz="2200">
                <a:latin typeface="Arial"/>
                <a:ea typeface="Arial"/>
                <a:cs typeface="Arial"/>
                <a:sym typeface="Arial"/>
              </a:rPr>
              <a:t>exception handler.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sz="2200">
                <a:latin typeface="Arial"/>
                <a:ea typeface="Arial"/>
                <a:cs typeface="Arial"/>
                <a:sym typeface="Arial"/>
              </a:rPr>
              <a:t>It’s possible to code our own exception handlers to prevent the program crashing in certain circumstances.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950" y="3513500"/>
            <a:ext cx="9446725" cy="21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1850" y="1736763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Exception Handling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909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 - How To Code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41300" y="1325700"/>
            <a:ext cx="10709400" cy="48351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 this </a:t>
            </a:r>
            <a:r>
              <a:rPr i="1"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i="1"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ode in normal circumstances</a:t>
            </a:r>
            <a:endParaRPr i="1"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 this code when there is an exception</a:t>
            </a:r>
            <a:endParaRPr i="1"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1909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 - How To Code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021400" y="1325700"/>
            <a:ext cx="10607700" cy="48351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ame = “Dave”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print(name)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print(“The variable has not been assigned”)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909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 - How To Code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1021400" y="1325700"/>
            <a:ext cx="10607700" cy="48351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print(name)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print(“The variable has not been assigned”)</a:t>
            </a:r>
            <a:endParaRPr sz="3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1909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 - How To Code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1021400" y="1325700"/>
            <a:ext cx="10607700" cy="48351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print(name)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 NameError: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print(“The variable has not been assigned”)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print(“Something else went wrong)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1909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 - How To Code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1021400" y="1325700"/>
            <a:ext cx="10607700" cy="48351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print(name)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 NameError: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print(“The variable has not been assigned”)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print(“Something else went wrong)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lse: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print(“nothing went wrong”)</a:t>
            </a:r>
            <a:endParaRPr sz="3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909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Exceptions - How To Code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1021400" y="1325700"/>
            <a:ext cx="10607700" cy="4825200"/>
          </a:xfrm>
          <a:prstGeom prst="rect">
            <a:avLst/>
          </a:prstGeom>
          <a:solidFill>
            <a:srgbClr val="EFEFEF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print(name)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 NameError: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print(“The variable has not been assigned”)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print(“Something else went wrong)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lse: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print(“Nothing went wrong”)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inally: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print(“The try except has finished”)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