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66" r:id="rId6"/>
    <p:sldId id="267" r:id="rId7"/>
    <p:sldId id="274" r:id="rId8"/>
    <p:sldId id="275" r:id="rId9"/>
    <p:sldId id="276" r:id="rId10"/>
    <p:sldId id="277" r:id="rId11"/>
    <p:sldId id="278" r:id="rId12"/>
    <p:sldId id="268" r:id="rId13"/>
    <p:sldId id="279" r:id="rId14"/>
    <p:sldId id="285" r:id="rId15"/>
    <p:sldId id="286" r:id="rId16"/>
    <p:sldId id="287" r:id="rId17"/>
    <p:sldId id="288" r:id="rId18"/>
    <p:sldId id="280" r:id="rId19"/>
    <p:sldId id="269" r:id="rId20"/>
    <p:sldId id="281" r:id="rId21"/>
    <p:sldId id="282" r:id="rId22"/>
    <p:sldId id="283" r:id="rId23"/>
    <p:sldId id="284" r:id="rId24"/>
    <p:sldId id="290" r:id="rId25"/>
    <p:sldId id="270" r:id="rId26"/>
    <p:sldId id="291" r:id="rId27"/>
    <p:sldId id="292" r:id="rId28"/>
    <p:sldId id="293" r:id="rId29"/>
    <p:sldId id="294" r:id="rId30"/>
    <p:sldId id="271" r:id="rId31"/>
    <p:sldId id="295" r:id="rId32"/>
    <p:sldId id="296" r:id="rId33"/>
    <p:sldId id="29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74A"/>
    <a:srgbClr val="F6F6F6"/>
    <a:srgbClr val="666666"/>
    <a:srgbClr val="575D61"/>
    <a:srgbClr val="B7B7B7"/>
    <a:srgbClr val="F0F0F0"/>
    <a:srgbClr val="F7F7F7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75" d="100"/>
          <a:sy n="75" d="100"/>
        </p:scale>
        <p:origin x="95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6E95B-4E3D-469C-9992-502C2E36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AC3AB-699D-4FE8-B79C-704317A0A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24058-447B-466F-90BF-DD9F3724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E9C3C-B641-4E5B-829A-70873C8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941E-32BB-411D-82E5-4E2B9076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9985F-56DB-47F2-84C6-4F57C3B1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901CF-2F08-4608-A1DD-F2061D4B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BF9D8-9B0B-493F-8C81-893CFACB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54258-C815-4326-846D-4437DF90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8DE83-767A-476C-A32E-ABFD920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648E36-7E1A-4B39-A8DB-B3104C0E0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EEA34-E0BE-4868-AF77-2FC30E51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BF6F5-688C-4C1A-A366-9665D073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BF147-8BEF-4D41-B68F-C1B176A3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D933F-4EE5-432B-8B6B-B42F30DF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7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6AA8-51EF-46FB-9654-F16A2413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1B97F-99B0-472D-ABFD-C557B767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0A161-7099-465E-AAF6-4DA025E5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33A39-DFF4-4B7C-B6CD-730318E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9729A-3ABD-4AF3-BD09-CE11B2B8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5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50386-BDC5-4199-9E9D-1269E2E0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BFDD4-A21F-4049-8358-0F8FBDC9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74A77-BC73-4493-A4AE-6D9062E8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BAECA-C5FD-403F-973B-CD52F9AF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8C0F6-0089-4498-9ED3-F3D498F0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3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8FF41-08E1-43BC-B41B-7BD22AC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CCEFE-7887-4C3A-898A-C01B5D45C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DBCA5-9A96-48F2-834E-0B918EE8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E1971-6DEB-47F5-93B4-F9DF396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7923C-B42F-4B32-A40E-1E6FB173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1A5E4-EE7F-4AF8-B788-25125693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39276-DFAE-4A19-9A05-601212D5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FA3BB-B08A-4050-8A17-FCCAA42A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6E2E2-1889-4DC6-B131-1F7EFB96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9DC870-EF05-423C-893F-33B10BB5F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2AB569-EFFC-4A94-AB8A-1E3468073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ADB54-8600-4A44-8E47-8D3F09B3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7F051C-69B4-4575-9F43-30813749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B7198-04EC-4A3B-A727-0919DDFB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4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41247-A87D-4058-AD54-9C1335A1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FACA24-E615-4334-B81E-315DAAB4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C8AA7-69C1-4CAE-9BBF-0D545AA9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97F4C-C0A4-4D00-AEC0-5A84FC43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D97EC0-982A-4AB6-B7BB-57D683F7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D446C-EDD6-4D10-B7BB-0429E613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5BB32-10E0-4533-A530-4DC3F5FF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20F7-A2A7-4BB7-8EB5-AD8E3E19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4F5A8-FC89-46C7-B6BE-8EC5842E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550E0-1C5A-407C-9FED-D2666EB5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3D1A7-144B-41E6-9E11-34884AA6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F1F26-6D32-40DF-8CC5-1636985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E777D-BD94-4F14-9A0D-5932CCDA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C2D5B-C521-4E2B-995D-51074242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2D7E57-B833-4E25-A9D5-729D8BD61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00265-A5F1-44DE-BA14-6997FED37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78113-7F88-48B4-8AEC-68DA2FEF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38835-6840-419E-9BD3-2E5A868D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436CE-A8DF-4317-A69D-09821631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4489D7-2B17-4C5A-8AE0-A25CDB68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9BB94-340F-44C4-B3A0-0F0233BF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C7A60-0F87-40B0-BA1C-76DD1667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DFFD7-C0DA-4FB2-A417-5CCDF23FF80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92ED3-819C-43B2-8EFF-AD71720E6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0AA2E-0339-4AE2-9E5D-11A5E0A6A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08A5C150-E87C-45BC-A2D2-2074301994FE}"/>
              </a:ext>
            </a:extLst>
          </p:cNvPr>
          <p:cNvGrpSpPr/>
          <p:nvPr/>
        </p:nvGrpSpPr>
        <p:grpSpPr>
          <a:xfrm>
            <a:off x="2614919" y="2882821"/>
            <a:ext cx="6962162" cy="1401042"/>
            <a:chOff x="1122745" y="1698061"/>
            <a:chExt cx="6962162" cy="1401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55400-FB31-4C1A-9B6C-2B569CE875DB}"/>
                </a:ext>
              </a:extLst>
            </p:cNvPr>
            <p:cNvSpPr txBox="1"/>
            <p:nvPr/>
          </p:nvSpPr>
          <p:spPr>
            <a:xfrm>
              <a:off x="1122745" y="1698061"/>
              <a:ext cx="6962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>
                  <a:solidFill>
                    <a:srgbClr val="43474A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데이터베이스설계 과제 </a:t>
              </a:r>
              <a:r>
                <a:rPr lang="en-US" altLang="ko-KR" sz="4800" b="1">
                  <a:solidFill>
                    <a:srgbClr val="43474A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Ⅳ</a:t>
              </a:r>
              <a:endParaRPr lang="ko-KR" altLang="en-US" sz="48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F126B8-5634-47FB-B8A4-465D640D394B}"/>
                </a:ext>
              </a:extLst>
            </p:cNvPr>
            <p:cNvSpPr txBox="1"/>
            <p:nvPr/>
          </p:nvSpPr>
          <p:spPr>
            <a:xfrm>
              <a:off x="3622627" y="2729771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575D6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20215406 </a:t>
              </a:r>
              <a:r>
                <a:rPr lang="ko-KR" altLang="en-US" b="1">
                  <a:solidFill>
                    <a:srgbClr val="575D6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최민준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06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9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n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97693" y="4884742"/>
            <a:ext cx="7561878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테이블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supply(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manufacturer_id, item_id, quantity, 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date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A42FF766-A13B-E314-CC00-5090D5983AA6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supply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57FB81-6667-86E3-D41F-B99AB84D806D}"/>
              </a:ext>
            </a:extLst>
          </p:cNvPr>
          <p:cNvCxnSpPr>
            <a:cxnSpLocks/>
            <a:stCxn id="6" idx="1"/>
            <a:endCxn id="30" idx="3"/>
          </p:cNvCxnSpPr>
          <p:nvPr/>
        </p:nvCxnSpPr>
        <p:spPr>
          <a:xfrm flipH="1">
            <a:off x="3090802" y="2328500"/>
            <a:ext cx="1618360" cy="25478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9F74DF-3CC0-2A7C-DF2F-344B2802459E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3DD5D-A9AE-F019-20D1-A7A9C73C711C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B3536D-0221-380E-FD4A-87F368770E12}"/>
              </a:ext>
            </a:extLst>
          </p:cNvPr>
          <p:cNvGrpSpPr/>
          <p:nvPr/>
        </p:nvGrpSpPr>
        <p:grpSpPr>
          <a:xfrm>
            <a:off x="8869677" y="2074590"/>
            <a:ext cx="1950980" cy="2428241"/>
            <a:chOff x="5358713" y="1645899"/>
            <a:chExt cx="1401527" cy="24282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88471C-2869-0DC0-2AFF-DD4B30707799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D2A0B9-AC82-D8AB-F64E-21EE457146D6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03CB81F-58F1-DF1F-2E3E-83C6869A4CE8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7482838" y="2328500"/>
            <a:ext cx="1386840" cy="770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774CC75-A148-AFF5-CBF5-954F3B8C8F20}"/>
              </a:ext>
            </a:extLst>
          </p:cNvPr>
          <p:cNvGrpSpPr/>
          <p:nvPr/>
        </p:nvGrpSpPr>
        <p:grpSpPr>
          <a:xfrm>
            <a:off x="912985" y="2092358"/>
            <a:ext cx="2177817" cy="1536936"/>
            <a:chOff x="593355" y="1645910"/>
            <a:chExt cx="1920240" cy="15369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018169-42EF-70A1-8AEC-CF410F0D65CE}"/>
                </a:ext>
              </a:extLst>
            </p:cNvPr>
            <p:cNvSpPr/>
            <p:nvPr/>
          </p:nvSpPr>
          <p:spPr>
            <a:xfrm>
              <a:off x="593355" y="1645910"/>
              <a:ext cx="1920240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50F56A-9561-F147-B87F-95ADB69BC2AE}"/>
                </a:ext>
              </a:extLst>
            </p:cNvPr>
            <p:cNvSpPr/>
            <p:nvPr/>
          </p:nvSpPr>
          <p:spPr>
            <a:xfrm>
              <a:off x="593355" y="2170767"/>
              <a:ext cx="1920240" cy="1012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manufacturer_tel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4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661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결과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691123" y="2024929"/>
            <a:ext cx="10809754" cy="280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user_tel)</a:t>
            </a:r>
            <a:endParaRPr lang="en-US" altLang="ko-KR" sz="20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item_name, category, unit_price, discount_rate, stock, manufacturer_id)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manufacturer_name, manufacturer_tel)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quantity, date)</a:t>
            </a:r>
          </a:p>
        </p:txBody>
      </p:sp>
    </p:spTree>
    <p:extLst>
      <p:ext uri="{BB962C8B-B14F-4D97-AF65-F5344CB8AC3E}">
        <p14:creationId xmlns:p14="http://schemas.microsoft.com/office/powerpoint/2010/main" val="372961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(4)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자연어 질의 리스트 및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255762"/>
            <a:ext cx="9655592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①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이번 달에 내가 쿠팡에 지출한 내역을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② ‘clothe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판매량이 가장 많은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③ ‘IT’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‘apple’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제조사만 해당하는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④ ‘s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amsung’ 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제조사가 쿠팡을 통해 벌어들인 총 수익 중 최대치를 경신한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⑤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특정 날짜에 공급받은 아이템과 수량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9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7425431" cy="280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①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이번 달에 내가 쿠팡에 지출한 내역을 보여주기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내 회원아이디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=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SELECT sum(total_price)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FROM order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WHERE order_id = 1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and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order_date &gt;= date (2022-11-01)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and order_date &lt;= date (2022-11-30) ;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82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8382038" cy="3269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② ‘clothe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판매량이 가장 많은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item.item_name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order, item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 item.item_category = ‘clothes’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GROUP BY order.item_id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HAVING SUM(order.num_of_item) = MAX(SUM(order.num_of_item) ) ;</a:t>
            </a:r>
          </a:p>
        </p:txBody>
      </p:sp>
    </p:spTree>
    <p:extLst>
      <p:ext uri="{BB962C8B-B14F-4D97-AF65-F5344CB8AC3E}">
        <p14:creationId xmlns:p14="http://schemas.microsoft.com/office/powerpoint/2010/main" val="40582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8879354" cy="280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③ ‘IT’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‘apple’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제조사만 해당하는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item_name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item, manufacturer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 manufacturer.manufacturer_name = ‘apple’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and manufacturer.manufacturer_id = item.item.manufacturer_id ;</a:t>
            </a:r>
          </a:p>
        </p:txBody>
      </p:sp>
    </p:spTree>
    <p:extLst>
      <p:ext uri="{BB962C8B-B14F-4D97-AF65-F5344CB8AC3E}">
        <p14:creationId xmlns:p14="http://schemas.microsoft.com/office/powerpoint/2010/main" val="22015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1400527"/>
            <a:ext cx="9655592" cy="5116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④ ‘s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amsung’ 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제조사가 쿠팡을 통해 벌어들인 총 수익 중 최대치를 경신한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order.order_id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order, item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 item.manufacturer_id IN (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SELECT manufacturer.manufacturer_id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FROM manufacturer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WHERE manufacturer.manufacturer_name = ‘Samsung’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GROUP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BY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order.item_id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HAVING SUM(order.total_price) = MAX(SUM(order.total_price)) ;</a:t>
            </a:r>
          </a:p>
        </p:txBody>
      </p:sp>
    </p:spTree>
    <p:extLst>
      <p:ext uri="{BB962C8B-B14F-4D97-AF65-F5344CB8AC3E}">
        <p14:creationId xmlns:p14="http://schemas.microsoft.com/office/powerpoint/2010/main" val="417080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7415813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⑤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특정 날짜에 공급받은 아이템과 수량 보여주기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예시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: 2022-12-01)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item.item_name, supply.quantity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supply, item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supply.supply_date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=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date(2022-12-01)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90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30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user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4A28CD-C568-319E-2F5D-8D399AD5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347" y="1783103"/>
            <a:ext cx="5075360" cy="9754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4F837A-3345-BC5A-C1FE-A0833D8B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47" y="2953784"/>
            <a:ext cx="5073305" cy="31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340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DD321AE-D37A-CC27-AE53-43C6DA42B313}"/>
              </a:ext>
            </a:extLst>
          </p:cNvPr>
          <p:cNvGrpSpPr/>
          <p:nvPr/>
        </p:nvGrpSpPr>
        <p:grpSpPr>
          <a:xfrm>
            <a:off x="3554509" y="2042506"/>
            <a:ext cx="5082982" cy="3769720"/>
            <a:chOff x="3739964" y="1908036"/>
            <a:chExt cx="5082982" cy="376972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8972AA-0A75-B5D4-2F77-D1859C81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9966" y="1908036"/>
              <a:ext cx="5082980" cy="95258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401373E-2B30-D7EF-746A-5F1143B9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9964" y="2984011"/>
              <a:ext cx="5082979" cy="2693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2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(1)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응용분야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5642C-2563-4CCC-8B73-9EBC1FD49DA3}"/>
              </a:ext>
            </a:extLst>
          </p:cNvPr>
          <p:cNvSpPr txBox="1"/>
          <p:nvPr/>
        </p:nvSpPr>
        <p:spPr>
          <a:xfrm>
            <a:off x="2728732" y="3136612"/>
            <a:ext cx="673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쿠팡 </a:t>
            </a:r>
            <a:r>
              <a:rPr lang="en-US" altLang="ko-KR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온라인 창고형 판매업체 서비스</a:t>
            </a:r>
            <a:r>
              <a:rPr lang="en-US" altLang="ko-KR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155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79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courier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5586EC3-256B-65F9-96B1-9940D5AC9D8B}"/>
              </a:ext>
            </a:extLst>
          </p:cNvPr>
          <p:cNvGrpSpPr/>
          <p:nvPr/>
        </p:nvGrpSpPr>
        <p:grpSpPr>
          <a:xfrm>
            <a:off x="3581182" y="2394774"/>
            <a:ext cx="5029636" cy="2521915"/>
            <a:chOff x="702389" y="2089974"/>
            <a:chExt cx="5029636" cy="252191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6C3508A-5823-2E6C-6603-12C8A8D83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389" y="2089974"/>
              <a:ext cx="5029636" cy="59441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7208139-BC24-632E-B5CE-DCEBD0700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389" y="2908562"/>
              <a:ext cx="5029636" cy="1703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05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506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order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A07579-7CBF-35C5-DA2B-F136670CF61A}"/>
              </a:ext>
            </a:extLst>
          </p:cNvPr>
          <p:cNvGrpSpPr/>
          <p:nvPr/>
        </p:nvGrpSpPr>
        <p:grpSpPr>
          <a:xfrm>
            <a:off x="3565941" y="1746493"/>
            <a:ext cx="5060118" cy="4603695"/>
            <a:chOff x="736790" y="1952681"/>
            <a:chExt cx="5060118" cy="460369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7A5D152-A567-0FD4-981A-CEB76647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790" y="1952681"/>
              <a:ext cx="5060118" cy="96782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3B976D-3CE4-9EBF-AC53-8B31839F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790" y="3101676"/>
              <a:ext cx="5060118" cy="3454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02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997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manufacturer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316E63-7CA4-2CE1-015D-6C0981C5FAB4}"/>
              </a:ext>
            </a:extLst>
          </p:cNvPr>
          <p:cNvGrpSpPr/>
          <p:nvPr/>
        </p:nvGrpSpPr>
        <p:grpSpPr>
          <a:xfrm>
            <a:off x="3569750" y="1377401"/>
            <a:ext cx="5052499" cy="5012496"/>
            <a:chOff x="593355" y="1458083"/>
            <a:chExt cx="5052499" cy="50124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0DE894-F635-C12E-EE77-C30615E5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356" y="1458083"/>
              <a:ext cx="5052498" cy="62489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74A764E-8EFF-9A9B-B200-C3C9F418D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355" y="2202934"/>
              <a:ext cx="5052498" cy="4267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86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87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supply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7A065C-3C27-FD3C-9942-BA2201DBC880}"/>
              </a:ext>
            </a:extLst>
          </p:cNvPr>
          <p:cNvGrpSpPr/>
          <p:nvPr/>
        </p:nvGrpSpPr>
        <p:grpSpPr>
          <a:xfrm>
            <a:off x="3569751" y="2040758"/>
            <a:ext cx="5052498" cy="2776484"/>
            <a:chOff x="3569751" y="1409435"/>
            <a:chExt cx="5052498" cy="277648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6899F7E-634C-DCE3-539E-B3DBF970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9751" y="1409435"/>
              <a:ext cx="5052498" cy="93734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83ECEA0-B342-6851-6D14-8E91346D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751" y="2590622"/>
              <a:ext cx="5050012" cy="1595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16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(6) JDBC/MySQL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017C-D576-FACC-A131-6F3BCBC34203}"/>
              </a:ext>
            </a:extLst>
          </p:cNvPr>
          <p:cNvSpPr txBox="1"/>
          <p:nvPr/>
        </p:nvSpPr>
        <p:spPr>
          <a:xfrm>
            <a:off x="593355" y="2717426"/>
            <a:ext cx="3908442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①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카테고리별로 아이템 검색하기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②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사용자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id,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아이템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로 주문 넣기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③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종료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B69BE7-E55A-982B-4472-7B31BE70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99763"/>
            <a:ext cx="5581975" cy="1540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F2B4E-B3BE-3915-7DA7-E3D16901AB8A}"/>
              </a:ext>
            </a:extLst>
          </p:cNvPr>
          <p:cNvSpPr txBox="1"/>
          <p:nvPr/>
        </p:nvSpPr>
        <p:spPr>
          <a:xfrm>
            <a:off x="7794380" y="4140572"/>
            <a:ext cx="2185214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 시작 모습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02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(6) JDBC/MySQL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017C-D576-FACC-A131-6F3BCBC34203}"/>
              </a:ext>
            </a:extLst>
          </p:cNvPr>
          <p:cNvSpPr txBox="1"/>
          <p:nvPr/>
        </p:nvSpPr>
        <p:spPr>
          <a:xfrm>
            <a:off x="593355" y="2717426"/>
            <a:ext cx="3677610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①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카테고리별로 아이템 검색하기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220846-F13E-2248-F664-7004CDB4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799360"/>
            <a:ext cx="5581974" cy="4623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FC0B6-1FE6-4017-8E56-4A3E748F1D46}"/>
              </a:ext>
            </a:extLst>
          </p:cNvPr>
          <p:cNvSpPr txBox="1"/>
          <p:nvPr/>
        </p:nvSpPr>
        <p:spPr>
          <a:xfrm>
            <a:off x="7169210" y="5407953"/>
            <a:ext cx="3435556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‘IT’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카테고리로 아이템 검색 후 </a:t>
            </a:r>
            <a:endParaRPr lang="en-US" altLang="ko-KR" sz="2000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이어서 다음 메뉴창 출력 모습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709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(6) JDBC/MySQL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017C-D576-FACC-A131-6F3BCBC34203}"/>
              </a:ext>
            </a:extLst>
          </p:cNvPr>
          <p:cNvSpPr txBox="1"/>
          <p:nvPr/>
        </p:nvSpPr>
        <p:spPr>
          <a:xfrm>
            <a:off x="593355" y="2717426"/>
            <a:ext cx="3908442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②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사용자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id,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아이템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로 주문 넣기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F2B4E-B3BE-3915-7DA7-E3D16901AB8A}"/>
              </a:ext>
            </a:extLst>
          </p:cNvPr>
          <p:cNvSpPr txBox="1"/>
          <p:nvPr/>
        </p:nvSpPr>
        <p:spPr>
          <a:xfrm>
            <a:off x="6933769" y="5323913"/>
            <a:ext cx="3896003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 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테이블에 새로운 값 넣어주기</a:t>
            </a:r>
            <a:endParaRPr lang="en-US" altLang="ko-KR" sz="2000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99BD0-0281-4F4C-1D2D-89C7367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6948"/>
            <a:ext cx="5577451" cy="35939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A42646-0930-FBCE-D855-501CA9A7D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4" y="3429000"/>
            <a:ext cx="4019753" cy="1894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A2C9EE-6A49-9F84-A27D-21DCF1F692B4}"/>
              </a:ext>
            </a:extLst>
          </p:cNvPr>
          <p:cNvSpPr txBox="1"/>
          <p:nvPr/>
        </p:nvSpPr>
        <p:spPr>
          <a:xfrm>
            <a:off x="1539928" y="5329549"/>
            <a:ext cx="2560316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db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에 값이 들어간 모습</a:t>
            </a:r>
            <a:endParaRPr lang="en-US" altLang="ko-KR" sz="2000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189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(6) JDBC/MySQL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017C-D576-FACC-A131-6F3BCBC34203}"/>
              </a:ext>
            </a:extLst>
          </p:cNvPr>
          <p:cNvSpPr txBox="1"/>
          <p:nvPr/>
        </p:nvSpPr>
        <p:spPr>
          <a:xfrm>
            <a:off x="593355" y="2717426"/>
            <a:ext cx="1027845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③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종료 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F2B4E-B3BE-3915-7DA7-E3D16901AB8A}"/>
              </a:ext>
            </a:extLst>
          </p:cNvPr>
          <p:cNvSpPr txBox="1"/>
          <p:nvPr/>
        </p:nvSpPr>
        <p:spPr>
          <a:xfrm>
            <a:off x="7794380" y="4140572"/>
            <a:ext cx="2185214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 종료 모습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8F2FA2-853D-3FD3-7743-1DB615D55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28431"/>
            <a:ext cx="5579750" cy="176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7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5D391-8C7C-C799-FF2C-78165E21BDC4}"/>
              </a:ext>
            </a:extLst>
          </p:cNvPr>
          <p:cNvSpPr txBox="1"/>
          <p:nvPr/>
        </p:nvSpPr>
        <p:spPr>
          <a:xfrm>
            <a:off x="691123" y="2024929"/>
            <a:ext cx="11046550" cy="4193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FD: user_id -&gt; user_name, user_sex, user_age, user_address, user_tel 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item_name, category, unit_price, discount_rate, stock, manufacturer_id)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FD: item_id -&gt;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item_name, category, unit_price, discount_rate, stock, manufacturer_id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user_id, item_id, order_date, num_of_item, total_price)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FD: order_id -&gt;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user_id, item_id, order_date, num_of_item, total_price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68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5D391-8C7C-C799-FF2C-78165E21BDC4}"/>
              </a:ext>
            </a:extLst>
          </p:cNvPr>
          <p:cNvSpPr txBox="1"/>
          <p:nvPr/>
        </p:nvSpPr>
        <p:spPr>
          <a:xfrm>
            <a:off x="691123" y="2024929"/>
            <a:ext cx="9137630" cy="373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manufacturer_name, manufacturer_tel)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FD: manufacturer_id -&gt;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manufacturer_name, manufacturer_tel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manufacturer_id, item_id, quantity, date)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FD: supply_id -&gt;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manufacturer_id, item_id, quantity, date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supply_id</a:t>
            </a:r>
            <a:r>
              <a:rPr lang="ko-KR" altLang="en-US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20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마지막으로 남은 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courier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릴레이션만 문제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5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CBA68-5053-2C92-9A24-F41F591CC1D7}"/>
              </a:ext>
            </a:extLst>
          </p:cNvPr>
          <p:cNvSpPr txBox="1"/>
          <p:nvPr/>
        </p:nvSpPr>
        <p:spPr>
          <a:xfrm>
            <a:off x="1020732" y="1727942"/>
            <a:ext cx="10150536" cy="3905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성별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나이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주소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단일가격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할인율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아이템개수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전체가격으로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공급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계약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단일가격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공급개수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계약일로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배송시작날짜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배송완료날짜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완료여부로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978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5D391-8C7C-C799-FF2C-78165E21BDC4}"/>
              </a:ext>
            </a:extLst>
          </p:cNvPr>
          <p:cNvSpPr txBox="1"/>
          <p:nvPr/>
        </p:nvSpPr>
        <p:spPr>
          <a:xfrm>
            <a:off x="691123" y="2024929"/>
            <a:ext cx="5205336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543FA5E-7A2F-5495-D903-AE86817FA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38478"/>
              </p:ext>
            </p:extLst>
          </p:nvPr>
        </p:nvGraphicFramePr>
        <p:xfrm>
          <a:off x="691123" y="3379007"/>
          <a:ext cx="4911937" cy="142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  <a:gridCol w="1330173">
                  <a:extLst>
                    <a:ext uri="{9D8B030D-6E8A-4147-A177-3AD203B41FA5}">
                      <a16:colId xmlns:a16="http://schemas.microsoft.com/office/drawing/2014/main" val="2814276203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courier_tel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order_id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1,2,3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EEEA36-F5DF-1880-9AF3-9C21BFE4E67A}"/>
              </a:ext>
            </a:extLst>
          </p:cNvPr>
          <p:cNvSpPr txBox="1"/>
          <p:nvPr/>
        </p:nvSpPr>
        <p:spPr>
          <a:xfrm>
            <a:off x="2230038" y="5162345"/>
            <a:ext cx="2127505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1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정규형 만족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X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703424BD-5AC6-0600-3F08-4A2466CF2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99535"/>
              </p:ext>
            </p:extLst>
          </p:nvPr>
        </p:nvGraphicFramePr>
        <p:xfrm>
          <a:off x="6588942" y="2664560"/>
          <a:ext cx="4911937" cy="285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  <a:gridCol w="1330173">
                  <a:extLst>
                    <a:ext uri="{9D8B030D-6E8A-4147-A177-3AD203B41FA5}">
                      <a16:colId xmlns:a16="http://schemas.microsoft.com/office/drawing/2014/main" val="2814276203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courier_tel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order_id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2963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07705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67458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1314A1D-4AF3-6D08-C4A0-7A454CA532D8}"/>
              </a:ext>
            </a:extLst>
          </p:cNvPr>
          <p:cNvSpPr/>
          <p:nvPr/>
        </p:nvSpPr>
        <p:spPr>
          <a:xfrm>
            <a:off x="5798820" y="3780374"/>
            <a:ext cx="594360" cy="3380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8F131-D524-4CAF-A81A-127D429A65F9}"/>
              </a:ext>
            </a:extLst>
          </p:cNvPr>
          <p:cNvSpPr txBox="1"/>
          <p:nvPr/>
        </p:nvSpPr>
        <p:spPr>
          <a:xfrm>
            <a:off x="7960318" y="5803246"/>
            <a:ext cx="2169184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1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정규형 만족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65931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5D391-8C7C-C799-FF2C-78165E21BDC4}"/>
              </a:ext>
            </a:extLst>
          </p:cNvPr>
          <p:cNvSpPr txBox="1"/>
          <p:nvPr/>
        </p:nvSpPr>
        <p:spPr>
          <a:xfrm>
            <a:off x="691123" y="1110529"/>
            <a:ext cx="5205336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order_id)</a:t>
            </a: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703424BD-5AC6-0600-3F08-4A2466CF2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82541"/>
              </p:ext>
            </p:extLst>
          </p:nvPr>
        </p:nvGraphicFramePr>
        <p:xfrm>
          <a:off x="691123" y="1811120"/>
          <a:ext cx="4911937" cy="285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  <a:gridCol w="1330173">
                  <a:extLst>
                    <a:ext uri="{9D8B030D-6E8A-4147-A177-3AD203B41FA5}">
                      <a16:colId xmlns:a16="http://schemas.microsoft.com/office/drawing/2014/main" val="2814276203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courier_tel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order_id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22963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07705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567458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38F131-D524-4CAF-A81A-127D429A65F9}"/>
              </a:ext>
            </a:extLst>
          </p:cNvPr>
          <p:cNvSpPr txBox="1"/>
          <p:nvPr/>
        </p:nvSpPr>
        <p:spPr>
          <a:xfrm>
            <a:off x="2062499" y="4869682"/>
            <a:ext cx="2109873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제 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2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정규형 만족 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x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961AD-E1C8-1461-5F8B-8F72CD53E84D}"/>
              </a:ext>
            </a:extLst>
          </p:cNvPr>
          <p:cNvSpPr txBox="1"/>
          <p:nvPr/>
        </p:nvSpPr>
        <p:spPr>
          <a:xfrm>
            <a:off x="1735544" y="5369499"/>
            <a:ext cx="3116494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-&gt;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courier_tel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order_id -&gt; courier_id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D4D9E3A8-632C-EF48-346C-75362D11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791947"/>
              </p:ext>
            </p:extLst>
          </p:nvPr>
        </p:nvGraphicFramePr>
        <p:xfrm>
          <a:off x="7118503" y="1327706"/>
          <a:ext cx="3581764" cy="142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 u="sng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courier_tel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660ED6-6FD2-E947-80D2-A1D190576CB3}"/>
              </a:ext>
            </a:extLst>
          </p:cNvPr>
          <p:cNvSpPr txBox="1"/>
          <p:nvPr/>
        </p:nvSpPr>
        <p:spPr>
          <a:xfrm>
            <a:off x="7735954" y="627114"/>
            <a:ext cx="2346861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courier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테이블 변환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A74774E7-C479-078F-1E12-E0F114987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80504"/>
              </p:ext>
            </p:extLst>
          </p:nvPr>
        </p:nvGraphicFramePr>
        <p:xfrm>
          <a:off x="7118503" y="3473193"/>
          <a:ext cx="3581764" cy="285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order_id</a:t>
                      </a:r>
                      <a:endParaRPr lang="ko-KR" altLang="en-US" u="sng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27486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79386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646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0EE58B-0DFC-357C-F673-AEBD32AF8809}"/>
              </a:ext>
            </a:extLst>
          </p:cNvPr>
          <p:cNvSpPr txBox="1"/>
          <p:nvPr/>
        </p:nvSpPr>
        <p:spPr>
          <a:xfrm>
            <a:off x="7867271" y="2825531"/>
            <a:ext cx="2084225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align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테이블 생성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362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5D391-8C7C-C799-FF2C-78165E21BDC4}"/>
              </a:ext>
            </a:extLst>
          </p:cNvPr>
          <p:cNvSpPr txBox="1"/>
          <p:nvPr/>
        </p:nvSpPr>
        <p:spPr>
          <a:xfrm>
            <a:off x="691123" y="1110529"/>
            <a:ext cx="5205336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order_id)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D4D9E3A8-632C-EF48-346C-75362D11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85906"/>
              </p:ext>
            </p:extLst>
          </p:nvPr>
        </p:nvGraphicFramePr>
        <p:xfrm>
          <a:off x="1491733" y="2325113"/>
          <a:ext cx="3581764" cy="142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 u="sng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courier_tel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01023457527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01075836573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660ED6-6FD2-E947-80D2-A1D190576CB3}"/>
              </a:ext>
            </a:extLst>
          </p:cNvPr>
          <p:cNvSpPr txBox="1"/>
          <p:nvPr/>
        </p:nvSpPr>
        <p:spPr>
          <a:xfrm>
            <a:off x="2373680" y="1677450"/>
            <a:ext cx="1817870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테이블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A74774E7-C479-078F-1E12-E0F114987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96599"/>
              </p:ext>
            </p:extLst>
          </p:nvPr>
        </p:nvGraphicFramePr>
        <p:xfrm>
          <a:off x="7118504" y="1878073"/>
          <a:ext cx="3581764" cy="285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760">
                  <a:extLst>
                    <a:ext uri="{9D8B030D-6E8A-4147-A177-3AD203B41FA5}">
                      <a16:colId xmlns:a16="http://schemas.microsoft.com/office/drawing/2014/main" val="3340691678"/>
                    </a:ext>
                  </a:extLst>
                </a:gridCol>
                <a:gridCol w="1928004">
                  <a:extLst>
                    <a:ext uri="{9D8B030D-6E8A-4147-A177-3AD203B41FA5}">
                      <a16:colId xmlns:a16="http://schemas.microsoft.com/office/drawing/2014/main" val="899901711"/>
                    </a:ext>
                  </a:extLst>
                </a:gridCol>
              </a:tblGrid>
              <a:tr h="476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u="sng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order_id</a:t>
                      </a:r>
                      <a:endParaRPr lang="ko-KR" altLang="en-US" u="sng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courier_id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124089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798801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6260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27486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5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779386"/>
                  </a:ext>
                </a:extLst>
              </a:tr>
              <a:tr h="4762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43474A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6</a:t>
                      </a:r>
                      <a:endParaRPr lang="ko-KR" altLang="en-US">
                        <a:solidFill>
                          <a:srgbClr val="43474A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56461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0EE58B-0DFC-357C-F673-AEBD32AF8809}"/>
              </a:ext>
            </a:extLst>
          </p:cNvPr>
          <p:cNvSpPr txBox="1"/>
          <p:nvPr/>
        </p:nvSpPr>
        <p:spPr>
          <a:xfrm>
            <a:off x="8131769" y="1230409"/>
            <a:ext cx="1555234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align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 테이블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41E2B-7427-FDF3-59E3-DC553A2FBBF0}"/>
              </a:ext>
            </a:extLst>
          </p:cNvPr>
          <p:cNvSpPr txBox="1"/>
          <p:nvPr/>
        </p:nvSpPr>
        <p:spPr>
          <a:xfrm>
            <a:off x="1282823" y="4552730"/>
            <a:ext cx="4021935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FD: courier_id -&gt; courier_tel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courier_id</a:t>
            </a:r>
            <a:r>
              <a:rPr lang="ko-KR" altLang="en-US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E825F-4F73-A02C-3DC8-C19782E0A6B9}"/>
              </a:ext>
            </a:extLst>
          </p:cNvPr>
          <p:cNvSpPr txBox="1"/>
          <p:nvPr/>
        </p:nvSpPr>
        <p:spPr>
          <a:xfrm>
            <a:off x="7088952" y="4916017"/>
            <a:ext cx="3640868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align(</a:t>
            </a:r>
            <a:r>
              <a:rPr kumimoji="0" lang="en-US" altLang="ko-KR" sz="2000" b="1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courier_id)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FD: order_id -&gt; courier_id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order_id</a:t>
            </a:r>
            <a:r>
              <a:rPr lang="ko-KR" altLang="en-US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는 </a:t>
            </a:r>
            <a:r>
              <a:rPr lang="en-US" altLang="ko-KR" sz="2000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superkey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120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96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656C97-C08A-7DD2-F90F-AC9DAECB7D13}"/>
              </a:ext>
            </a:extLst>
          </p:cNvPr>
          <p:cNvSpPr txBox="1"/>
          <p:nvPr/>
        </p:nvSpPr>
        <p:spPr>
          <a:xfrm>
            <a:off x="691123" y="2024929"/>
            <a:ext cx="10809754" cy="3269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user_tel)</a:t>
            </a:r>
            <a:endParaRPr lang="en-US" altLang="ko-KR" sz="20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item_name, category, unit_price, discount_rate, stock, manufacturer_id)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align(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manufacturer_name, manufacturer_tel)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quantity, date)</a:t>
            </a:r>
          </a:p>
        </p:txBody>
      </p:sp>
    </p:spTree>
    <p:extLst>
      <p:ext uri="{BB962C8B-B14F-4D97-AF65-F5344CB8AC3E}">
        <p14:creationId xmlns:p14="http://schemas.microsoft.com/office/powerpoint/2010/main" val="25012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관계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CBA68-5053-2C92-9A24-F41F591CC1D7}"/>
              </a:ext>
            </a:extLst>
          </p:cNvPr>
          <p:cNvSpPr txBox="1"/>
          <p:nvPr/>
        </p:nvSpPr>
        <p:spPr>
          <a:xfrm>
            <a:off x="1020732" y="1727942"/>
            <a:ext cx="9655207" cy="2797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제조사는 식별 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구분함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사용자는 한 번에 여러 아이템을 할 수 있고 이런 주문을 여러번 할 수 있음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하나의 아이템을 여러 사용자가 주문할 수 있음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배달원은 여러 주문 배정 받을 수 있음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제조사는 한 번에 한 아이템에 한해서 공급을 할 수 있음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1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C34FD501-D4E3-7C2E-D590-5E2BA0B79274}"/>
              </a:ext>
            </a:extLst>
          </p:cNvPr>
          <p:cNvSpPr/>
          <p:nvPr/>
        </p:nvSpPr>
        <p:spPr>
          <a:xfrm>
            <a:off x="945945" y="3019778"/>
            <a:ext cx="1777443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supply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C7F0A2-C633-9CE0-413E-1E4B376A6356}"/>
              </a:ext>
            </a:extLst>
          </p:cNvPr>
          <p:cNvCxnSpPr>
            <a:cxnSpLocks/>
            <a:stCxn id="6" idx="1"/>
            <a:endCxn id="26" idx="3"/>
          </p:cNvCxnSpPr>
          <p:nvPr/>
        </p:nvCxnSpPr>
        <p:spPr>
          <a:xfrm flipH="1">
            <a:off x="2723388" y="3427952"/>
            <a:ext cx="799018" cy="1048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8E7D3E-D6E1-087C-6388-864EEDFCE8D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1834667" y="3838222"/>
            <a:ext cx="3592" cy="728129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다이아몬드 1027">
            <a:extLst>
              <a:ext uri="{FF2B5EF4-FFF2-40B4-BE49-F238E27FC236}">
                <a16:creationId xmlns:a16="http://schemas.microsoft.com/office/drawing/2014/main" id="{470DADCB-772E-5F7F-824F-2077B47D59B6}"/>
              </a:ext>
            </a:extLst>
          </p:cNvPr>
          <p:cNvSpPr/>
          <p:nvPr/>
        </p:nvSpPr>
        <p:spPr>
          <a:xfrm>
            <a:off x="6445041" y="3410603"/>
            <a:ext cx="2069547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delivery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071" name="그룹 1070">
            <a:extLst>
              <a:ext uri="{FF2B5EF4-FFF2-40B4-BE49-F238E27FC236}">
                <a16:creationId xmlns:a16="http://schemas.microsoft.com/office/drawing/2014/main" id="{165ED01F-E914-0FA7-6F1D-73B6090BFDBB}"/>
              </a:ext>
            </a:extLst>
          </p:cNvPr>
          <p:cNvGrpSpPr/>
          <p:nvPr/>
        </p:nvGrpSpPr>
        <p:grpSpPr>
          <a:xfrm>
            <a:off x="749350" y="4566351"/>
            <a:ext cx="2177817" cy="1536936"/>
            <a:chOff x="593355" y="1645910"/>
            <a:chExt cx="1920240" cy="153693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B902FC-A0BA-FD92-E3FB-FAC8632D5DE5}"/>
                </a:ext>
              </a:extLst>
            </p:cNvPr>
            <p:cNvSpPr/>
            <p:nvPr/>
          </p:nvSpPr>
          <p:spPr>
            <a:xfrm>
              <a:off x="593355" y="1645910"/>
              <a:ext cx="1920240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C9C8719B-39D7-2D92-E1B0-5F403FFB3ADC}"/>
                </a:ext>
              </a:extLst>
            </p:cNvPr>
            <p:cNvSpPr/>
            <p:nvPr/>
          </p:nvSpPr>
          <p:spPr>
            <a:xfrm>
              <a:off x="593355" y="2170767"/>
              <a:ext cx="1920240" cy="1012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manufacturer_tel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068" name="그룹 1067">
            <a:extLst>
              <a:ext uri="{FF2B5EF4-FFF2-40B4-BE49-F238E27FC236}">
                <a16:creationId xmlns:a16="http://schemas.microsoft.com/office/drawing/2014/main" id="{14F7B2D1-16E2-E61C-00C6-E3F89B385249}"/>
              </a:ext>
            </a:extLst>
          </p:cNvPr>
          <p:cNvGrpSpPr/>
          <p:nvPr/>
        </p:nvGrpSpPr>
        <p:grpSpPr>
          <a:xfrm>
            <a:off x="3522405" y="3166342"/>
            <a:ext cx="1950980" cy="2428241"/>
            <a:chOff x="5358713" y="1645899"/>
            <a:chExt cx="1401527" cy="24282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F4417A-FB29-7E58-B931-DEE62C54BE97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AC19A98B-2742-8FE4-6EB6-AB1A48FE57D2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C6E2758E-3570-9781-3AA4-228B042A206A}"/>
              </a:ext>
            </a:extLst>
          </p:cNvPr>
          <p:cNvGrpSpPr/>
          <p:nvPr/>
        </p:nvGrpSpPr>
        <p:grpSpPr>
          <a:xfrm>
            <a:off x="9642606" y="3166342"/>
            <a:ext cx="1808837" cy="2178840"/>
            <a:chOff x="10319291" y="1645940"/>
            <a:chExt cx="1289766" cy="21788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23177A-D2E1-0362-E3A7-E59946092175}"/>
                </a:ext>
              </a:extLst>
            </p:cNvPr>
            <p:cNvSpPr/>
            <p:nvPr/>
          </p:nvSpPr>
          <p:spPr>
            <a:xfrm>
              <a:off x="10319291" y="1645940"/>
              <a:ext cx="1289766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CF9309EE-31DF-BFFE-5EA1-9D7A3B57F462}"/>
                </a:ext>
              </a:extLst>
            </p:cNvPr>
            <p:cNvSpPr/>
            <p:nvPr/>
          </p:nvSpPr>
          <p:spPr>
            <a:xfrm>
              <a:off x="10319291" y="2169170"/>
              <a:ext cx="1289766" cy="1655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user_sex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user_age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user_address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user_tel</a:t>
              </a:r>
            </a:p>
          </p:txBody>
        </p:sp>
      </p:grpSp>
      <p:grpSp>
        <p:nvGrpSpPr>
          <p:cNvPr id="1070" name="그룹 1069">
            <a:extLst>
              <a:ext uri="{FF2B5EF4-FFF2-40B4-BE49-F238E27FC236}">
                <a16:creationId xmlns:a16="http://schemas.microsoft.com/office/drawing/2014/main" id="{26B25B29-3D59-4C41-9890-76F394C14A0F}"/>
              </a:ext>
            </a:extLst>
          </p:cNvPr>
          <p:cNvGrpSpPr/>
          <p:nvPr/>
        </p:nvGrpSpPr>
        <p:grpSpPr>
          <a:xfrm>
            <a:off x="6601402" y="4889656"/>
            <a:ext cx="1756827" cy="1529550"/>
            <a:chOff x="7839003" y="2742079"/>
            <a:chExt cx="1401525" cy="15295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28F83F-7386-3068-89EF-E989EF3C575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C183E194-3C4A-61B6-E0CC-BA76717FB6DE}"/>
                </a:ext>
              </a:extLst>
            </p:cNvPr>
            <p:cNvSpPr/>
            <p:nvPr/>
          </p:nvSpPr>
          <p:spPr>
            <a:xfrm>
              <a:off x="7839003" y="3257564"/>
              <a:ext cx="1401525" cy="1014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courier_tel</a:t>
              </a:r>
            </a:p>
          </p:txBody>
        </p:sp>
      </p:grpSp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B7A7C56C-CCCB-B582-8DF4-2864AD223BAD}"/>
              </a:ext>
            </a:extLst>
          </p:cNvPr>
          <p:cNvGrpSpPr/>
          <p:nvPr/>
        </p:nvGrpSpPr>
        <p:grpSpPr>
          <a:xfrm>
            <a:off x="6586877" y="674076"/>
            <a:ext cx="1756827" cy="2054774"/>
            <a:chOff x="7839003" y="2742079"/>
            <a:chExt cx="1401525" cy="2054774"/>
          </a:xfrm>
        </p:grpSpPr>
        <p:sp>
          <p:nvSpPr>
            <p:cNvPr id="1090" name="직사각형 1089">
              <a:extLst>
                <a:ext uri="{FF2B5EF4-FFF2-40B4-BE49-F238E27FC236}">
                  <a16:creationId xmlns:a16="http://schemas.microsoft.com/office/drawing/2014/main" id="{1877C2F9-A744-282A-4CBA-37057339D810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91" name="직사각형 1090">
              <a:extLst>
                <a:ext uri="{FF2B5EF4-FFF2-40B4-BE49-F238E27FC236}">
                  <a16:creationId xmlns:a16="http://schemas.microsoft.com/office/drawing/2014/main" id="{99E82124-20A8-28F9-CB34-38B6D05A3B3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1096" name="다이아몬드 1095">
            <a:extLst>
              <a:ext uri="{FF2B5EF4-FFF2-40B4-BE49-F238E27FC236}">
                <a16:creationId xmlns:a16="http://schemas.microsoft.com/office/drawing/2014/main" id="{6DFD4353-43E5-5EEF-2DC9-CDED14277D8A}"/>
              </a:ext>
            </a:extLst>
          </p:cNvPr>
          <p:cNvSpPr/>
          <p:nvPr/>
        </p:nvSpPr>
        <p:spPr>
          <a:xfrm>
            <a:off x="3524361" y="1532596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item_order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98" name="직선 연결선 1097">
            <a:extLst>
              <a:ext uri="{FF2B5EF4-FFF2-40B4-BE49-F238E27FC236}">
                <a16:creationId xmlns:a16="http://schemas.microsoft.com/office/drawing/2014/main" id="{A5A932F5-E898-3B8D-3745-0A149EEFCA9E}"/>
              </a:ext>
            </a:extLst>
          </p:cNvPr>
          <p:cNvCxnSpPr>
            <a:cxnSpLocks/>
            <a:stCxn id="1090" idx="1"/>
            <a:endCxn id="1096" idx="0"/>
          </p:cNvCxnSpPr>
          <p:nvPr/>
        </p:nvCxnSpPr>
        <p:spPr>
          <a:xfrm flipH="1">
            <a:off x="4911199" y="935651"/>
            <a:ext cx="1675678" cy="596945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다이아몬드 1100">
            <a:extLst>
              <a:ext uri="{FF2B5EF4-FFF2-40B4-BE49-F238E27FC236}">
                <a16:creationId xmlns:a16="http://schemas.microsoft.com/office/drawing/2014/main" id="{B2C581D9-CA9B-AEC5-02ED-E0116B38B52C}"/>
              </a:ext>
            </a:extLst>
          </p:cNvPr>
          <p:cNvSpPr/>
          <p:nvPr/>
        </p:nvSpPr>
        <p:spPr>
          <a:xfrm>
            <a:off x="8514588" y="1532596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order_user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05" name="직선 연결선 1104">
            <a:extLst>
              <a:ext uri="{FF2B5EF4-FFF2-40B4-BE49-F238E27FC236}">
                <a16:creationId xmlns:a16="http://schemas.microsoft.com/office/drawing/2014/main" id="{114BCAA0-6F7F-C4C7-E71A-61923CE8A5D6}"/>
              </a:ext>
            </a:extLst>
          </p:cNvPr>
          <p:cNvCxnSpPr>
            <a:cxnSpLocks/>
            <a:stCxn id="1101" idx="0"/>
            <a:endCxn id="1090" idx="3"/>
          </p:cNvCxnSpPr>
          <p:nvPr/>
        </p:nvCxnSpPr>
        <p:spPr>
          <a:xfrm flipH="1" flipV="1">
            <a:off x="8343704" y="935651"/>
            <a:ext cx="1557722" cy="596945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직선 연결선 1113">
            <a:extLst>
              <a:ext uri="{FF2B5EF4-FFF2-40B4-BE49-F238E27FC236}">
                <a16:creationId xmlns:a16="http://schemas.microsoft.com/office/drawing/2014/main" id="{7D800EA4-EA67-D614-37E8-3C2B55DEC53F}"/>
              </a:ext>
            </a:extLst>
          </p:cNvPr>
          <p:cNvCxnSpPr>
            <a:cxnSpLocks/>
            <a:stCxn id="1028" idx="0"/>
            <a:endCxn id="1091" idx="2"/>
          </p:cNvCxnSpPr>
          <p:nvPr/>
        </p:nvCxnSpPr>
        <p:spPr>
          <a:xfrm flipH="1" flipV="1">
            <a:off x="7465291" y="2728850"/>
            <a:ext cx="14524" cy="681753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직선 화살표 연결선 1124">
            <a:extLst>
              <a:ext uri="{FF2B5EF4-FFF2-40B4-BE49-F238E27FC236}">
                <a16:creationId xmlns:a16="http://schemas.microsoft.com/office/drawing/2014/main" id="{1A7A8E15-D253-AEC9-E6CC-B9250E59795E}"/>
              </a:ext>
            </a:extLst>
          </p:cNvPr>
          <p:cNvCxnSpPr>
            <a:cxnSpLocks/>
            <a:stCxn id="1101" idx="2"/>
            <a:endCxn id="7" idx="0"/>
          </p:cNvCxnSpPr>
          <p:nvPr/>
        </p:nvCxnSpPr>
        <p:spPr>
          <a:xfrm>
            <a:off x="9901426" y="2351040"/>
            <a:ext cx="645599" cy="815302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2972662-960F-3C0C-E466-A215323089B4}"/>
              </a:ext>
            </a:extLst>
          </p:cNvPr>
          <p:cNvSpPr txBox="1"/>
          <p:nvPr/>
        </p:nvSpPr>
        <p:spPr>
          <a:xfrm>
            <a:off x="9129827" y="9188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ED129B7C-26F8-1D57-F133-3130C2819D20}"/>
              </a:ext>
            </a:extLst>
          </p:cNvPr>
          <p:cNvSpPr txBox="1"/>
          <p:nvPr/>
        </p:nvSpPr>
        <p:spPr>
          <a:xfrm>
            <a:off x="10282412" y="2535395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34" name="직선 화살표 연결선 1133">
            <a:extLst>
              <a:ext uri="{FF2B5EF4-FFF2-40B4-BE49-F238E27FC236}">
                <a16:creationId xmlns:a16="http://schemas.microsoft.com/office/drawing/2014/main" id="{92847DE5-9399-7C13-F69B-96B00A957D6D}"/>
              </a:ext>
            </a:extLst>
          </p:cNvPr>
          <p:cNvCxnSpPr>
            <a:cxnSpLocks/>
            <a:stCxn id="1028" idx="2"/>
            <a:endCxn id="8" idx="0"/>
          </p:cNvCxnSpPr>
          <p:nvPr/>
        </p:nvCxnSpPr>
        <p:spPr>
          <a:xfrm>
            <a:off x="7479815" y="4229047"/>
            <a:ext cx="1" cy="660609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8DD8199D-3D3F-E16F-8837-D8F713A126F6}"/>
              </a:ext>
            </a:extLst>
          </p:cNvPr>
          <p:cNvSpPr txBox="1"/>
          <p:nvPr/>
        </p:nvSpPr>
        <p:spPr>
          <a:xfrm>
            <a:off x="7523617" y="287511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3AAAB10D-60A2-F5E2-F154-A942E18AD064}"/>
              </a:ext>
            </a:extLst>
          </p:cNvPr>
          <p:cNvSpPr txBox="1"/>
          <p:nvPr/>
        </p:nvSpPr>
        <p:spPr>
          <a:xfrm>
            <a:off x="7507404" y="437087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9D7394DD-6B56-4FF8-87C8-4CFADD0AC1CE}"/>
              </a:ext>
            </a:extLst>
          </p:cNvPr>
          <p:cNvSpPr txBox="1"/>
          <p:nvPr/>
        </p:nvSpPr>
        <p:spPr>
          <a:xfrm>
            <a:off x="5424158" y="926321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34666FF7-2AE9-7867-E43E-39D4CEE176F5}"/>
              </a:ext>
            </a:extLst>
          </p:cNvPr>
          <p:cNvSpPr txBox="1"/>
          <p:nvPr/>
        </p:nvSpPr>
        <p:spPr>
          <a:xfrm>
            <a:off x="4225620" y="2482577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2AC98488-08F4-9658-0F3A-9FFD73B95124}"/>
              </a:ext>
            </a:extLst>
          </p:cNvPr>
          <p:cNvSpPr txBox="1"/>
          <p:nvPr/>
        </p:nvSpPr>
        <p:spPr>
          <a:xfrm>
            <a:off x="2788686" y="305781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845B4F54-6895-A7E4-F6C7-D5D8F8558119}"/>
              </a:ext>
            </a:extLst>
          </p:cNvPr>
          <p:cNvSpPr txBox="1"/>
          <p:nvPr/>
        </p:nvSpPr>
        <p:spPr>
          <a:xfrm>
            <a:off x="1495925" y="4011545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45" name="직선 화살표 연결선 1144">
            <a:extLst>
              <a:ext uri="{FF2B5EF4-FFF2-40B4-BE49-F238E27FC236}">
                <a16:creationId xmlns:a16="http://schemas.microsoft.com/office/drawing/2014/main" id="{50EB65E9-D462-91AD-D2D8-4C39B01F8BC4}"/>
              </a:ext>
            </a:extLst>
          </p:cNvPr>
          <p:cNvCxnSpPr>
            <a:cxnSpLocks/>
            <a:stCxn id="1096" idx="2"/>
            <a:endCxn id="6" idx="0"/>
          </p:cNvCxnSpPr>
          <p:nvPr/>
        </p:nvCxnSpPr>
        <p:spPr>
          <a:xfrm flipH="1">
            <a:off x="4497896" y="2351040"/>
            <a:ext cx="413303" cy="815302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2709396" cy="662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endParaRPr lang="en-US" altLang="ko-KR" sz="28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5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689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(3) RDB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테이블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스키마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strong entity set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15168" y="1666159"/>
            <a:ext cx="10536026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user(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user_id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user_name, user_sex, user_age, user_address, user_tel)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item_name, category, unit_price, discount_rate, stock, manufacturer_id)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courier(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courier_id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courier_tel, delivery_id)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manufacturer(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manufacturer_id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manufacturer_name, manufacturer_tel)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order_date, num_of_item, total_price)</a:t>
            </a:r>
          </a:p>
        </p:txBody>
      </p:sp>
    </p:spTree>
    <p:extLst>
      <p:ext uri="{BB962C8B-B14F-4D97-AF65-F5344CB8AC3E}">
        <p14:creationId xmlns:p14="http://schemas.microsoft.com/office/powerpoint/2010/main" val="327463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1144933" y="4768995"/>
            <a:ext cx="8718733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변환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42A133-95BE-4640-F28B-60FA2E2A76EF}"/>
              </a:ext>
            </a:extLst>
          </p:cNvPr>
          <p:cNvGrpSpPr/>
          <p:nvPr/>
        </p:nvGrpSpPr>
        <p:grpSpPr>
          <a:xfrm>
            <a:off x="8817667" y="2066925"/>
            <a:ext cx="1808837" cy="2178840"/>
            <a:chOff x="10319291" y="1645940"/>
            <a:chExt cx="1289766" cy="2178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D407E3-1337-E73A-789B-D983A8FB4B31}"/>
                </a:ext>
              </a:extLst>
            </p:cNvPr>
            <p:cNvSpPr/>
            <p:nvPr/>
          </p:nvSpPr>
          <p:spPr>
            <a:xfrm>
              <a:off x="10319291" y="1645940"/>
              <a:ext cx="1289766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724C03-08F1-77F1-3D36-27510FA113A0}"/>
                </a:ext>
              </a:extLst>
            </p:cNvPr>
            <p:cNvSpPr/>
            <p:nvPr/>
          </p:nvSpPr>
          <p:spPr>
            <a:xfrm>
              <a:off x="10319291" y="2169170"/>
              <a:ext cx="1289766" cy="1655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user_sex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user_age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user_address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user_tel</a:t>
              </a:r>
            </a:p>
          </p:txBody>
        </p:sp>
      </p:grp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order_user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5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7482838" y="2328500"/>
            <a:ext cx="1334829" cy="45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BFFB324-0C4A-13D1-92C9-13E81BDD752C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4EE94A-F38F-3B6F-50CD-D42AA7E452DF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8E46DA-69F1-2B62-2007-032E1022A656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72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97693" y="4884742"/>
            <a:ext cx="11045396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변환</a:t>
            </a:r>
            <a:endParaRPr lang="en-US" altLang="ko-KR" sz="20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item_name, category, unit_price, discount_rate, stock, manufacturer_id)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user_id,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item_order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7482838" y="2328500"/>
            <a:ext cx="1386840" cy="7700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004CD0-3E3D-FF03-F4A6-8B037CA5015F}"/>
              </a:ext>
            </a:extLst>
          </p:cNvPr>
          <p:cNvGrpSpPr/>
          <p:nvPr/>
        </p:nvGrpSpPr>
        <p:grpSpPr>
          <a:xfrm>
            <a:off x="8869677" y="2074590"/>
            <a:ext cx="1950980" cy="2428241"/>
            <a:chOff x="5358713" y="1645899"/>
            <a:chExt cx="1401527" cy="24282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E6C689-89B5-1E5D-B881-4A4D06262404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1910C0-48D5-D9FA-D913-0DE4FCD6BAB2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20F2B5-9811-2F2B-E8AC-CA07CBB91ED3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17AAD7-BB07-0B12-63AD-B222673DA30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609797-1F52-7631-412F-A3922E2EBA2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61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97693" y="4884742"/>
            <a:ext cx="8994706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테이블 변환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i="0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</a:t>
            </a:r>
            <a:r>
              <a:rPr kumimoji="0" lang="en-US" altLang="ko-KR" sz="2000" i="0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user_id,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item_id,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order_date, num_of_item, total_price)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delivery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7482838" y="2328500"/>
            <a:ext cx="1386840" cy="10147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20F2B5-9811-2F2B-E8AC-CA07CBB91ED3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17AAD7-BB07-0B12-63AD-B222673DA30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order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609797-1F52-7631-412F-A3922E2EBA2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order_id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order_date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num_of_item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total_price</a:t>
              </a: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9CBA30-DAA5-61E9-B426-BF1FC09A2A75}"/>
              </a:ext>
            </a:extLst>
          </p:cNvPr>
          <p:cNvGrpSpPr/>
          <p:nvPr/>
        </p:nvGrpSpPr>
        <p:grpSpPr>
          <a:xfrm>
            <a:off x="8869678" y="2077072"/>
            <a:ext cx="1756827" cy="1529550"/>
            <a:chOff x="7839003" y="2742079"/>
            <a:chExt cx="1401525" cy="15295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5EB601-EA52-A195-2993-A7CE2C603C39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93CAB8-1C25-3630-0AA0-903ADFBC7458}"/>
                </a:ext>
              </a:extLst>
            </p:cNvPr>
            <p:cNvSpPr/>
            <p:nvPr/>
          </p:nvSpPr>
          <p:spPr>
            <a:xfrm>
              <a:off x="7839003" y="3257564"/>
              <a:ext cx="1401525" cy="1014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1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2083</Words>
  <Application>Microsoft Office PowerPoint</Application>
  <PresentationFormat>와이드스크린</PresentationFormat>
  <Paragraphs>340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Noto Sans KR</vt:lpstr>
      <vt:lpstr>Noto Sans KR Medium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민준 최</dc:creator>
  <cp:lastModifiedBy>민준 최</cp:lastModifiedBy>
  <cp:revision>32</cp:revision>
  <dcterms:created xsi:type="dcterms:W3CDTF">2022-03-14T10:46:17Z</dcterms:created>
  <dcterms:modified xsi:type="dcterms:W3CDTF">2022-12-02T11:44:01Z</dcterms:modified>
</cp:coreProperties>
</file>