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66" r:id="rId6"/>
    <p:sldId id="267" r:id="rId7"/>
    <p:sldId id="274" r:id="rId8"/>
    <p:sldId id="275" r:id="rId9"/>
    <p:sldId id="276" r:id="rId10"/>
    <p:sldId id="277" r:id="rId11"/>
    <p:sldId id="278" r:id="rId12"/>
    <p:sldId id="268" r:id="rId13"/>
    <p:sldId id="279" r:id="rId14"/>
    <p:sldId id="285" r:id="rId15"/>
    <p:sldId id="286" r:id="rId16"/>
    <p:sldId id="287" r:id="rId17"/>
    <p:sldId id="288" r:id="rId18"/>
    <p:sldId id="280" r:id="rId19"/>
    <p:sldId id="269" r:id="rId20"/>
    <p:sldId id="281" r:id="rId21"/>
    <p:sldId id="282" r:id="rId22"/>
    <p:sldId id="283" r:id="rId23"/>
    <p:sldId id="284" r:id="rId24"/>
    <p:sldId id="270" r:id="rId25"/>
    <p:sldId id="27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74A"/>
    <a:srgbClr val="666666"/>
    <a:srgbClr val="575D61"/>
    <a:srgbClr val="B7B7B7"/>
    <a:srgbClr val="F0F0F0"/>
    <a:srgbClr val="F7F7F7"/>
    <a:srgbClr val="F6F6F6"/>
    <a:srgbClr val="E4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6E95B-4E3D-469C-9992-502C2E36E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4AC3AB-699D-4FE8-B79C-704317A0A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24058-447B-466F-90BF-DD9F3724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E9C3C-B641-4E5B-829A-70873C88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6941E-32BB-411D-82E5-4E2B9076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9985F-56DB-47F2-84C6-4F57C3B1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F901CF-2F08-4608-A1DD-F2061D4B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BF9D8-9B0B-493F-8C81-893CFACB1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54258-C815-4326-846D-4437DF9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8DE83-767A-476C-A32E-ABFD9204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648E36-7E1A-4B39-A8DB-B3104C0E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EEA34-E0BE-4868-AF77-2FC30E51E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BF6F5-688C-4C1A-A366-9665D073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F147-8BEF-4D41-B68F-C1B176A3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3D933F-4EE5-432B-8B6B-B42F30DF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37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6AA8-51EF-46FB-9654-F16A2413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1B97F-99B0-472D-ABFD-C557B767D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0A161-7099-465E-AAF6-4DA025E5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33A39-DFF4-4B7C-B6CD-730318E8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9729A-3ABD-4AF3-BD09-CE11B2B8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5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D50386-BDC5-4199-9E9D-1269E2E0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9BFDD4-A21F-4049-8358-0F8FBDC9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4A77-BC73-4493-A4AE-6D9062E8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AECA-C5FD-403F-973B-CD52F9AF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8C0F6-0089-4498-9ED3-F3D498F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3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8FF41-08E1-43BC-B41B-7BD22AC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CCEFE-7887-4C3A-898A-C01B5D45C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CDBCA5-9A96-48F2-834E-0B918EE85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E1971-6DEB-47F5-93B4-F9DF396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27923C-B42F-4B32-A40E-1E6FB173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1A5E4-EE7F-4AF8-B788-25125693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39276-DFAE-4A19-9A05-601212D5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FA3BB-B08A-4050-8A17-FCCAA42A2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26E2E2-1889-4DC6-B131-1F7EFB96E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DC870-EF05-423C-893F-33B10BB5F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2AB569-EFFC-4A94-AB8A-1E3468073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ADB54-8600-4A44-8E47-8D3F09B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7F051C-69B4-4575-9F43-30813749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EB7198-04EC-4A3B-A727-0919DDF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41247-A87D-4058-AD54-9C1335A1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FACA24-E615-4334-B81E-315DAAB4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C8AA7-69C1-4CAE-9BBF-0D545AA9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97F4C-C0A4-4D00-AEC0-5A84FC43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42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D97EC0-982A-4AB6-B7BB-57D683F7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9D446C-EDD6-4D10-B7BB-0429E613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5BB32-10E0-4533-A530-4DC3F5FF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2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620F7-A2A7-4BB7-8EB5-AD8E3E19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4F5A8-FC89-46C7-B6BE-8EC5842E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550E0-1C5A-407C-9FED-D2666EB52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3D1A7-144B-41E6-9E11-34884AA6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7F1F26-6D32-40DF-8CC5-1636985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5E777D-BD94-4F14-9A0D-5932CCDA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4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C2D5B-C521-4E2B-995D-51074242D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2D7E57-B833-4E25-A9D5-729D8BD61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000265-A5F1-44DE-BA14-6997FED3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78113-7F88-48B4-8AEC-68DA2FEF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638835-6840-419E-9BD3-2E5A868D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1436CE-A8DF-4317-A69D-09821631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A4489D7-2B17-4C5A-8AE0-A25CDB684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29BB94-340F-44C4-B3A0-0F0233BF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2C7A60-0F87-40B0-BA1C-76DD16679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DFFD7-C0DA-4FB2-A417-5CCDF23FF801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92ED3-819C-43B2-8EFF-AD71720E6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0AA2E-0339-4AE2-9E5D-11A5E0A6A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B5B32-C770-474C-8FF0-D149473BB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08A5C150-E87C-45BC-A2D2-2074301994FE}"/>
              </a:ext>
            </a:extLst>
          </p:cNvPr>
          <p:cNvGrpSpPr/>
          <p:nvPr/>
        </p:nvGrpSpPr>
        <p:grpSpPr>
          <a:xfrm>
            <a:off x="2614919" y="2882821"/>
            <a:ext cx="6962162" cy="1401042"/>
            <a:chOff x="1122745" y="1698061"/>
            <a:chExt cx="6962162" cy="1401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155400-FB31-4C1A-9B6C-2B569CE875DB}"/>
                </a:ext>
              </a:extLst>
            </p:cNvPr>
            <p:cNvSpPr txBox="1"/>
            <p:nvPr/>
          </p:nvSpPr>
          <p:spPr>
            <a:xfrm>
              <a:off x="1122745" y="1698061"/>
              <a:ext cx="6962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>
                  <a:solidFill>
                    <a:srgbClr val="43474A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데이터베이스설계 과제 </a:t>
              </a:r>
              <a:r>
                <a:rPr lang="en-US" altLang="ko-KR" sz="4800" b="1">
                  <a:solidFill>
                    <a:srgbClr val="43474A"/>
                  </a:solidFill>
                  <a:latin typeface="메이플스토리" panose="02000300000000000000" pitchFamily="2" charset="-127"/>
                  <a:ea typeface="메이플스토리" panose="02000300000000000000" pitchFamily="2" charset="-127"/>
                </a:rPr>
                <a:t>Ⅳ</a:t>
              </a:r>
              <a:endParaRPr lang="ko-KR" altLang="en-US" sz="48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F126B8-5634-47FB-B8A4-465D640D394B}"/>
                </a:ext>
              </a:extLst>
            </p:cNvPr>
            <p:cNvSpPr txBox="1"/>
            <p:nvPr/>
          </p:nvSpPr>
          <p:spPr>
            <a:xfrm>
              <a:off x="3622627" y="2729771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20215406 </a:t>
              </a:r>
              <a:r>
                <a:rPr lang="ko-KR" altLang="en-US" b="1">
                  <a:solidFill>
                    <a:srgbClr val="575D6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최민준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06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9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n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7561878" cy="961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테이블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생성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manufacturer_id, item_id, quantity, 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date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A42FF766-A13B-E314-CC00-5090D5983AA6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57FB81-6667-86E3-D41F-B99AB84D806D}"/>
              </a:ext>
            </a:extLst>
          </p:cNvPr>
          <p:cNvCxnSpPr>
            <a:cxnSpLocks/>
            <a:stCxn id="6" idx="1"/>
            <a:endCxn id="30" idx="3"/>
          </p:cNvCxnSpPr>
          <p:nvPr/>
        </p:nvCxnSpPr>
        <p:spPr>
          <a:xfrm flipH="1">
            <a:off x="3090802" y="2328500"/>
            <a:ext cx="1618360" cy="25478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9F74DF-3CC0-2A7C-DF2F-344B2802459E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63DD5D-A9AE-F019-20D1-A7A9C73C711C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B3536D-0221-380E-FD4A-87F368770E12}"/>
              </a:ext>
            </a:extLst>
          </p:cNvPr>
          <p:cNvGrpSpPr/>
          <p:nvPr/>
        </p:nvGrpSpPr>
        <p:grpSpPr>
          <a:xfrm>
            <a:off x="8869677" y="2074590"/>
            <a:ext cx="1950980" cy="2428241"/>
            <a:chOff x="5358713" y="1645899"/>
            <a:chExt cx="1401527" cy="242824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E88471C-2869-0DC0-2AFF-DD4B30707799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0D2A0B9-AC82-D8AB-F64E-21EE457146D6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03CB81F-58F1-DF1F-2E3E-83C6869A4CE8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7482838" y="2328500"/>
            <a:ext cx="1386840" cy="770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774CC75-A148-AFF5-CBF5-954F3B8C8F20}"/>
              </a:ext>
            </a:extLst>
          </p:cNvPr>
          <p:cNvGrpSpPr/>
          <p:nvPr/>
        </p:nvGrpSpPr>
        <p:grpSpPr>
          <a:xfrm>
            <a:off x="912985" y="2092358"/>
            <a:ext cx="2177817" cy="1536936"/>
            <a:chOff x="593355" y="1645910"/>
            <a:chExt cx="1920240" cy="15369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8018169-42EF-70A1-8AEC-CF410F0D65CE}"/>
                </a:ext>
              </a:extLst>
            </p:cNvPr>
            <p:cNvSpPr/>
            <p:nvPr/>
          </p:nvSpPr>
          <p:spPr>
            <a:xfrm>
              <a:off x="593355" y="1645910"/>
              <a:ext cx="1920240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D50F56A-9561-F147-B87F-95ADB69BC2AE}"/>
                </a:ext>
              </a:extLst>
            </p:cNvPr>
            <p:cNvSpPr/>
            <p:nvPr/>
          </p:nvSpPr>
          <p:spPr>
            <a:xfrm>
              <a:off x="593355" y="2170767"/>
              <a:ext cx="1920240" cy="1012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manufacturer_tel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84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661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결과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691123" y="2024929"/>
            <a:ext cx="10809754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manufacturer_name, manufacturer_tel)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supply(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supply_id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manufacturer_id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quantity, date)</a:t>
            </a:r>
          </a:p>
        </p:txBody>
      </p:sp>
    </p:spTree>
    <p:extLst>
      <p:ext uri="{BB962C8B-B14F-4D97-AF65-F5344CB8AC3E}">
        <p14:creationId xmlns:p14="http://schemas.microsoft.com/office/powerpoint/2010/main" val="37296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(4)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자연어 질의 리스트 및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SQL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문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255762"/>
            <a:ext cx="9655592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①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이번 달에 내가 쿠팡에 지출한 내역을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② ‘clothe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판매량이 가장 많은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③ ‘IT’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‘apple’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제조사만 해당하는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④ ‘s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amsung’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제조사가 쿠팡을 통해 벌어들인 총 수익 중 최대치를 경신한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⑤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특정 날짜에 공급받은 아이템과 수량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629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7425431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①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이번 달에 내가 쿠팡에 지출한 내역을 보여주기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내 회원아이디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= 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SELECT sum(total_price)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FROM order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WHERE order_id = 1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and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order_date &gt;= date (2022-11-01)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and order_date &lt;= date (2022-11-30) ;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82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8382038" cy="3269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② ‘clothe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판매량이 가장 많은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item.item_name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order,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item.item_category = ‘clothes’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GROUP BY order.item_id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HAVING SUM(order.num_of_item) = MAX(SUM(order.num_of_item) ) ;</a:t>
            </a:r>
          </a:p>
        </p:txBody>
      </p:sp>
    </p:spTree>
    <p:extLst>
      <p:ext uri="{BB962C8B-B14F-4D97-AF65-F5344CB8AC3E}">
        <p14:creationId xmlns:p14="http://schemas.microsoft.com/office/powerpoint/2010/main" val="40582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8879354" cy="280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③ ‘IT’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카테고리에서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‘apple’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제조사만 해당하는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item_name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item, manufacturer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manufacturer.manufacturer_name = ‘apple’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and manufacturer.manufacturer_id = item.item.manufacturer_id ;</a:t>
            </a:r>
          </a:p>
        </p:txBody>
      </p:sp>
    </p:spTree>
    <p:extLst>
      <p:ext uri="{BB962C8B-B14F-4D97-AF65-F5344CB8AC3E}">
        <p14:creationId xmlns:p14="http://schemas.microsoft.com/office/powerpoint/2010/main" val="22015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1400527"/>
            <a:ext cx="9655592" cy="5116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④ ‘s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amsung’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제조사가 쿠팡을 통해 벌어들인 총 수익 중 최대치를 경신한 아이템 보여주기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order.order_id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order,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 item.manufacturer_id IN (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SELECT manufacturer.manufacturer_id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FROM manufacturer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	WHERE manufacturer.manufacturer_name = ‘Samsung’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GROUP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BY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order.item_id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HAVING SUM(order.total_price) = MAX(SUM(order.total_price)) ;</a:t>
            </a:r>
          </a:p>
        </p:txBody>
      </p:sp>
    </p:spTree>
    <p:extLst>
      <p:ext uri="{BB962C8B-B14F-4D97-AF65-F5344CB8AC3E}">
        <p14:creationId xmlns:p14="http://schemas.microsoft.com/office/powerpoint/2010/main" val="417080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168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(4)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자연어 질의 리스트 및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787434-F8F4-130F-8A3E-6A89993E1166}"/>
              </a:ext>
            </a:extLst>
          </p:cNvPr>
          <p:cNvSpPr txBox="1"/>
          <p:nvPr/>
        </p:nvSpPr>
        <p:spPr>
          <a:xfrm>
            <a:off x="691123" y="2040607"/>
            <a:ext cx="7415813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⑤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특정 날짜에 공급받은 아이템과 수량 보여주기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(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예시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: 2022-12-01)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SELECT item.item_name, supply.quantity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FROM supply, item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WHERE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supply.supply_date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=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date(2022-12-01)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90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30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user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4A28CD-C568-319E-2F5D-8D399AD59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47" y="1783103"/>
            <a:ext cx="5075360" cy="9754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4F837A-3345-BC5A-C1FE-A0833D8B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347" y="2953784"/>
            <a:ext cx="5073305" cy="315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340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DD321AE-D37A-CC27-AE53-43C6DA42B313}"/>
              </a:ext>
            </a:extLst>
          </p:cNvPr>
          <p:cNvGrpSpPr/>
          <p:nvPr/>
        </p:nvGrpSpPr>
        <p:grpSpPr>
          <a:xfrm>
            <a:off x="3554509" y="2042506"/>
            <a:ext cx="5082982" cy="3769720"/>
            <a:chOff x="3739964" y="1908036"/>
            <a:chExt cx="5082982" cy="376972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28972AA-0A75-B5D4-2F77-D1859C81E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9966" y="1908036"/>
              <a:ext cx="5082980" cy="952583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401373E-2B30-D7EF-746A-5F1143B9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9964" y="2984011"/>
              <a:ext cx="5082979" cy="26937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2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(1)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응용분야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5642C-2563-4CCC-8B73-9EBC1FD49DA3}"/>
              </a:ext>
            </a:extLst>
          </p:cNvPr>
          <p:cNvSpPr txBox="1"/>
          <p:nvPr/>
        </p:nvSpPr>
        <p:spPr>
          <a:xfrm>
            <a:off x="2728732" y="3136612"/>
            <a:ext cx="6734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쿠팡 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(</a:t>
            </a:r>
            <a:r>
              <a:rPr lang="ko-KR" altLang="en-US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온라인 창고형 판매업체 서비스</a:t>
            </a:r>
            <a:r>
              <a:rPr lang="en-US" altLang="ko-KR" sz="3200" b="1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155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796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courier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5586EC3-256B-65F9-96B1-9940D5AC9D8B}"/>
              </a:ext>
            </a:extLst>
          </p:cNvPr>
          <p:cNvGrpSpPr/>
          <p:nvPr/>
        </p:nvGrpSpPr>
        <p:grpSpPr>
          <a:xfrm>
            <a:off x="3581182" y="2394774"/>
            <a:ext cx="5029636" cy="2521915"/>
            <a:chOff x="702389" y="2089974"/>
            <a:chExt cx="5029636" cy="252191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6C3508A-5823-2E6C-6603-12C8A8D83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2389" y="2089974"/>
              <a:ext cx="5029636" cy="59441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7208139-BC24-632E-B5CE-DCEBD0700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389" y="2908562"/>
              <a:ext cx="5029636" cy="17033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05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506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order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A07579-7CBF-35C5-DA2B-F136670CF61A}"/>
              </a:ext>
            </a:extLst>
          </p:cNvPr>
          <p:cNvGrpSpPr/>
          <p:nvPr/>
        </p:nvGrpSpPr>
        <p:grpSpPr>
          <a:xfrm>
            <a:off x="3565941" y="1746493"/>
            <a:ext cx="5060118" cy="4603695"/>
            <a:chOff x="736790" y="1952681"/>
            <a:chExt cx="5060118" cy="460369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7A5D152-A567-0FD4-981A-CEB76647D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790" y="1952681"/>
              <a:ext cx="5060118" cy="9678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63B976D-3CE4-9EBF-AC53-8B31839F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790" y="3101676"/>
              <a:ext cx="5060118" cy="3454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025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997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manufacturer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316E63-7CA4-2CE1-015D-6C0981C5FAB4}"/>
              </a:ext>
            </a:extLst>
          </p:cNvPr>
          <p:cNvGrpSpPr/>
          <p:nvPr/>
        </p:nvGrpSpPr>
        <p:grpSpPr>
          <a:xfrm>
            <a:off x="3569750" y="1377401"/>
            <a:ext cx="5052499" cy="5012496"/>
            <a:chOff x="593355" y="1458083"/>
            <a:chExt cx="5052499" cy="501249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10DE894-F635-C12E-EE77-C30615E57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356" y="1458083"/>
              <a:ext cx="5052498" cy="624894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74A764E-8EFF-9A9B-B200-C3C9F418D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3355" y="2202934"/>
              <a:ext cx="5052498" cy="4267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7861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8872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(5)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대화식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SQL 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도구로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DB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생성 및 데이터 적재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supply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7A065C-3C27-FD3C-9942-BA2201DBC880}"/>
              </a:ext>
            </a:extLst>
          </p:cNvPr>
          <p:cNvGrpSpPr/>
          <p:nvPr/>
        </p:nvGrpSpPr>
        <p:grpSpPr>
          <a:xfrm>
            <a:off x="3569751" y="2040758"/>
            <a:ext cx="5052498" cy="2776484"/>
            <a:chOff x="3569751" y="1409435"/>
            <a:chExt cx="5052498" cy="277648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6899F7E-634C-DCE3-539E-B3DBF970C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9751" y="1409435"/>
              <a:ext cx="5052498" cy="93734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83ECEA0-B342-6851-6D14-8E91346D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9751" y="2590622"/>
              <a:ext cx="5050012" cy="1595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0165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453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(6) JDBC/MySQL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프로그램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E017C-D576-FACC-A131-6F3BCBC34203}"/>
              </a:ext>
            </a:extLst>
          </p:cNvPr>
          <p:cNvSpPr txBox="1"/>
          <p:nvPr/>
        </p:nvSpPr>
        <p:spPr>
          <a:xfrm>
            <a:off x="593355" y="2717426"/>
            <a:ext cx="3908442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①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카테고리별로 아이템 검색하기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②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사용자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id, 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아이템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id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로 주문 넣기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③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종료</a:t>
            </a:r>
            <a:r>
              <a:rPr kumimoji="0" lang="ko-KR" altLang="en-US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endParaRPr kumimoji="0" lang="en-US" altLang="ko-KR" sz="200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709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5009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(7) BCNF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정규화 및 스키마 정제</a:t>
            </a:r>
          </a:p>
        </p:txBody>
      </p:sp>
    </p:spTree>
    <p:extLst>
      <p:ext uri="{BB962C8B-B14F-4D97-AF65-F5344CB8AC3E}">
        <p14:creationId xmlns:p14="http://schemas.microsoft.com/office/powerpoint/2010/main" val="156593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10150536" cy="3905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성별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나이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주소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카테고리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할인율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재고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이름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전화번호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전체가격으로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단일가격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공급개수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계약일로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: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배송시작날짜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배송완료날짜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완료여부로 구성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9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358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-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관계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CBA68-5053-2C92-9A24-F41F591CC1D7}"/>
              </a:ext>
            </a:extLst>
          </p:cNvPr>
          <p:cNvSpPr txBox="1"/>
          <p:nvPr/>
        </p:nvSpPr>
        <p:spPr>
          <a:xfrm>
            <a:off x="1020732" y="1727942"/>
            <a:ext cx="9655207" cy="2797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사용자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아이템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주문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식별 </a:t>
            </a:r>
            <a:r>
              <a:rPr lang="en-US" altLang="ko-KR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ID</a:t>
            </a: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로 구분함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사용자는 한 번에 여러 아이템을 할 수 있고 이런 주문을 여러번 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하나의 아이템을 여러 사용자가 주문할 수 있음</a:t>
            </a:r>
            <a:endParaRPr kumimoji="0" lang="en-US" altLang="ko-KR" sz="24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배달원은 여러 주문 배정 받을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제조사는 한 번에 한 아이템에 한해서 공급을 할 수 있음</a:t>
            </a:r>
            <a:endParaRPr lang="en-US" altLang="ko-KR" sz="24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31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C34FD501-D4E3-7C2E-D590-5E2BA0B79274}"/>
              </a:ext>
            </a:extLst>
          </p:cNvPr>
          <p:cNvSpPr/>
          <p:nvPr/>
        </p:nvSpPr>
        <p:spPr>
          <a:xfrm>
            <a:off x="945945" y="3019778"/>
            <a:ext cx="1777443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supply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C7F0A2-C633-9CE0-413E-1E4B376A6356}"/>
              </a:ext>
            </a:extLst>
          </p:cNvPr>
          <p:cNvCxnSpPr>
            <a:cxnSpLocks/>
            <a:stCxn id="6" idx="1"/>
            <a:endCxn id="26" idx="3"/>
          </p:cNvCxnSpPr>
          <p:nvPr/>
        </p:nvCxnSpPr>
        <p:spPr>
          <a:xfrm flipH="1">
            <a:off x="2723388" y="3427952"/>
            <a:ext cx="799018" cy="1048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18E7D3E-D6E1-087C-6388-864EEDFCE8D6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1834667" y="3838222"/>
            <a:ext cx="3592" cy="728129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다이아몬드 1027">
            <a:extLst>
              <a:ext uri="{FF2B5EF4-FFF2-40B4-BE49-F238E27FC236}">
                <a16:creationId xmlns:a16="http://schemas.microsoft.com/office/drawing/2014/main" id="{470DADCB-772E-5F7F-824F-2077B47D59B6}"/>
              </a:ext>
            </a:extLst>
          </p:cNvPr>
          <p:cNvSpPr/>
          <p:nvPr/>
        </p:nvSpPr>
        <p:spPr>
          <a:xfrm>
            <a:off x="6445041" y="3410603"/>
            <a:ext cx="2069547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delivery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165ED01F-E914-0FA7-6F1D-73B6090BFDBB}"/>
              </a:ext>
            </a:extLst>
          </p:cNvPr>
          <p:cNvGrpSpPr/>
          <p:nvPr/>
        </p:nvGrpSpPr>
        <p:grpSpPr>
          <a:xfrm>
            <a:off x="749350" y="4566351"/>
            <a:ext cx="2177817" cy="1536936"/>
            <a:chOff x="593355" y="1645910"/>
            <a:chExt cx="1920240" cy="153693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EB902FC-A0BA-FD92-E3FB-FAC8632D5DE5}"/>
                </a:ext>
              </a:extLst>
            </p:cNvPr>
            <p:cNvSpPr/>
            <p:nvPr/>
          </p:nvSpPr>
          <p:spPr>
            <a:xfrm>
              <a:off x="593355" y="1645910"/>
              <a:ext cx="1920240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38" name="직사각형 1037">
              <a:extLst>
                <a:ext uri="{FF2B5EF4-FFF2-40B4-BE49-F238E27FC236}">
                  <a16:creationId xmlns:a16="http://schemas.microsoft.com/office/drawing/2014/main" id="{C9C8719B-39D7-2D92-E1B0-5F403FFB3ADC}"/>
                </a:ext>
              </a:extLst>
            </p:cNvPr>
            <p:cNvSpPr/>
            <p:nvPr/>
          </p:nvSpPr>
          <p:spPr>
            <a:xfrm>
              <a:off x="593355" y="2170767"/>
              <a:ext cx="1920240" cy="10120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manufacturer_tel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068" name="그룹 1067">
            <a:extLst>
              <a:ext uri="{FF2B5EF4-FFF2-40B4-BE49-F238E27FC236}">
                <a16:creationId xmlns:a16="http://schemas.microsoft.com/office/drawing/2014/main" id="{14F7B2D1-16E2-E61C-00C6-E3F89B385249}"/>
              </a:ext>
            </a:extLst>
          </p:cNvPr>
          <p:cNvGrpSpPr/>
          <p:nvPr/>
        </p:nvGrpSpPr>
        <p:grpSpPr>
          <a:xfrm>
            <a:off x="3522405" y="3166342"/>
            <a:ext cx="1950980" cy="2428241"/>
            <a:chOff x="5358713" y="1645899"/>
            <a:chExt cx="1401527" cy="24282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DF4417A-FB29-7E58-B931-DEE62C54BE97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AC19A98B-2742-8FE4-6EB6-AB1A48FE57D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C6E2758E-3570-9781-3AA4-228B042A206A}"/>
              </a:ext>
            </a:extLst>
          </p:cNvPr>
          <p:cNvGrpSpPr/>
          <p:nvPr/>
        </p:nvGrpSpPr>
        <p:grpSpPr>
          <a:xfrm>
            <a:off x="9642606" y="3166342"/>
            <a:ext cx="1808837" cy="2178840"/>
            <a:chOff x="10319291" y="1645940"/>
            <a:chExt cx="1289766" cy="21788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23177A-D2E1-0362-E3A7-E59946092175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CF9309EE-31DF-BFFE-5EA1-9D7A3B57F462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grpSp>
        <p:nvGrpSpPr>
          <p:cNvPr id="1070" name="그룹 1069">
            <a:extLst>
              <a:ext uri="{FF2B5EF4-FFF2-40B4-BE49-F238E27FC236}">
                <a16:creationId xmlns:a16="http://schemas.microsoft.com/office/drawing/2014/main" id="{26B25B29-3D59-4C41-9890-76F394C14A0F}"/>
              </a:ext>
            </a:extLst>
          </p:cNvPr>
          <p:cNvGrpSpPr/>
          <p:nvPr/>
        </p:nvGrpSpPr>
        <p:grpSpPr>
          <a:xfrm>
            <a:off x="6601402" y="4889656"/>
            <a:ext cx="1756827" cy="1529550"/>
            <a:chOff x="7839003" y="2742079"/>
            <a:chExt cx="1401525" cy="152955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228F83F-7386-3068-89EF-E989EF3C575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C183E194-3C4A-61B6-E0CC-BA76717FB6DE}"/>
                </a:ext>
              </a:extLst>
            </p:cNvPr>
            <p:cNvSpPr/>
            <p:nvPr/>
          </p:nvSpPr>
          <p:spPr>
            <a:xfrm>
              <a:off x="7839003" y="3257564"/>
              <a:ext cx="1401525" cy="101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courier_tel</a:t>
              </a:r>
            </a:p>
          </p:txBody>
        </p:sp>
      </p:grpSp>
      <p:grpSp>
        <p:nvGrpSpPr>
          <p:cNvPr id="1089" name="그룹 1088">
            <a:extLst>
              <a:ext uri="{FF2B5EF4-FFF2-40B4-BE49-F238E27FC236}">
                <a16:creationId xmlns:a16="http://schemas.microsoft.com/office/drawing/2014/main" id="{B7A7C56C-CCCB-B582-8DF4-2864AD223BAD}"/>
              </a:ext>
            </a:extLst>
          </p:cNvPr>
          <p:cNvGrpSpPr/>
          <p:nvPr/>
        </p:nvGrpSpPr>
        <p:grpSpPr>
          <a:xfrm>
            <a:off x="6586877" y="674076"/>
            <a:ext cx="1756827" cy="2054774"/>
            <a:chOff x="7839003" y="2742079"/>
            <a:chExt cx="1401525" cy="2054774"/>
          </a:xfrm>
        </p:grpSpPr>
        <p:sp>
          <p:nvSpPr>
            <p:cNvPr id="1090" name="직사각형 1089">
              <a:extLst>
                <a:ext uri="{FF2B5EF4-FFF2-40B4-BE49-F238E27FC236}">
                  <a16:creationId xmlns:a16="http://schemas.microsoft.com/office/drawing/2014/main" id="{1877C2F9-A744-282A-4CBA-37057339D810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091" name="직사각형 1090">
              <a:extLst>
                <a:ext uri="{FF2B5EF4-FFF2-40B4-BE49-F238E27FC236}">
                  <a16:creationId xmlns:a16="http://schemas.microsoft.com/office/drawing/2014/main" id="{99E82124-20A8-28F9-CB34-38B6D05A3B3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sp>
        <p:nvSpPr>
          <p:cNvPr id="1096" name="다이아몬드 1095">
            <a:extLst>
              <a:ext uri="{FF2B5EF4-FFF2-40B4-BE49-F238E27FC236}">
                <a16:creationId xmlns:a16="http://schemas.microsoft.com/office/drawing/2014/main" id="{6DFD4353-43E5-5EEF-2DC9-CDED14277D8A}"/>
              </a:ext>
            </a:extLst>
          </p:cNvPr>
          <p:cNvSpPr/>
          <p:nvPr/>
        </p:nvSpPr>
        <p:spPr>
          <a:xfrm>
            <a:off x="3524361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A5A932F5-E898-3B8D-3745-0A149EEFCA9E}"/>
              </a:ext>
            </a:extLst>
          </p:cNvPr>
          <p:cNvCxnSpPr>
            <a:cxnSpLocks/>
            <a:stCxn id="1090" idx="1"/>
            <a:endCxn id="1096" idx="0"/>
          </p:cNvCxnSpPr>
          <p:nvPr/>
        </p:nvCxnSpPr>
        <p:spPr>
          <a:xfrm flipH="1">
            <a:off x="4911199" y="935651"/>
            <a:ext cx="1675678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1" name="다이아몬드 1100">
            <a:extLst>
              <a:ext uri="{FF2B5EF4-FFF2-40B4-BE49-F238E27FC236}">
                <a16:creationId xmlns:a16="http://schemas.microsoft.com/office/drawing/2014/main" id="{B2C581D9-CA9B-AEC5-02ED-E0116B38B52C}"/>
              </a:ext>
            </a:extLst>
          </p:cNvPr>
          <p:cNvSpPr/>
          <p:nvPr/>
        </p:nvSpPr>
        <p:spPr>
          <a:xfrm>
            <a:off x="8514588" y="1532596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05" name="직선 연결선 1104">
            <a:extLst>
              <a:ext uri="{FF2B5EF4-FFF2-40B4-BE49-F238E27FC236}">
                <a16:creationId xmlns:a16="http://schemas.microsoft.com/office/drawing/2014/main" id="{114BCAA0-6F7F-C4C7-E71A-61923CE8A5D6}"/>
              </a:ext>
            </a:extLst>
          </p:cNvPr>
          <p:cNvCxnSpPr>
            <a:cxnSpLocks/>
            <a:stCxn id="1101" idx="0"/>
            <a:endCxn id="1090" idx="3"/>
          </p:cNvCxnSpPr>
          <p:nvPr/>
        </p:nvCxnSpPr>
        <p:spPr>
          <a:xfrm flipH="1" flipV="1">
            <a:off x="8343704" y="935651"/>
            <a:ext cx="1557722" cy="596945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직선 연결선 1113">
            <a:extLst>
              <a:ext uri="{FF2B5EF4-FFF2-40B4-BE49-F238E27FC236}">
                <a16:creationId xmlns:a16="http://schemas.microsoft.com/office/drawing/2014/main" id="{7D800EA4-EA67-D614-37E8-3C2B55DEC53F}"/>
              </a:ext>
            </a:extLst>
          </p:cNvPr>
          <p:cNvCxnSpPr>
            <a:cxnSpLocks/>
            <a:stCxn id="1028" idx="0"/>
            <a:endCxn id="1091" idx="2"/>
          </p:cNvCxnSpPr>
          <p:nvPr/>
        </p:nvCxnSpPr>
        <p:spPr>
          <a:xfrm flipH="1" flipV="1">
            <a:off x="7465291" y="2728850"/>
            <a:ext cx="14524" cy="681753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직선 화살표 연결선 1124">
            <a:extLst>
              <a:ext uri="{FF2B5EF4-FFF2-40B4-BE49-F238E27FC236}">
                <a16:creationId xmlns:a16="http://schemas.microsoft.com/office/drawing/2014/main" id="{1A7A8E15-D253-AEC9-E6CC-B9250E59795E}"/>
              </a:ext>
            </a:extLst>
          </p:cNvPr>
          <p:cNvCxnSpPr>
            <a:cxnSpLocks/>
            <a:stCxn id="1101" idx="2"/>
            <a:endCxn id="7" idx="0"/>
          </p:cNvCxnSpPr>
          <p:nvPr/>
        </p:nvCxnSpPr>
        <p:spPr>
          <a:xfrm>
            <a:off x="9901426" y="2351040"/>
            <a:ext cx="645599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2972662-960F-3C0C-E466-A215323089B4}"/>
              </a:ext>
            </a:extLst>
          </p:cNvPr>
          <p:cNvSpPr txBox="1"/>
          <p:nvPr/>
        </p:nvSpPr>
        <p:spPr>
          <a:xfrm>
            <a:off x="9129827" y="91885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ED129B7C-26F8-1D57-F133-3130C2819D20}"/>
              </a:ext>
            </a:extLst>
          </p:cNvPr>
          <p:cNvSpPr txBox="1"/>
          <p:nvPr/>
        </p:nvSpPr>
        <p:spPr>
          <a:xfrm>
            <a:off x="10282412" y="253539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34" name="직선 화살표 연결선 1133">
            <a:extLst>
              <a:ext uri="{FF2B5EF4-FFF2-40B4-BE49-F238E27FC236}">
                <a16:creationId xmlns:a16="http://schemas.microsoft.com/office/drawing/2014/main" id="{92847DE5-9399-7C13-F69B-96B00A957D6D}"/>
              </a:ext>
            </a:extLst>
          </p:cNvPr>
          <p:cNvCxnSpPr>
            <a:cxnSpLocks/>
            <a:stCxn id="1028" idx="2"/>
            <a:endCxn id="8" idx="0"/>
          </p:cNvCxnSpPr>
          <p:nvPr/>
        </p:nvCxnSpPr>
        <p:spPr>
          <a:xfrm>
            <a:off x="7479815" y="4229047"/>
            <a:ext cx="1" cy="660609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" name="TextBox 1136">
            <a:extLst>
              <a:ext uri="{FF2B5EF4-FFF2-40B4-BE49-F238E27FC236}">
                <a16:creationId xmlns:a16="http://schemas.microsoft.com/office/drawing/2014/main" id="{8DD8199D-3D3F-E16F-8837-D8F713A126F6}"/>
              </a:ext>
            </a:extLst>
          </p:cNvPr>
          <p:cNvSpPr txBox="1"/>
          <p:nvPr/>
        </p:nvSpPr>
        <p:spPr>
          <a:xfrm>
            <a:off x="7523617" y="287511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3AAAB10D-60A2-F5E2-F154-A942E18AD064}"/>
              </a:ext>
            </a:extLst>
          </p:cNvPr>
          <p:cNvSpPr txBox="1"/>
          <p:nvPr/>
        </p:nvSpPr>
        <p:spPr>
          <a:xfrm>
            <a:off x="7507404" y="437087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9D7394DD-6B56-4FF8-87C8-4CFADD0AC1CE}"/>
              </a:ext>
            </a:extLst>
          </p:cNvPr>
          <p:cNvSpPr txBox="1"/>
          <p:nvPr/>
        </p:nvSpPr>
        <p:spPr>
          <a:xfrm>
            <a:off x="5424158" y="926321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4666FF7-2AE9-7867-E43E-39D4CEE176F5}"/>
              </a:ext>
            </a:extLst>
          </p:cNvPr>
          <p:cNvSpPr txBox="1"/>
          <p:nvPr/>
        </p:nvSpPr>
        <p:spPr>
          <a:xfrm>
            <a:off x="4225620" y="2482577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2AC98488-08F4-9658-0F3A-9FFD73B95124}"/>
              </a:ext>
            </a:extLst>
          </p:cNvPr>
          <p:cNvSpPr txBox="1"/>
          <p:nvPr/>
        </p:nvSpPr>
        <p:spPr>
          <a:xfrm>
            <a:off x="2788686" y="305781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845B4F54-6895-A7E4-F6C7-D5D8F8558119}"/>
              </a:ext>
            </a:extLst>
          </p:cNvPr>
          <p:cNvSpPr txBox="1"/>
          <p:nvPr/>
        </p:nvSpPr>
        <p:spPr>
          <a:xfrm>
            <a:off x="1495925" y="4011545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145" name="직선 화살표 연결선 1144">
            <a:extLst>
              <a:ext uri="{FF2B5EF4-FFF2-40B4-BE49-F238E27FC236}">
                <a16:creationId xmlns:a16="http://schemas.microsoft.com/office/drawing/2014/main" id="{50EB65E9-D462-91AD-D2D8-4C39B01F8BC4}"/>
              </a:ext>
            </a:extLst>
          </p:cNvPr>
          <p:cNvCxnSpPr>
            <a:cxnSpLocks/>
            <a:stCxn id="1096" idx="2"/>
            <a:endCxn id="6" idx="0"/>
          </p:cNvCxnSpPr>
          <p:nvPr/>
        </p:nvCxnSpPr>
        <p:spPr>
          <a:xfrm flipH="1">
            <a:off x="4497896" y="2351040"/>
            <a:ext cx="413303" cy="815302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2709396" cy="662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(2) ERD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및 작성 </a:t>
            </a:r>
            <a:endParaRPr lang="en-US" altLang="ko-KR" sz="28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5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6897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(3) RDB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테이블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 </a:t>
            </a:r>
            <a:r>
              <a:rPr lang="ko-KR" altLang="en-US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스키마 </a:t>
            </a:r>
            <a:r>
              <a:rPr lang="en-US" altLang="ko-KR" sz="28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– strong entity set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15168" y="1666159"/>
            <a:ext cx="10536026" cy="234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user_id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user_name, user_sex, user_age, user_address, user_tel)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item_name, category, unit_price, discount_rate, stock, manufacturer_id)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courier(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courier_id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courier_tel, delivery_id)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manufacturer(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manufacturer_id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manufacturer_name, manufacturer_tel)</a:t>
            </a:r>
          </a:p>
          <a:p>
            <a:pPr algn="just">
              <a:lnSpc>
                <a:spcPct val="150000"/>
              </a:lnSpc>
            </a:pP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order(</a:t>
            </a:r>
            <a:r>
              <a:rPr lang="en-US" altLang="ko-KR" sz="2000" b="1" u="sng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order_id</a:t>
            </a:r>
            <a:r>
              <a:rPr lang="en-US" altLang="ko-KR" sz="20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, order_date, num_of_item, total_price)</a:t>
            </a:r>
          </a:p>
        </p:txBody>
      </p:sp>
    </p:spTree>
    <p:extLst>
      <p:ext uri="{BB962C8B-B14F-4D97-AF65-F5344CB8AC3E}">
        <p14:creationId xmlns:p14="http://schemas.microsoft.com/office/powerpoint/2010/main" val="327463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1144933" y="4768995"/>
            <a:ext cx="8718733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user_name, user_sex, user_age, user_address, user_tel)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user_id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F42A133-95BE-4640-F28B-60FA2E2A76EF}"/>
              </a:ext>
            </a:extLst>
          </p:cNvPr>
          <p:cNvGrpSpPr/>
          <p:nvPr/>
        </p:nvGrpSpPr>
        <p:grpSpPr>
          <a:xfrm>
            <a:off x="8817667" y="2066925"/>
            <a:ext cx="1808837" cy="2178840"/>
            <a:chOff x="10319291" y="1645940"/>
            <a:chExt cx="1289766" cy="217884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2D407E3-1337-E73A-789B-D983A8FB4B31}"/>
                </a:ext>
              </a:extLst>
            </p:cNvPr>
            <p:cNvSpPr/>
            <p:nvPr/>
          </p:nvSpPr>
          <p:spPr>
            <a:xfrm>
              <a:off x="10319291" y="1645940"/>
              <a:ext cx="1289766" cy="5232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E724C03-08F1-77F1-3D36-27510FA113A0}"/>
                </a:ext>
              </a:extLst>
            </p:cNvPr>
            <p:cNvSpPr/>
            <p:nvPr/>
          </p:nvSpPr>
          <p:spPr>
            <a:xfrm>
              <a:off x="10319291" y="2169170"/>
              <a:ext cx="1289766" cy="1655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user_sex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user_age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user_address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user_tel</a:t>
              </a:r>
            </a:p>
          </p:txBody>
        </p:sp>
      </p:grp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order_user</a:t>
            </a:r>
            <a:endParaRPr lang="ko-KR" altLang="en-US" sz="1600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5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82838" y="2328500"/>
            <a:ext cx="1334829" cy="45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n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1</a:t>
            </a:r>
            <a:endParaRPr lang="ko-KR" altLang="en-US" b="1">
              <a:solidFill>
                <a:srgbClr val="43474A"/>
              </a:solidFill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BFFB324-0C4A-13D1-92C9-13E81BDD752C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4EE94A-F38F-3B6F-50CD-D42AA7E452DF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78E46DA-69F1-2B62-2007-032E1022A656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972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11045396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order </a:t>
            </a:r>
            <a:r>
              <a:rPr lang="ko-KR" altLang="en-US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테이블 변환</a:t>
            </a:r>
            <a:endParaRPr lang="en-US" altLang="ko-KR" sz="2000">
              <a:solidFill>
                <a:srgbClr val="43474A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item(</a:t>
            </a:r>
            <a:r>
              <a:rPr lang="en-US" altLang="ko-KR" sz="2000" b="1" u="sng">
                <a:solidFill>
                  <a:srgbClr val="FF0000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item_id</a:t>
            </a:r>
            <a:r>
              <a:rPr lang="en-US" altLang="ko-KR" sz="2000">
                <a:solidFill>
                  <a:srgbClr val="43474A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, item_name, category, unit_price, discount_rate, stock, manufacturer_id)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order_date, num_of_item, total_price)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rPr>
              <a:t>item_order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7482838" y="2328500"/>
            <a:ext cx="1386840" cy="7700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004CD0-3E3D-FF03-F4A6-8B037CA5015F}"/>
              </a:ext>
            </a:extLst>
          </p:cNvPr>
          <p:cNvGrpSpPr/>
          <p:nvPr/>
        </p:nvGrpSpPr>
        <p:grpSpPr>
          <a:xfrm>
            <a:off x="8869677" y="2074590"/>
            <a:ext cx="1950980" cy="2428241"/>
            <a:chOff x="5358713" y="1645899"/>
            <a:chExt cx="1401527" cy="242824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EE6C689-89B5-1E5D-B881-4A4D06262404}"/>
                </a:ext>
              </a:extLst>
            </p:cNvPr>
            <p:cNvSpPr/>
            <p:nvPr/>
          </p:nvSpPr>
          <p:spPr>
            <a:xfrm>
              <a:off x="5358714" y="1645899"/>
              <a:ext cx="1401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41910C0-48D5-D9FA-D913-0DE4FCD6BAB2}"/>
                </a:ext>
              </a:extLst>
            </p:cNvPr>
            <p:cNvSpPr/>
            <p:nvPr/>
          </p:nvSpPr>
          <p:spPr>
            <a:xfrm>
              <a:off x="5358713" y="2168092"/>
              <a:ext cx="1401526" cy="19060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item_name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category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unit_price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discount_rate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stock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manufacturer_id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20F2B5-9811-2F2B-E8AC-CA07CBB91ED3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17AAD7-BB07-0B12-63AD-B222673DA30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</a:t>
              </a:r>
              <a:endParaRPr lang="ko-KR" altLang="en-US" sz="1600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09797-1F52-7631-412F-A3922E2EBA2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order_date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num_of_item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total_price</a:t>
              </a:r>
              <a:endParaRPr lang="ko-KR" altLang="en-US" sz="1600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61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CF126B8-5634-47FB-B8A4-465D640D394B}"/>
              </a:ext>
            </a:extLst>
          </p:cNvPr>
          <p:cNvSpPr txBox="1"/>
          <p:nvPr/>
        </p:nvSpPr>
        <p:spPr>
          <a:xfrm>
            <a:off x="593355" y="647448"/>
            <a:ext cx="4975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(3) RDB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테이블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스키마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– n to 1</a:t>
            </a:r>
            <a:endParaRPr kumimoji="0" lang="ko-KR" altLang="en-US" sz="2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C9D21-F82A-641B-FE11-B1998F2BD2D8}"/>
              </a:ext>
            </a:extLst>
          </p:cNvPr>
          <p:cNvSpPr txBox="1"/>
          <p:nvPr/>
        </p:nvSpPr>
        <p:spPr>
          <a:xfrm>
            <a:off x="797693" y="4884742"/>
            <a:ext cx="8994706" cy="14231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 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테이블 변환</a:t>
            </a:r>
            <a:endParaRPr kumimoji="0" lang="en-US" altLang="ko-KR" sz="2000" b="0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 Medium" panose="020B0600000000000000" pitchFamily="34" charset="-127"/>
              <a:ea typeface="Noto Sans KR Medium" panose="020B0600000000000000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courier_id</a:t>
            </a:r>
            <a:r>
              <a:rPr kumimoji="0" lang="en-US" altLang="ko-KR" sz="2000" i="0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courier_tel, </a:t>
            </a:r>
            <a:r>
              <a:rPr kumimoji="0" lang="en-US" altLang="ko-KR" sz="2000" i="0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order(</a:t>
            </a:r>
            <a:r>
              <a:rPr kumimoji="0" lang="en-US" altLang="ko-KR" sz="20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order_id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, user_id, </a:t>
            </a:r>
            <a:r>
              <a:rPr kumimoji="0" lang="en-US" altLang="ko-KR" sz="200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item_id,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 Medium" panose="020B0600000000000000" pitchFamily="34" charset="-127"/>
                <a:ea typeface="Noto Sans KR Medium" panose="020B0600000000000000" pitchFamily="34" charset="-127"/>
                <a:cs typeface="+mn-cs"/>
              </a:rPr>
              <a:t>order_date, num_of_item, total_price)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5A26B9F-E316-7943-0BFF-51DF539206A8}"/>
              </a:ext>
            </a:extLst>
          </p:cNvPr>
          <p:cNvSpPr/>
          <p:nvPr/>
        </p:nvSpPr>
        <p:spPr>
          <a:xfrm>
            <a:off x="4709162" y="1919278"/>
            <a:ext cx="2773676" cy="818444"/>
          </a:xfrm>
          <a:prstGeom prst="diamond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34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delivery</a:t>
            </a: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315B88E-9A5F-6364-5D5E-F8BCBFB42BE5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>
            <a:off x="3081183" y="2328500"/>
            <a:ext cx="1627979" cy="0"/>
          </a:xfrm>
          <a:prstGeom prst="line">
            <a:avLst/>
          </a:prstGeom>
          <a:ln w="19050">
            <a:solidFill>
              <a:srgbClr val="43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81842B-A890-3619-377F-0800E12A5B99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7482838" y="2328500"/>
            <a:ext cx="1386840" cy="10147"/>
          </a:xfrm>
          <a:prstGeom prst="straightConnector1">
            <a:avLst/>
          </a:prstGeom>
          <a:ln w="19050">
            <a:solidFill>
              <a:srgbClr val="4347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E3AB8A-7D7C-A9DD-FB67-7648930F6BF5}"/>
              </a:ext>
            </a:extLst>
          </p:cNvPr>
          <p:cNvSpPr txBox="1"/>
          <p:nvPr/>
        </p:nvSpPr>
        <p:spPr>
          <a:xfrm>
            <a:off x="3906965" y="188992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n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6D7CC-27F2-CC48-E008-42ACC2B0BC4E}"/>
              </a:ext>
            </a:extLst>
          </p:cNvPr>
          <p:cNvSpPr txBox="1"/>
          <p:nvPr/>
        </p:nvSpPr>
        <p:spPr>
          <a:xfrm>
            <a:off x="7929566" y="1907692"/>
            <a:ext cx="33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>
              <a:ln>
                <a:noFill/>
              </a:ln>
              <a:solidFill>
                <a:srgbClr val="43474A"/>
              </a:solidFill>
              <a:effectLst/>
              <a:uLnTx/>
              <a:uFillTx/>
              <a:latin typeface="Noto Sans KR" panose="020B0500000000000000" pitchFamily="34" charset="-127"/>
              <a:ea typeface="Noto Sans KR" panose="020B0500000000000000" pitchFamily="34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20F2B5-9811-2F2B-E8AC-CA07CBB91ED3}"/>
              </a:ext>
            </a:extLst>
          </p:cNvPr>
          <p:cNvGrpSpPr/>
          <p:nvPr/>
        </p:nvGrpSpPr>
        <p:grpSpPr>
          <a:xfrm>
            <a:off x="1324356" y="2066925"/>
            <a:ext cx="1756827" cy="2054774"/>
            <a:chOff x="7839003" y="2742079"/>
            <a:chExt cx="1401525" cy="205477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17AAD7-BB07-0B12-63AD-B222673DA304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</a:t>
              </a:r>
              <a:endPara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6609797-1F52-7631-412F-A3922E2EBA2F}"/>
                </a:ext>
              </a:extLst>
            </p:cNvPr>
            <p:cNvSpPr/>
            <p:nvPr/>
          </p:nvSpPr>
          <p:spPr>
            <a:xfrm>
              <a:off x="7839003" y="3257564"/>
              <a:ext cx="1401525" cy="15392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order_id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order_date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num_of_item</a:t>
              </a:r>
            </a:p>
            <a:p>
              <a:pPr marL="0" marR="0" lvl="0" indent="0" algn="just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>
                  <a:ln>
                    <a:noFill/>
                  </a:ln>
                  <a:solidFill>
                    <a:srgbClr val="43474A"/>
                  </a:solidFill>
                  <a:effectLst/>
                  <a:uLnTx/>
                  <a:uFillTx/>
                  <a:latin typeface="Noto Sans KR" panose="020B0500000000000000" pitchFamily="34" charset="-127"/>
                  <a:ea typeface="Noto Sans KR" panose="020B0500000000000000" pitchFamily="34" charset="-127"/>
                  <a:cs typeface="+mn-cs"/>
                </a:rPr>
                <a:t>total_price</a:t>
              </a: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43474A"/>
                </a:solidFill>
                <a:effectLst/>
                <a:uLnTx/>
                <a:uFillTx/>
                <a:latin typeface="Noto Sans KR" panose="020B0500000000000000" pitchFamily="34" charset="-127"/>
                <a:ea typeface="Noto Sans KR" panose="020B0500000000000000" pitchFamily="34" charset="-127"/>
                <a:cs typeface="+mn-cs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39CBA30-DAA5-61E9-B426-BF1FC09A2A75}"/>
              </a:ext>
            </a:extLst>
          </p:cNvPr>
          <p:cNvGrpSpPr/>
          <p:nvPr/>
        </p:nvGrpSpPr>
        <p:grpSpPr>
          <a:xfrm>
            <a:off x="8869678" y="2077072"/>
            <a:ext cx="1756827" cy="1529550"/>
            <a:chOff x="7839003" y="2742079"/>
            <a:chExt cx="1401525" cy="15295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5EB601-EA52-A195-2993-A7CE2C603C39}"/>
                </a:ext>
              </a:extLst>
            </p:cNvPr>
            <p:cNvSpPr/>
            <p:nvPr/>
          </p:nvSpPr>
          <p:spPr>
            <a:xfrm>
              <a:off x="7839003" y="2742079"/>
              <a:ext cx="1401525" cy="5231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</a:t>
              </a:r>
              <a:endParaRPr lang="ko-KR" altLang="en-US" b="1">
                <a:solidFill>
                  <a:srgbClr val="43474A"/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93CAB8-1C25-3630-0AA0-903ADFBC7458}"/>
                </a:ext>
              </a:extLst>
            </p:cNvPr>
            <p:cNvSpPr/>
            <p:nvPr/>
          </p:nvSpPr>
          <p:spPr>
            <a:xfrm>
              <a:off x="7839003" y="3257564"/>
              <a:ext cx="1401525" cy="10140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434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courier_id</a:t>
              </a:r>
            </a:p>
            <a:p>
              <a:pPr algn="just"/>
              <a:r>
                <a:rPr lang="en-US" altLang="ko-KR" sz="1600">
                  <a:solidFill>
                    <a:srgbClr val="43474A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courier_tel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019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1352</Words>
  <Application>Microsoft Office PowerPoint</Application>
  <PresentationFormat>와이드스크린</PresentationFormat>
  <Paragraphs>200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Noto Sans KR</vt:lpstr>
      <vt:lpstr>Noto Sans KR Medium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민준 최</dc:creator>
  <cp:lastModifiedBy>민준 최</cp:lastModifiedBy>
  <cp:revision>23</cp:revision>
  <dcterms:created xsi:type="dcterms:W3CDTF">2022-03-14T10:46:17Z</dcterms:created>
  <dcterms:modified xsi:type="dcterms:W3CDTF">2022-12-02T04:49:24Z</dcterms:modified>
</cp:coreProperties>
</file>