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258" r:id="rId3"/>
    <p:sldId id="300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4BA42-DFB1-4F95-B402-D9B135400ADA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AB046-6ED6-4799-AB49-8DDC0C406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1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成阻阶段：调音器官完全阻塞气流通；持阻阶段：保持对气流通道的阻塞，口腔内压升高；除阻阶段：快速解除阻碍，使气流从口腔流出。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AB046-6ED6-4799-AB49-8DDC0C4065F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276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2935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6248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046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51DC-CD24-4E20-AC43-84D4817493CE}" type="datetime1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D1A5-9DB9-47CE-AB47-B90B00FE3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5286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284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2938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836-6699-441E-9BAB-C61FC75AFD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2023/10/29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BF0B-87F8-415C-BAC5-F65F41346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374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959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6F6D-FB2C-4A93-B18F-24E90D5C3B62}" type="datetime1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686B1-6509-4CC6-A0C8-F609EF253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76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Times New Roman" charset="0"/>
                <a:ea typeface="Times New Roman" charset="0"/>
              </a:rPr>
              <a:t>The Great Yangdom Mandarin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Old English Text MT" panose="03040902040508030806" pitchFamily="66" charset="0"/>
                <a:ea typeface="Cloister Black" charset="0"/>
                <a:cs typeface="Cloister Black" charset="0"/>
              </a:rPr>
              <a:t>Dı Canzocı Spraco do Gránd Iagn</a:t>
            </a:r>
          </a:p>
          <a:p>
            <a:r>
              <a:rPr lang="en-US" altLang="zh-CN" dirty="0">
                <a:latin typeface="Cloister Black" charset="0"/>
                <a:ea typeface="Cloister Black" charset="0"/>
                <a:cs typeface="Cloister Black" charset="0"/>
              </a:rPr>
              <a:t>瀛寰语言学校</a:t>
            </a:r>
          </a:p>
        </p:txBody>
      </p:sp>
      <p:sp>
        <p:nvSpPr>
          <p:cNvPr id="2" name="文本框 1"/>
          <p:cNvSpPr txBox="1"/>
          <p:nvPr/>
        </p:nvSpPr>
        <p:spPr>
          <a:xfrm rot="960000">
            <a:off x="2040890" y="2156460"/>
            <a:ext cx="6705600" cy="11887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charset="0"/>
                <a:ea typeface="Calibri" charset="0"/>
                <a:cs typeface="+mn-cs"/>
              </a:rPr>
              <a:t>Chinese Version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3EA79-B70D-8F67-2C24-DA2E3A3F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声母表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6BE660-9358-E295-E11F-19CA27A06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3" t="14190" r="59283" b="63810"/>
          <a:stretch/>
        </p:blipFill>
        <p:spPr>
          <a:xfrm>
            <a:off x="3803970" y="1027906"/>
            <a:ext cx="4584060" cy="5792153"/>
          </a:xfrm>
        </p:spPr>
      </p:pic>
    </p:spTree>
    <p:extLst>
      <p:ext uri="{BB962C8B-B14F-4D97-AF65-F5344CB8AC3E}">
        <p14:creationId xmlns:p14="http://schemas.microsoft.com/office/powerpoint/2010/main" val="340013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3C3AF-007D-8DFE-EBA4-20A6FF27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、发音部位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FFCE2-FC4E-8B40-7ACA-AB206A3E2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对地球汉语母语者来说不太陌生</a:t>
            </a:r>
            <a:endParaRPr lang="en-US" altLang="zh-CN" dirty="0"/>
          </a:p>
          <a:p>
            <a:r>
              <a:rPr lang="zh-CN" altLang="en-US" dirty="0"/>
              <a:t>例：右图圈出部分（仅娘母陌生）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发音部位对比：</a:t>
            </a:r>
            <a:endParaRPr lang="en-US" altLang="zh-CN" dirty="0"/>
          </a:p>
          <a:p>
            <a:r>
              <a:rPr lang="zh-CN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幫</a:t>
            </a:r>
            <a:r>
              <a:rPr lang="en-US" altLang="zh-CN" dirty="0"/>
              <a:t>-</a:t>
            </a:r>
            <a:r>
              <a:rPr lang="zh-CN" altLang="en-US" dirty="0"/>
              <a:t>波</a:t>
            </a:r>
            <a:endParaRPr lang="en-US" altLang="zh-CN" dirty="0"/>
          </a:p>
          <a:p>
            <a:r>
              <a:rPr lang="zh-CN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端</a:t>
            </a:r>
            <a:r>
              <a:rPr lang="en-US" altLang="zh-CN" dirty="0"/>
              <a:t>-</a:t>
            </a:r>
            <a:r>
              <a:rPr lang="zh-CN" altLang="en-US" dirty="0"/>
              <a:t>得</a:t>
            </a:r>
            <a:endParaRPr lang="en-US" altLang="zh-CN" dirty="0"/>
          </a:p>
          <a:p>
            <a:r>
              <a:rPr lang="zh-CN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見</a:t>
            </a:r>
            <a:r>
              <a:rPr lang="en-US" altLang="zh-CN" dirty="0"/>
              <a:t>-</a:t>
            </a:r>
            <a:r>
              <a:rPr lang="zh-CN" altLang="en-US" dirty="0"/>
              <a:t>哥</a:t>
            </a:r>
            <a:endParaRPr lang="en-US" altLang="zh-CN" dirty="0"/>
          </a:p>
          <a:p>
            <a:r>
              <a:rPr lang="zh-CN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精</a:t>
            </a:r>
            <a:r>
              <a:rPr lang="en-US" altLang="zh-CN" dirty="0"/>
              <a:t>-</a:t>
            </a:r>
            <a:r>
              <a:rPr lang="zh-CN" altLang="en-US" dirty="0"/>
              <a:t>兹</a:t>
            </a:r>
            <a:endParaRPr lang="en-US" altLang="zh-CN" dirty="0"/>
          </a:p>
          <a:p>
            <a:r>
              <a:rPr lang="zh-CN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照</a:t>
            </a:r>
            <a:r>
              <a:rPr lang="en-US" altLang="zh-CN" dirty="0"/>
              <a:t>-</a:t>
            </a:r>
            <a:r>
              <a:rPr lang="zh-CN" altLang="en-US" dirty="0"/>
              <a:t>基</a:t>
            </a:r>
            <a:endParaRPr lang="en-US" altLang="zh-CN" dirty="0"/>
          </a:p>
          <a:p>
            <a:r>
              <a:rPr lang="zh-CN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云</a:t>
            </a:r>
            <a:r>
              <a:rPr lang="en-US" altLang="zh-CN" dirty="0"/>
              <a:t>-</a:t>
            </a:r>
            <a:r>
              <a:rPr lang="zh-CN" altLang="en-US" dirty="0"/>
              <a:t>（“西安”中“西”与“安”的界限）</a:t>
            </a:r>
            <a:endParaRPr lang="en-US" altLang="zh-CN" dirty="0"/>
          </a:p>
          <a:p>
            <a:r>
              <a:rPr lang="zh-CN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来</a:t>
            </a:r>
            <a:r>
              <a:rPr lang="en-US" altLang="zh-CN" dirty="0"/>
              <a:t>-</a:t>
            </a:r>
            <a:r>
              <a:rPr lang="zh-CN" altLang="en-US" dirty="0"/>
              <a:t>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5267C3-1EAC-375A-C164-72649804C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09" y="709396"/>
            <a:ext cx="4584589" cy="579170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471A89E-7D03-DF0D-3D89-07893E8B560E}"/>
              </a:ext>
            </a:extLst>
          </p:cNvPr>
          <p:cNvSpPr/>
          <p:nvPr/>
        </p:nvSpPr>
        <p:spPr>
          <a:xfrm>
            <a:off x="6959259" y="709396"/>
            <a:ext cx="589144" cy="5791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B4962F-E511-1B8B-93D5-24A1608BC450}"/>
              </a:ext>
            </a:extLst>
          </p:cNvPr>
          <p:cNvSpPr/>
          <p:nvPr/>
        </p:nvSpPr>
        <p:spPr>
          <a:xfrm>
            <a:off x="6959259" y="5645960"/>
            <a:ext cx="1718336" cy="855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08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9A923-0BD5-DF0B-7605-A95C22D8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15D18-17D5-4BF8-F1D3-1C118AD93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娘母的发音方法：</a:t>
            </a:r>
            <a:endParaRPr lang="en-US" altLang="zh-CN" dirty="0"/>
          </a:p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[ɲ]</a:t>
            </a:r>
            <a:r>
              <a:rPr lang="zh-CN" altLang="en-US" dirty="0">
                <a:effectLst/>
                <a:latin typeface="+mn-ea"/>
              </a:rPr>
              <a:t>是硬腭音鼻音。发音时，将舌头中部抵在硬腭上，然后从鼻腔向外送气即可。另外，这个音在大瀛汉语口语中有时直接发成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1569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34109-D5BA-74A9-CBE2-B3EB0ED4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、清浊音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3D00D-7674-52EC-F56B-BC53FF33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清音、浊音、清送气音三对立</a:t>
            </a:r>
            <a:endParaRPr lang="en-US" altLang="zh-CN" dirty="0"/>
          </a:p>
          <a:p>
            <a:r>
              <a:rPr lang="zh-CN" altLang="en-US" dirty="0"/>
              <a:t>普通话中存在的清音</a:t>
            </a:r>
            <a:r>
              <a:rPr lang="en-US" altLang="zh-CN" dirty="0"/>
              <a:t>-</a:t>
            </a:r>
            <a:r>
              <a:rPr lang="zh-CN" altLang="en-US" dirty="0"/>
              <a:t>清送气音对立：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歌</a:t>
            </a:r>
            <a:r>
              <a:rPr lang="en-US" altLang="zh-CN" dirty="0"/>
              <a:t>-</a:t>
            </a:r>
            <a:r>
              <a:rPr lang="zh-CN" altLang="en-US" dirty="0"/>
              <a:t>科；之</a:t>
            </a:r>
            <a:r>
              <a:rPr lang="en-US" altLang="zh-CN" dirty="0"/>
              <a:t>-</a:t>
            </a:r>
            <a:r>
              <a:rPr lang="zh-CN" altLang="en-US" dirty="0"/>
              <a:t>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普通话中的清浊音对立：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诗</a:t>
            </a:r>
            <a:r>
              <a:rPr lang="en-US" altLang="zh-CN" dirty="0"/>
              <a:t>-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浊音的发音方法：可以试着先发出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[mb]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等来体会浊音的感觉，然后慢慢缩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短前面鼻音的时长。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3B22D0F6-401F-71A8-3B31-8845A21FA1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3" t="14190" r="59283" b="63810"/>
          <a:stretch/>
        </p:blipFill>
        <p:spPr>
          <a:xfrm>
            <a:off x="7051667" y="532923"/>
            <a:ext cx="4584060" cy="5792153"/>
          </a:xfrm>
          <a:prstGeom prst="rect">
            <a:avLst/>
          </a:prstGeom>
        </p:spPr>
      </p:pic>
      <p:pic>
        <p:nvPicPr>
          <p:cNvPr id="5" name="图片 4" descr="2022-07-27 16:29:24.397000">
            <a:extLst>
              <a:ext uri="{FF2B5EF4-FFF2-40B4-BE49-F238E27FC236}">
                <a16:creationId xmlns:a16="http://schemas.microsoft.com/office/drawing/2014/main" id="{E63E0669-C531-441A-17E7-226353A53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65" t="43728" r="27150" b="27150"/>
          <a:stretch/>
        </p:blipFill>
        <p:spPr>
          <a:xfrm>
            <a:off x="4115942" y="631527"/>
            <a:ext cx="1796415" cy="90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53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EB5AF-C9A6-D6A7-3FCD-3495FBFE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DE2CC-AF35-2139-8605-79FC6138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特别要注意的是，对于汉语普通话母语者来说，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/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[z]</a:t>
            </a:r>
            <a:r>
              <a:rPr lang="zh-CN" altLang="en-US" dirty="0"/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/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[ʑ]</a:t>
            </a:r>
            <a:r>
              <a:rPr lang="zh-CN" altLang="en-US" dirty="0"/>
              <a:t>的区别不容易弄清。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/>
              <a:t>均有舌头接触齿龈，然后气流冲破阻碍的过程（成阻、持阻、除阻），而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[z] [ʑ]</a:t>
            </a:r>
            <a:r>
              <a:rPr lang="zh-CN" altLang="en-US" dirty="0"/>
              <a:t>均没有。</a:t>
            </a:r>
          </a:p>
        </p:txBody>
      </p:sp>
    </p:spTree>
    <p:extLst>
      <p:ext uri="{BB962C8B-B14F-4D97-AF65-F5344CB8AC3E}">
        <p14:creationId xmlns:p14="http://schemas.microsoft.com/office/powerpoint/2010/main" val="401125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2520B-7186-E6DD-7EA5-E3DAD178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三、介母</a:t>
            </a:r>
          </a:p>
        </p:txBody>
      </p:sp>
    </p:spTree>
    <p:extLst>
      <p:ext uri="{BB962C8B-B14F-4D97-AF65-F5344CB8AC3E}">
        <p14:creationId xmlns:p14="http://schemas.microsoft.com/office/powerpoint/2010/main" val="793493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B0C72-675E-FE81-C12C-6F0FA8DB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介母表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165F5-7B9D-B11B-71D9-BCD3BA8D5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8966" cy="4351338"/>
          </a:xfrm>
        </p:spPr>
        <p:txBody>
          <a:bodyPr/>
          <a:lstStyle/>
          <a:p>
            <a:r>
              <a:rPr lang="zh-CN" altLang="en-US" dirty="0"/>
              <a:t>介母只有这三个。它们分别与普通话中的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&lt;y&gt;&lt;w&gt;&lt;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&gt;/&lt;</a:t>
            </a:r>
            <a:r>
              <a:rPr lang="zh-TW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zh-TW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/>
              <a:t>相同，这里不详细介绍。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7BF28F-0148-F17B-296C-F956D612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166" y="1825625"/>
            <a:ext cx="4371211" cy="30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8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2520B-7186-E6DD-7EA5-E3DAD178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四、韵母</a:t>
            </a:r>
          </a:p>
        </p:txBody>
      </p:sp>
    </p:spTree>
    <p:extLst>
      <p:ext uri="{BB962C8B-B14F-4D97-AF65-F5344CB8AC3E}">
        <p14:creationId xmlns:p14="http://schemas.microsoft.com/office/powerpoint/2010/main" val="393272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B609A-2997-B7D5-8572-1F5359BD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韵母表（注音均为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IPA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144F8-0DB8-307A-7423-7E81457A1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F68848BD-A48E-7714-B766-3C6C81A1E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8" t="41973" r="30348" b="39474"/>
          <a:stretch/>
        </p:blipFill>
        <p:spPr>
          <a:xfrm>
            <a:off x="838200" y="1345400"/>
            <a:ext cx="10226698" cy="50994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EFF038C-FDFF-786D-1E7D-C58A62BD8FB0}"/>
              </a:ext>
            </a:extLst>
          </p:cNvPr>
          <p:cNvSpPr txBox="1"/>
          <p:nvPr/>
        </p:nvSpPr>
        <p:spPr>
          <a:xfrm>
            <a:off x="3630168" y="2231136"/>
            <a:ext cx="400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声母不同时，“</a:t>
            </a:r>
            <a:r>
              <a:rPr lang="zh-CN" altLang="en-US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支</a:t>
            </a:r>
            <a:r>
              <a:rPr lang="zh-CN" altLang="en-US" dirty="0">
                <a:solidFill>
                  <a:srgbClr val="00B0F0"/>
                </a:solidFill>
              </a:rPr>
              <a:t>”韵的实际发音有时是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[je]</a:t>
            </a:r>
            <a:r>
              <a:rPr lang="zh-CN" altLang="en-US" dirty="0">
                <a:solidFill>
                  <a:srgbClr val="00B0F0"/>
                </a:solidFill>
              </a:rPr>
              <a:t>。这样的例子还有很多。</a:t>
            </a:r>
          </a:p>
        </p:txBody>
      </p:sp>
    </p:spTree>
    <p:extLst>
      <p:ext uri="{BB962C8B-B14F-4D97-AF65-F5344CB8AC3E}">
        <p14:creationId xmlns:p14="http://schemas.microsoft.com/office/powerpoint/2010/main" val="1806761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F91E6-26F2-89DD-E64F-70B90C0B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、入声以外的韵母（注音均为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IPA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5E10D-61D2-C79E-D5DF-60E663A20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君母为新起</a:t>
            </a:r>
            <a:endParaRPr lang="en-US" altLang="zh-CN" dirty="0"/>
          </a:p>
          <a:p>
            <a:r>
              <a:rPr lang="zh-CN" altLang="en-US" dirty="0"/>
              <a:t>与中古汉语联系已标注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B9062014-99FC-A0B2-E001-CD29619EA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8" t="41973" r="30348" b="39474"/>
          <a:stretch/>
        </p:blipFill>
        <p:spPr>
          <a:xfrm>
            <a:off x="5133907" y="1781342"/>
            <a:ext cx="6608568" cy="32953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7FD8B04-233F-E1B3-5DD2-0B6353E7AD2B}"/>
              </a:ext>
            </a:extLst>
          </p:cNvPr>
          <p:cNvSpPr/>
          <p:nvPr/>
        </p:nvSpPr>
        <p:spPr>
          <a:xfrm>
            <a:off x="5133908" y="2111672"/>
            <a:ext cx="6509892" cy="1986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64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 fontAlgn="auto"/>
            <a:r>
              <a:rPr lang="zh-CN" altLang="en-US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大瀛漢語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 algn="ctr" fontAlgn="auto"/>
            <a:r>
              <a:rPr lang="zh-CN" altLang="en-US" dirty="0">
                <a:latin typeface="Old English Text MT" panose="03040902040508030806" pitchFamily="66" charset="0"/>
                <a:ea typeface="Cloister Black" charset="0"/>
                <a:cs typeface="Cloister Black" charset="0"/>
                <a:sym typeface="+mn-ea"/>
              </a:rPr>
              <a:t>Dı Canzocı Spraco do Gránd Iagn</a:t>
            </a:r>
            <a:endParaRPr lang="zh-CN" altLang="en-US" dirty="0">
              <a:latin typeface="Old English Text MT" panose="03040902040508030806" pitchFamily="66" charset="0"/>
              <a:ea typeface="Cloister Black" charset="0"/>
              <a:cs typeface="Cloister Black" charset="0"/>
            </a:endParaRPr>
          </a:p>
          <a:p>
            <a:pPr algn="ctr" fontAlgn="auto"/>
            <a:r>
              <a:rPr lang="en-US" altLang="zh-CN" dirty="0" err="1">
                <a:solidFill>
                  <a:schemeClr val="tx1"/>
                </a:solidFill>
                <a:latin typeface="Cloister Black" charset="0"/>
                <a:ea typeface="Cloister Black" charset="0"/>
              </a:rPr>
              <a:t>瀛寰语言学校</a:t>
            </a:r>
            <a:endParaRPr lang="en-US" altLang="zh-CN" dirty="0">
              <a:solidFill>
                <a:schemeClr val="tx1"/>
              </a:solidFill>
              <a:latin typeface="Cloister Black" charset="0"/>
              <a:ea typeface="Cloister Black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 rot="1260000">
            <a:off x="2910840" y="3059430"/>
            <a:ext cx="6705600" cy="11887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charset="0"/>
                <a:ea typeface="宋体" charset="-122"/>
                <a:cs typeface="+mn-cs"/>
              </a:rPr>
              <a:t>中文授课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43200" y="1897380"/>
            <a:ext cx="6705600" cy="11887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  <a:cs typeface="+mn-cs"/>
              </a:rPr>
              <a:t>ダイエ</a:t>
            </a:r>
            <a:r>
              <a:rPr kumimoji="0" lang="ja-JP" altLang="zh-CN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シック"/>
                <a:ea typeface="MS Mincho" panose="02020609040205080304" pitchFamily="49" charset="-128"/>
                <a:cs typeface="ヒラギノ角ゴシック"/>
              </a:rPr>
              <a:t>グ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S Mincho" panose="02020609040205080304" pitchFamily="49" charset="-128"/>
                <a:ea typeface="MS Mincho" panose="02020609040205080304" pitchFamily="49" charset="-128"/>
                <a:cs typeface="+mn-cs"/>
              </a:rPr>
              <a:t>カンゴ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Mincho" panose="02020609040205080304" pitchFamily="49" charset="-128"/>
              <a:ea typeface="MS Mincho" panose="02020609040205080304" pitchFamily="49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苹方-简" charset="0"/>
                <a:cs typeface="Times New Roman" panose="02020603050405020304" pitchFamily="18" charset="0"/>
              </a:rPr>
              <a:t>da̍i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苹方-简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苹方-简" charset="0"/>
                <a:cs typeface="Times New Roman" panose="02020603050405020304" pitchFamily="18" charset="0"/>
              </a:rPr>
              <a:t>yêng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苹方-简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苹方-简" charset="0"/>
                <a:cs typeface="Times New Roman" panose="02020603050405020304" pitchFamily="18" charset="0"/>
              </a:rPr>
              <a:t>xa̍n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苹方-简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苹方-简" charset="0"/>
                <a:cs typeface="Times New Roman" panose="02020603050405020304" pitchFamily="18" charset="0"/>
              </a:rPr>
              <a:t>ngo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苹方-简" charset="0"/>
                <a:cs typeface="Times New Roman" panose="02020603050405020304" pitchFamily="18" charset="0"/>
              </a:rPr>
              <a:t>̀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F91E6-26F2-89DD-E64F-70B90C0B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、入声以外的韵母（注音均为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IPA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5E10D-61D2-C79E-D5DF-60E663A2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8770" cy="4351338"/>
          </a:xfrm>
        </p:spPr>
        <p:txBody>
          <a:bodyPr/>
          <a:lstStyle/>
          <a:p>
            <a:r>
              <a:rPr lang="zh-CN" altLang="en-US" dirty="0"/>
              <a:t>普通话母语者相对熟悉的韵母（已圈出）</a:t>
            </a:r>
            <a:endParaRPr lang="en-US" altLang="zh-CN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B9062014-99FC-A0B2-E001-CD29619EA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8" t="41973" r="30348" b="39474"/>
          <a:stretch/>
        </p:blipFill>
        <p:spPr>
          <a:xfrm>
            <a:off x="5133907" y="1690688"/>
            <a:ext cx="6608568" cy="338596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BBF365E-6A57-0EAA-3D1A-6B33007ED054}"/>
              </a:ext>
            </a:extLst>
          </p:cNvPr>
          <p:cNvSpPr/>
          <p:nvPr/>
        </p:nvSpPr>
        <p:spPr>
          <a:xfrm>
            <a:off x="5133907" y="2032731"/>
            <a:ext cx="1964205" cy="6578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9AC546-21CE-2309-659E-8A9B575751F7}"/>
              </a:ext>
            </a:extLst>
          </p:cNvPr>
          <p:cNvSpPr/>
          <p:nvPr/>
        </p:nvSpPr>
        <p:spPr>
          <a:xfrm>
            <a:off x="5924413" y="2725830"/>
            <a:ext cx="594799" cy="306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1AB76A-0B39-A147-1649-AD508970CB5F}"/>
              </a:ext>
            </a:extLst>
          </p:cNvPr>
          <p:cNvSpPr/>
          <p:nvPr/>
        </p:nvSpPr>
        <p:spPr>
          <a:xfrm>
            <a:off x="5133907" y="3076886"/>
            <a:ext cx="1569500" cy="306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0C6054-196E-6FBD-9510-D7776AC2516D}"/>
              </a:ext>
            </a:extLst>
          </p:cNvPr>
          <p:cNvSpPr/>
          <p:nvPr/>
        </p:nvSpPr>
        <p:spPr>
          <a:xfrm>
            <a:off x="7247771" y="3076886"/>
            <a:ext cx="594799" cy="306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50E3C6-74E6-3A98-587C-6936B473966E}"/>
              </a:ext>
            </a:extLst>
          </p:cNvPr>
          <p:cNvSpPr/>
          <p:nvPr/>
        </p:nvSpPr>
        <p:spPr>
          <a:xfrm>
            <a:off x="5140486" y="3730222"/>
            <a:ext cx="2628625" cy="306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F19432B4-D45B-C465-0E79-D309E436E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989020"/>
              </p:ext>
            </p:extLst>
          </p:nvPr>
        </p:nvGraphicFramePr>
        <p:xfrm>
          <a:off x="809787" y="2690573"/>
          <a:ext cx="42306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63">
                  <a:extLst>
                    <a:ext uri="{9D8B030D-6E8A-4147-A177-3AD203B41FA5}">
                      <a16:colId xmlns:a16="http://schemas.microsoft.com/office/drawing/2014/main" val="3338832770"/>
                    </a:ext>
                  </a:extLst>
                </a:gridCol>
                <a:gridCol w="1057663">
                  <a:extLst>
                    <a:ext uri="{9D8B030D-6E8A-4147-A177-3AD203B41FA5}">
                      <a16:colId xmlns:a16="http://schemas.microsoft.com/office/drawing/2014/main" val="50116415"/>
                    </a:ext>
                  </a:extLst>
                </a:gridCol>
                <a:gridCol w="1057663">
                  <a:extLst>
                    <a:ext uri="{9D8B030D-6E8A-4147-A177-3AD203B41FA5}">
                      <a16:colId xmlns:a16="http://schemas.microsoft.com/office/drawing/2014/main" val="3570366509"/>
                    </a:ext>
                  </a:extLst>
                </a:gridCol>
                <a:gridCol w="1057663">
                  <a:extLst>
                    <a:ext uri="{9D8B030D-6E8A-4147-A177-3AD203B41FA5}">
                      <a16:colId xmlns:a16="http://schemas.microsoft.com/office/drawing/2014/main" val="3595217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zh-CN" sz="1800" b="1" kern="1200" dirty="0">
                          <a:solidFill>
                            <a:schemeClr val="lt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佳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ɑ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CN" sz="1800" b="1" kern="1200" dirty="0">
                          <a:solidFill>
                            <a:schemeClr val="lt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灰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ɑi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CN" sz="1800" b="1" kern="1200" dirty="0">
                          <a:solidFill>
                            <a:schemeClr val="lt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支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CN" sz="1800" b="1" kern="1200" dirty="0">
                          <a:solidFill>
                            <a:schemeClr val="lt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微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6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58880"/>
                  </a:ext>
                </a:extLst>
              </a:tr>
            </a:tbl>
          </a:graphicData>
        </a:graphic>
      </p:graphicFrame>
      <p:graphicFrame>
        <p:nvGraphicFramePr>
          <p:cNvPr id="15" name="表格 13">
            <a:extLst>
              <a:ext uri="{FF2B5EF4-FFF2-40B4-BE49-F238E27FC236}">
                <a16:creationId xmlns:a16="http://schemas.microsoft.com/office/drawing/2014/main" id="{B9BF63BF-D654-4252-D513-AF2758F59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533690"/>
              </p:ext>
            </p:extLst>
          </p:nvPr>
        </p:nvGraphicFramePr>
        <p:xfrm>
          <a:off x="809787" y="4334977"/>
          <a:ext cx="42306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63">
                  <a:extLst>
                    <a:ext uri="{9D8B030D-6E8A-4147-A177-3AD203B41FA5}">
                      <a16:colId xmlns:a16="http://schemas.microsoft.com/office/drawing/2014/main" val="3338832770"/>
                    </a:ext>
                  </a:extLst>
                </a:gridCol>
                <a:gridCol w="1057663">
                  <a:extLst>
                    <a:ext uri="{9D8B030D-6E8A-4147-A177-3AD203B41FA5}">
                      <a16:colId xmlns:a16="http://schemas.microsoft.com/office/drawing/2014/main" val="50116415"/>
                    </a:ext>
                  </a:extLst>
                </a:gridCol>
                <a:gridCol w="1057663">
                  <a:extLst>
                    <a:ext uri="{9D8B030D-6E8A-4147-A177-3AD203B41FA5}">
                      <a16:colId xmlns:a16="http://schemas.microsoft.com/office/drawing/2014/main" val="3570366509"/>
                    </a:ext>
                  </a:extLst>
                </a:gridCol>
                <a:gridCol w="1057663">
                  <a:extLst>
                    <a:ext uri="{9D8B030D-6E8A-4147-A177-3AD203B41FA5}">
                      <a16:colId xmlns:a16="http://schemas.microsoft.com/office/drawing/2014/main" val="3595217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zh-CN" sz="1800" b="1" kern="1200" dirty="0">
                          <a:solidFill>
                            <a:schemeClr val="lt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刪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ɑn</a:t>
                      </a:r>
                      <a:endParaRPr lang="zh-CN" altLang="en-US" dirty="0"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CN" sz="1800" b="1" kern="1200" dirty="0">
                          <a:solidFill>
                            <a:schemeClr val="lt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元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jen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CN" sz="1800" b="1" kern="1200" dirty="0">
                          <a:solidFill>
                            <a:schemeClr val="lt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真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in</a:t>
                      </a:r>
                      <a:endParaRPr lang="zh-CN" altLang="en-US" dirty="0"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CN" sz="1800" b="1" kern="1200" dirty="0">
                          <a:solidFill>
                            <a:schemeClr val="lt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君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6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烟</a:t>
                      </a:r>
                      <a:r>
                        <a:rPr lang="tr-T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[jɛn]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58880"/>
                  </a:ext>
                </a:extLst>
              </a:tr>
            </a:tbl>
          </a:graphicData>
        </a:graphic>
      </p:graphicFrame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0DF3D3E6-580E-6CFE-4B0F-354C644F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604307"/>
              </p:ext>
            </p:extLst>
          </p:nvPr>
        </p:nvGraphicFramePr>
        <p:xfrm>
          <a:off x="809787" y="3525829"/>
          <a:ext cx="10647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733">
                  <a:extLst>
                    <a:ext uri="{9D8B030D-6E8A-4147-A177-3AD203B41FA5}">
                      <a16:colId xmlns:a16="http://schemas.microsoft.com/office/drawing/2014/main" val="409839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zh-CN" sz="1800" b="1" kern="1200" dirty="0">
                          <a:solidFill>
                            <a:schemeClr val="lt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豪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7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962001"/>
                  </a:ext>
                </a:extLst>
              </a:tr>
            </a:tbl>
          </a:graphicData>
        </a:graphic>
      </p:graphicFrame>
      <p:graphicFrame>
        <p:nvGraphicFramePr>
          <p:cNvPr id="17" name="表格 13">
            <a:extLst>
              <a:ext uri="{FF2B5EF4-FFF2-40B4-BE49-F238E27FC236}">
                <a16:creationId xmlns:a16="http://schemas.microsoft.com/office/drawing/2014/main" id="{EA76152A-EE9F-115A-8635-6D88BA882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56380"/>
              </p:ext>
            </p:extLst>
          </p:nvPr>
        </p:nvGraphicFramePr>
        <p:xfrm>
          <a:off x="809787" y="5365201"/>
          <a:ext cx="423065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663">
                  <a:extLst>
                    <a:ext uri="{9D8B030D-6E8A-4147-A177-3AD203B41FA5}">
                      <a16:colId xmlns:a16="http://schemas.microsoft.com/office/drawing/2014/main" val="3338832770"/>
                    </a:ext>
                  </a:extLst>
                </a:gridCol>
                <a:gridCol w="1057663">
                  <a:extLst>
                    <a:ext uri="{9D8B030D-6E8A-4147-A177-3AD203B41FA5}">
                      <a16:colId xmlns:a16="http://schemas.microsoft.com/office/drawing/2014/main" val="50116415"/>
                    </a:ext>
                  </a:extLst>
                </a:gridCol>
                <a:gridCol w="1057663">
                  <a:extLst>
                    <a:ext uri="{9D8B030D-6E8A-4147-A177-3AD203B41FA5}">
                      <a16:colId xmlns:a16="http://schemas.microsoft.com/office/drawing/2014/main" val="3570366509"/>
                    </a:ext>
                  </a:extLst>
                </a:gridCol>
                <a:gridCol w="1057663">
                  <a:extLst>
                    <a:ext uri="{9D8B030D-6E8A-4147-A177-3AD203B41FA5}">
                      <a16:colId xmlns:a16="http://schemas.microsoft.com/office/drawing/2014/main" val="3595217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zh-CN" sz="1800" b="1" kern="1200" dirty="0">
                          <a:solidFill>
                            <a:schemeClr val="lt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江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ɑŋ</a:t>
                      </a:r>
                      <a:endParaRPr lang="zh-CN" altLang="en-US" dirty="0"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CN" sz="1800" b="1" kern="1200" dirty="0">
                          <a:solidFill>
                            <a:schemeClr val="lt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庚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wɑŋ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CN" sz="1800" b="1" kern="1200" dirty="0">
                          <a:solidFill>
                            <a:schemeClr val="lt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東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oŋ</a:t>
                      </a:r>
                      <a:endParaRPr lang="zh-CN" altLang="en-US" dirty="0"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CN" sz="1800" b="1" kern="1200" dirty="0">
                          <a:solidFill>
                            <a:schemeClr val="lt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青</a:t>
                      </a:r>
                      <a:r>
                        <a:rPr lang="en-US" altLang="zh-CN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jeŋ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6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雍的韵母</a:t>
                      </a:r>
                      <a:r>
                        <a:rPr lang="tr-T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[ʋ̩ŋ]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应</a:t>
                      </a:r>
                      <a:r>
                        <a:rPr lang="tr-TR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[jɤŋ]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58880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06EB635E-4710-AC8A-90EC-6A12676AD719}"/>
              </a:ext>
            </a:extLst>
          </p:cNvPr>
          <p:cNvSpPr txBox="1"/>
          <p:nvPr/>
        </p:nvSpPr>
        <p:spPr>
          <a:xfrm>
            <a:off x="5133907" y="5448113"/>
            <a:ext cx="6213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元</a:t>
            </a:r>
            <a:r>
              <a:rPr lang="zh-CN" altLang="en-US" sz="2800" dirty="0">
                <a:solidFill>
                  <a:srgbClr val="0070C0"/>
                </a:solidFill>
                <a:latin typeface="+mn-ea"/>
              </a:rPr>
              <a:t>、</a:t>
            </a:r>
            <a:r>
              <a:rPr lang="zh-TW" altLang="zh-CN" sz="2800" kern="1200" dirty="0">
                <a:solidFill>
                  <a:srgbClr val="0070C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東</a:t>
            </a:r>
            <a:r>
              <a:rPr lang="zh-CN" altLang="en-US" sz="2800" kern="1200" dirty="0">
                <a:solidFill>
                  <a:srgbClr val="0070C0"/>
                </a:solidFill>
                <a:effectLst/>
                <a:latin typeface="+mn-ea"/>
                <a:cs typeface="+mn-cs"/>
              </a:rPr>
              <a:t>、</a:t>
            </a:r>
            <a:r>
              <a:rPr lang="zh-CN" altLang="en-US" sz="2800" kern="1200" dirty="0">
                <a:solidFill>
                  <a:srgbClr val="0070C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青</a:t>
            </a:r>
            <a:r>
              <a:rPr lang="zh-CN" altLang="en-US" sz="2800" kern="1200" dirty="0">
                <a:solidFill>
                  <a:srgbClr val="0070C0"/>
                </a:solidFill>
                <a:effectLst/>
                <a:latin typeface="+mn-ea"/>
                <a:cs typeface="+mn-cs"/>
              </a:rPr>
              <a:t>实际音值与对应普通话例字相近，故不再赘述。</a:t>
            </a:r>
            <a:endParaRPr lang="zh-CN" altLang="en-US" sz="28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223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C36C1-A249-ABEE-CAB5-6DCAB385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(1)</a:t>
            </a:r>
            <a:r>
              <a:rPr lang="zh-TW" altLang="zh-CN" dirty="0">
                <a:effectLst/>
                <a:latin typeface="微软雅黑" panose="020B0503020204020204" pitchFamily="34" charset="-122"/>
                <a:ea typeface="MS Mincho" panose="02020609040205080304" pitchFamily="49" charset="-128"/>
                <a:cs typeface="微软雅黑" panose="020B0503020204020204" pitchFamily="34" charset="-122"/>
              </a:rPr>
              <a:t>魚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jo~ju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749F4-F070-E26C-D188-A290E466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与普通话“邮”区分</a:t>
            </a:r>
            <a:endParaRPr lang="en-US" altLang="zh-CN" dirty="0"/>
          </a:p>
          <a:p>
            <a:r>
              <a:rPr lang="zh-CN" altLang="en-US" dirty="0"/>
              <a:t>单元音，口型不变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两种可能的发音</a:t>
            </a:r>
          </a:p>
        </p:txBody>
      </p:sp>
    </p:spTree>
    <p:extLst>
      <p:ext uri="{BB962C8B-B14F-4D97-AF65-F5344CB8AC3E}">
        <p14:creationId xmlns:p14="http://schemas.microsoft.com/office/powerpoint/2010/main" val="2478252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6D9AD-7473-E63E-F6B4-0456F2BC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(2)</a:t>
            </a:r>
            <a:r>
              <a:rPr lang="zh-TW" altLang="zh-CN" dirty="0">
                <a:effectLst/>
                <a:latin typeface="等线" panose="02010600030101010101" pitchFamily="2" charset="-122"/>
                <a:ea typeface="MS Mincho" panose="02020609040205080304" pitchFamily="49" charset="-128"/>
                <a:cs typeface="Arial" panose="020B0604020202020204" pitchFamily="34" charset="0"/>
              </a:rPr>
              <a:t>文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B0E5F-6F63-7A98-1D7C-881BDD04C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与普通话“温”区分</a:t>
            </a:r>
            <a:endParaRPr lang="en-US" altLang="zh-CN" dirty="0"/>
          </a:p>
          <a:p>
            <a:r>
              <a:rPr lang="zh-CN" altLang="en-US" dirty="0"/>
              <a:t>口型不变</a:t>
            </a:r>
          </a:p>
        </p:txBody>
      </p:sp>
    </p:spTree>
    <p:extLst>
      <p:ext uri="{BB962C8B-B14F-4D97-AF65-F5344CB8AC3E}">
        <p14:creationId xmlns:p14="http://schemas.microsoft.com/office/powerpoint/2010/main" val="582220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609B0-BE5F-9F6A-1B2E-BE40EFD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等线" panose="02010600030101010101" pitchFamily="2" charset="-122"/>
                <a:ea typeface="MS Mincho" panose="02020609040205080304" pitchFamily="49" charset="-128"/>
                <a:cs typeface="Arial" panose="020B0604020202020204" pitchFamily="34" charset="0"/>
              </a:rPr>
              <a:t>(3)</a:t>
            </a:r>
            <a:r>
              <a:rPr lang="zh-TW" altLang="zh-CN" dirty="0">
                <a:effectLst/>
                <a:latin typeface="等线" panose="02010600030101010101" pitchFamily="2" charset="-122"/>
                <a:ea typeface="MS Mincho" panose="02020609040205080304" pitchFamily="49" charset="-128"/>
                <a:cs typeface="Arial" panose="020B0604020202020204" pitchFamily="34" charset="0"/>
              </a:rPr>
              <a:t>寒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ɑm</a:t>
            </a:r>
            <a:r>
              <a:rPr lang="en-US" altLang="zh-CN" sz="4800" dirty="0">
                <a:latin typeface="Times New Roman" panose="02020603050405020304" pitchFamily="18" charset="0"/>
                <a:ea typeface="MS Mincho" panose="02020609040205080304" pitchFamily="49" charset="-128"/>
              </a:rPr>
              <a:t>]</a:t>
            </a:r>
            <a:r>
              <a:rPr lang="zh-TW" altLang="zh-CN" dirty="0">
                <a:effectLst/>
                <a:latin typeface="等线" panose="02010600030101010101" pitchFamily="2" charset="-122"/>
                <a:ea typeface="MS Mincho" panose="02020609040205080304" pitchFamily="49" charset="-128"/>
                <a:cs typeface="Arial" panose="020B0604020202020204" pitchFamily="34" charset="0"/>
              </a:rPr>
              <a:t>塩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jem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</a:rPr>
              <a:t>]</a:t>
            </a:r>
            <a:r>
              <a:rPr lang="zh-TW" altLang="zh-CN" dirty="0">
                <a:effectLst/>
                <a:latin typeface="等线" panose="02010600030101010101" pitchFamily="2" charset="-122"/>
                <a:ea typeface="MS Mincho" panose="02020609040205080304" pitchFamily="49" charset="-128"/>
                <a:cs typeface="Arial" panose="020B0604020202020204" pitchFamily="34" charset="0"/>
              </a:rPr>
              <a:t>侵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im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2A707-94B2-0671-AC2B-80967935D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[m]</a:t>
            </a:r>
            <a:r>
              <a:rPr lang="zh-CN" altLang="en-US" dirty="0"/>
              <a:t>结尾</a:t>
            </a:r>
          </a:p>
        </p:txBody>
      </p:sp>
    </p:spTree>
    <p:extLst>
      <p:ext uri="{BB962C8B-B14F-4D97-AF65-F5344CB8AC3E}">
        <p14:creationId xmlns:p14="http://schemas.microsoft.com/office/powerpoint/2010/main" val="817895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F91E6-26F2-89DD-E64F-70B90C0B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、入声韵母（注音均为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IPA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5E10D-61D2-C79E-D5DF-60E663A2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5707" cy="4351338"/>
          </a:xfrm>
        </p:spPr>
        <p:txBody>
          <a:bodyPr/>
          <a:lstStyle/>
          <a:p>
            <a:r>
              <a:rPr lang="zh-CN" altLang="en-US" dirty="0"/>
              <a:t>入声韵母对普通话母语者来说都很陌生。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关键在于掌握“无声除阻”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[◌̚ ]</a:t>
            </a:r>
            <a:r>
              <a:rPr lang="zh-CN" altLang="en-US" dirty="0"/>
              <a:t>的发音方法。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B9062014-99FC-A0B2-E001-CD29619EA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8" t="41973" r="30348" b="39474"/>
          <a:stretch/>
        </p:blipFill>
        <p:spPr>
          <a:xfrm>
            <a:off x="5133907" y="1690688"/>
            <a:ext cx="6608568" cy="33859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7FD8B04-233F-E1B3-5DD2-0B6353E7AD2B}"/>
              </a:ext>
            </a:extLst>
          </p:cNvPr>
          <p:cNvSpPr/>
          <p:nvPr/>
        </p:nvSpPr>
        <p:spPr>
          <a:xfrm>
            <a:off x="5133907" y="4083316"/>
            <a:ext cx="4339277" cy="993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289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7A2BD-33A6-25BB-48FD-F7896D9D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无声除阻的发音方法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C200F-646A-73B8-E049-90C399FC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无声除阻指的是塞音除阻时听不到爆发或没有爆发。又称作无声除阻或无可闻除阻。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南方方言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存在无声除阻辅音。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例字：觉、月、合（也是大瀛汉语韵名）</a:t>
            </a:r>
            <a:endParaRPr lang="en-US" altLang="zh-CN" dirty="0">
              <a:effectLst/>
              <a:latin typeface="等线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辅音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发音三个阶段：成阻、持阻和除阻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“无声除阻”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听不到“除阻”的声音。去掉“除阻”阶段，“持阻”后减少呼出气流，降低口腔内压。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熟练后就可以辨别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、发出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&lt;k t p&gt;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三个辅音韵尾练习即可</a:t>
            </a:r>
            <a:endParaRPr lang="zh-CN" altLang="zh-CN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556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18EFE-0552-382B-9E1A-084A308C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CN" dirty="0">
                <a:effectLst/>
                <a:latin typeface="等线" panose="02010600030101010101" pitchFamily="2" charset="-122"/>
                <a:ea typeface="MS Mincho" panose="02020609040205080304" pitchFamily="49" charset="-128"/>
                <a:cs typeface="Arial" panose="020B0604020202020204" pitchFamily="34" charset="0"/>
              </a:rPr>
              <a:t>月</a:t>
            </a:r>
            <a:r>
              <a:rPr lang="en-US" altLang="zh-TW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jet̚~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ɰet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̚ 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7024C-4128-1BC2-E424-E138129CE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两种可能的发音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6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2520B-7186-E6DD-7EA5-E3DAD178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五、声调</a:t>
            </a:r>
          </a:p>
        </p:txBody>
      </p:sp>
    </p:spTree>
    <p:extLst>
      <p:ext uri="{BB962C8B-B14F-4D97-AF65-F5344CB8AC3E}">
        <p14:creationId xmlns:p14="http://schemas.microsoft.com/office/powerpoint/2010/main" val="3231955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E9C2-B8A0-BE6D-5040-B7AEDD97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声调表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D7D7F-F33A-B657-803B-2853B8060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1416" cy="4351338"/>
          </a:xfrm>
        </p:spPr>
        <p:txBody>
          <a:bodyPr/>
          <a:lstStyle/>
          <a:p>
            <a:r>
              <a:rPr lang="zh-CN" altLang="en-US" dirty="0"/>
              <a:t>八声调</a:t>
            </a:r>
            <a:r>
              <a:rPr lang="zh-CN" altLang="en-US" sz="2200" dirty="0">
                <a:solidFill>
                  <a:srgbClr val="0070C0"/>
                </a:solidFill>
              </a:rPr>
              <a:t>（去入不存在于现代瀛标汉，入声只保留了平入）</a:t>
            </a:r>
            <a:endParaRPr lang="en-US" altLang="zh-CN" sz="2200" dirty="0">
              <a:solidFill>
                <a:srgbClr val="0070C0"/>
              </a:solidFill>
            </a:endParaRPr>
          </a:p>
          <a:p>
            <a:r>
              <a:rPr lang="zh-CN" altLang="en-US" dirty="0"/>
              <a:t>上、去、入三声统称“仄声”</a:t>
            </a:r>
            <a:endParaRPr lang="en-US" altLang="zh-CN" dirty="0"/>
          </a:p>
          <a:p>
            <a:r>
              <a:rPr lang="zh-CN" altLang="en-US" dirty="0"/>
              <a:t>阳平、阳上实际音值合流</a:t>
            </a:r>
            <a:endParaRPr lang="en-US" altLang="zh-CN" dirty="0"/>
          </a:p>
          <a:p>
            <a:r>
              <a:rPr lang="zh-CN" altLang="en-US" dirty="0"/>
              <a:t>阳去由降调变平调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6AC1AA-0006-9EA6-559E-67452ACBC3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5" t="60666" r="66216" b="30800"/>
          <a:stretch/>
        </p:blipFill>
        <p:spPr>
          <a:xfrm>
            <a:off x="5309616" y="1825625"/>
            <a:ext cx="5621417" cy="35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98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E9C2-B8A0-BE6D-5040-B7AEDD97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D7D7F-F33A-B657-803B-2853B8060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1416" cy="4351338"/>
          </a:xfrm>
        </p:spPr>
        <p:txBody>
          <a:bodyPr/>
          <a:lstStyle/>
          <a:p>
            <a:r>
              <a:rPr lang="zh-CN" altLang="en-US" dirty="0"/>
              <a:t>普通话母语者熟悉的有：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6AC1AA-0006-9EA6-559E-67452ACBC3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5" t="60666" r="66216" b="30800"/>
          <a:stretch/>
        </p:blipFill>
        <p:spPr>
          <a:xfrm>
            <a:off x="5309616" y="1825625"/>
            <a:ext cx="5621417" cy="3538728"/>
          </a:xfrm>
          <a:prstGeom prst="rect">
            <a:avLst/>
          </a:prstGeom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3E0C168-020F-7320-2DF7-F423CE684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566942"/>
              </p:ext>
            </p:extLst>
          </p:nvPr>
        </p:nvGraphicFramePr>
        <p:xfrm>
          <a:off x="838200" y="2339848"/>
          <a:ext cx="44714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854">
                  <a:extLst>
                    <a:ext uri="{9D8B030D-6E8A-4147-A177-3AD203B41FA5}">
                      <a16:colId xmlns:a16="http://schemas.microsoft.com/office/drawing/2014/main" val="113665724"/>
                    </a:ext>
                  </a:extLst>
                </a:gridCol>
                <a:gridCol w="1117854">
                  <a:extLst>
                    <a:ext uri="{9D8B030D-6E8A-4147-A177-3AD203B41FA5}">
                      <a16:colId xmlns:a16="http://schemas.microsoft.com/office/drawing/2014/main" val="3684317402"/>
                    </a:ext>
                  </a:extLst>
                </a:gridCol>
                <a:gridCol w="1117854">
                  <a:extLst>
                    <a:ext uri="{9D8B030D-6E8A-4147-A177-3AD203B41FA5}">
                      <a16:colId xmlns:a16="http://schemas.microsoft.com/office/drawing/2014/main" val="1319819527"/>
                    </a:ext>
                  </a:extLst>
                </a:gridCol>
                <a:gridCol w="1117854">
                  <a:extLst>
                    <a:ext uri="{9D8B030D-6E8A-4147-A177-3AD203B41FA5}">
                      <a16:colId xmlns:a16="http://schemas.microsoft.com/office/drawing/2014/main" val="909831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瀛</a:t>
                      </a:r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標漢</a:t>
                      </a:r>
                      <a:endParaRPr lang="zh-CN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陰平</a:t>
                      </a:r>
                      <a:r>
                        <a:rPr lang="en-US" altLang="ja-JP" dirty="0"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(55)</a:t>
                      </a:r>
                      <a:endParaRPr lang="zh-CN" altLang="en-US" dirty="0"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陰上</a:t>
                      </a:r>
                      <a:r>
                        <a:rPr lang="en-US" altLang="ja-JP" dirty="0"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(35)</a:t>
                      </a:r>
                      <a:endParaRPr lang="zh-CN" altLang="en-US" dirty="0"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陰去</a:t>
                      </a:r>
                      <a:r>
                        <a:rPr lang="en-US" altLang="ja-JP" dirty="0"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(51)</a:t>
                      </a:r>
                      <a:endParaRPr lang="zh-CN" altLang="en-US" dirty="0"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8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普通话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阴平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(55)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阳平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(35)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去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(51)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9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69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2520B-7186-E6DD-7EA5-E3DAD178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6600" dirty="0"/>
              <a:t>第一课、大瀛汉语语音</a:t>
            </a:r>
            <a:br>
              <a:rPr lang="en-US" altLang="zh-CN" sz="6600" dirty="0"/>
            </a:br>
            <a:r>
              <a:rPr lang="zh-CN" altLang="en-US" sz="6600" dirty="0">
                <a:latin typeface="MS Mincho" panose="02020609040205080304" pitchFamily="49" charset="-128"/>
                <a:ea typeface="MS Mincho" panose="02020609040205080304" pitchFamily="49" charset="-128"/>
              </a:rPr>
              <a:t>第一課、大瀛漢語語音</a:t>
            </a:r>
          </a:p>
        </p:txBody>
      </p:sp>
    </p:spTree>
    <p:extLst>
      <p:ext uri="{BB962C8B-B14F-4D97-AF65-F5344CB8AC3E}">
        <p14:creationId xmlns:p14="http://schemas.microsoft.com/office/powerpoint/2010/main" val="2805855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E9C2-B8A0-BE6D-5040-B7AEDD97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、阳平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(21)</a:t>
            </a:r>
            <a:r>
              <a:rPr lang="zh-CN" altLang="en-US" dirty="0"/>
              <a:t>与阳上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(21*)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D7D7F-F33A-B657-803B-2853B8060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1416" cy="4351338"/>
          </a:xfrm>
        </p:spPr>
        <p:txBody>
          <a:bodyPr/>
          <a:lstStyle/>
          <a:p>
            <a:r>
              <a:rPr lang="zh-CN" altLang="en-US" dirty="0"/>
              <a:t>与普通话上声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(214)</a:t>
            </a:r>
            <a:r>
              <a:rPr lang="zh-CN" altLang="en-US" dirty="0"/>
              <a:t>前半段类似</a:t>
            </a:r>
            <a:endParaRPr lang="en-US" altLang="zh-CN" dirty="0"/>
          </a:p>
          <a:p>
            <a:r>
              <a:rPr lang="zh-CN" altLang="en-US" dirty="0"/>
              <a:t>努力将平声发到最低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6AC1AA-0006-9EA6-559E-67452ACBC3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5" t="60666" r="66216" b="30800"/>
          <a:stretch/>
        </p:blipFill>
        <p:spPr>
          <a:xfrm>
            <a:off x="5309616" y="1825625"/>
            <a:ext cx="5621417" cy="35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99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E9C2-B8A0-BE6D-5040-B7AEDD97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、阳去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(33)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D7D7F-F33A-B657-803B-2853B8060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1416" cy="4351338"/>
          </a:xfrm>
        </p:spPr>
        <p:txBody>
          <a:bodyPr/>
          <a:lstStyle/>
          <a:p>
            <a:r>
              <a:rPr lang="zh-CN" altLang="en-US" dirty="0"/>
              <a:t>高于阳平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(21)</a:t>
            </a:r>
            <a:r>
              <a:rPr lang="zh-CN" altLang="en-US" dirty="0"/>
              <a:t>，低于阴平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(55)</a:t>
            </a:r>
          </a:p>
          <a:p>
            <a:r>
              <a:rPr lang="zh-CN" altLang="en-US" dirty="0"/>
              <a:t>音高不变适中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6AC1AA-0006-9EA6-559E-67452ACBC3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5" t="60666" r="66216" b="30800"/>
          <a:stretch/>
        </p:blipFill>
        <p:spPr>
          <a:xfrm>
            <a:off x="5309616" y="1825625"/>
            <a:ext cx="5621417" cy="35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39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E9C2-B8A0-BE6D-5040-B7AEDD97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、阴入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5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/>
              <a:t>与阳入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(3ʔ)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D7D7F-F33A-B657-803B-2853B8060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1416" cy="4351338"/>
          </a:xfrm>
        </p:spPr>
        <p:txBody>
          <a:bodyPr/>
          <a:lstStyle/>
          <a:p>
            <a:r>
              <a:rPr lang="zh-CN" altLang="en-US" dirty="0"/>
              <a:t>短促的阴平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(55)</a:t>
            </a:r>
            <a:r>
              <a:rPr lang="zh-CN" altLang="en-US" dirty="0"/>
              <a:t>与阳去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(33)</a:t>
            </a:r>
          </a:p>
          <a:p>
            <a:r>
              <a:rPr lang="zh-CN" altLang="en-US" dirty="0"/>
              <a:t>韵尾使得发音短促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6AC1AA-0006-9EA6-559E-67452ACBC3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5" t="60666" r="66216" b="30800"/>
          <a:stretch/>
        </p:blipFill>
        <p:spPr>
          <a:xfrm>
            <a:off x="5309616" y="1825625"/>
            <a:ext cx="5621417" cy="35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87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E9C2-B8A0-BE6D-5040-B7AEDD97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、声调的特殊之处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D7D7F-F33A-B657-803B-2853B8060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1416" cy="4351338"/>
          </a:xfrm>
        </p:spPr>
        <p:txBody>
          <a:bodyPr/>
          <a:lstStyle/>
          <a:p>
            <a:r>
              <a:rPr lang="zh-CN" altLang="en-US" dirty="0"/>
              <a:t>声调分阴阳，具有一定语义作用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6AC1AA-0006-9EA6-559E-67452ACBC3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5" t="60666" r="66216" b="30800"/>
          <a:stretch/>
        </p:blipFill>
        <p:spPr>
          <a:xfrm>
            <a:off x="5309616" y="1825625"/>
            <a:ext cx="5621417" cy="35387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A18AB2-CEB4-CA68-2426-28D65CDBE90E}"/>
              </a:ext>
            </a:extLst>
          </p:cNvPr>
          <p:cNvSpPr txBox="1"/>
          <p:nvPr/>
        </p:nvSpPr>
        <p:spPr>
          <a:xfrm>
            <a:off x="1341453" y="2902490"/>
            <a:ext cx="4062651" cy="389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latin typeface="MS Mincho" panose="02020609040205080304" pitchFamily="49" charset="-128"/>
                <a:ea typeface="MS Mincho" panose="02020609040205080304" pitchFamily="49" charset="-128"/>
              </a:rPr>
              <a:t>食 巴 食。</a:t>
            </a:r>
            <a:endParaRPr lang="en-US" altLang="zh-CN" sz="28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zh-CN" sz="28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zh-CN" sz="28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zh-CN" sz="28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zh-CN" altLang="en-US" sz="2800" dirty="0">
                <a:latin typeface="MS Mincho" panose="02020609040205080304" pitchFamily="49" charset="-128"/>
                <a:ea typeface="MS Mincho" panose="02020609040205080304" pitchFamily="49" charset="-128"/>
              </a:rPr>
              <a:t>向 此 向。</a:t>
            </a:r>
            <a:endParaRPr lang="en-US" altLang="zh-CN" sz="28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zh-CN" sz="28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zh-CN" sz="28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zh-CN" sz="28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zh-CN" altLang="en-US" sz="2800" dirty="0">
                <a:latin typeface="MS Mincho" panose="02020609040205080304" pitchFamily="49" charset="-128"/>
                <a:ea typeface="MS Mincho" panose="02020609040205080304" pitchFamily="49" charset="-128"/>
              </a:rPr>
              <a:t>学 大 学。</a:t>
            </a:r>
            <a:endParaRPr lang="en-US" altLang="zh-CN" sz="28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8EA635-11E3-1DB2-E428-4FC941BD5D76}"/>
              </a:ext>
            </a:extLst>
          </p:cNvPr>
          <p:cNvSpPr txBox="1"/>
          <p:nvPr/>
        </p:nvSpPr>
        <p:spPr>
          <a:xfrm>
            <a:off x="3928110" y="2902489"/>
            <a:ext cx="1274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ɕjok̚3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pə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ɕjok̚5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21A68B-EA77-7606-FFF2-3E3FD4EBA9FD}"/>
              </a:ext>
            </a:extLst>
          </p:cNvPr>
          <p:cNvSpPr txBox="1"/>
          <p:nvPr/>
        </p:nvSpPr>
        <p:spPr>
          <a:xfrm>
            <a:off x="2025349" y="2924618"/>
            <a:ext cx="1274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xjɑŋ51 tsʰje55 xjɑŋ33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0920A7-8A67-D7BB-7392-4B6B6B35961C}"/>
              </a:ext>
            </a:extLst>
          </p:cNvPr>
          <p:cNvSpPr txBox="1"/>
          <p:nvPr/>
        </p:nvSpPr>
        <p:spPr>
          <a:xfrm>
            <a:off x="499659" y="2906330"/>
            <a:ext cx="1274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ɣɑk̚5 dɑi51 ɣɑk̚3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73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2520B-7186-E6DD-7EA5-E3DAD178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六、近年的一些变化</a:t>
            </a:r>
          </a:p>
        </p:txBody>
      </p:sp>
    </p:spTree>
    <p:extLst>
      <p:ext uri="{BB962C8B-B14F-4D97-AF65-F5344CB8AC3E}">
        <p14:creationId xmlns:p14="http://schemas.microsoft.com/office/powerpoint/2010/main" val="455786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71FED-62BB-C889-09A3-2D54420D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、声母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7146F-41FC-5154-F6E7-3C5A8F29F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以下声母有合流趋势：</a:t>
            </a:r>
            <a:endParaRPr lang="en-US" altLang="zh-CN" dirty="0"/>
          </a:p>
          <a:p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従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[</a:t>
            </a:r>
            <a:r>
              <a:rPr lang="tr-TR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dz]</a:t>
            </a: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邪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[</a:t>
            </a:r>
            <a:r>
              <a:rPr lang="tr-TR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z]</a:t>
            </a:r>
            <a:endParaRPr lang="en-US" altLang="zh-CN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床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[</a:t>
            </a:r>
            <a:r>
              <a:rPr lang="tr-TR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dʑ]</a:t>
            </a: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禅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[</a:t>
            </a:r>
            <a:r>
              <a:rPr lang="tr-TR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ʑ]</a:t>
            </a:r>
            <a:endParaRPr lang="en-US" altLang="zh-CN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群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[</a:t>
            </a:r>
            <a:r>
              <a:rPr lang="tr-TR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ɡ]</a:t>
            </a: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疑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[</a:t>
            </a:r>
            <a:r>
              <a:rPr lang="tr-TR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ŋ]</a:t>
            </a:r>
            <a:endParaRPr lang="zh-CN" alt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78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3F936-18BC-70E8-FB88-31685FC5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、韵母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8F30F-1C7E-BE80-23BB-125FEC6C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以下韵母有合流趋势：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tr-TR" altLang="zh-CN" dirty="0"/>
              <a:t>n]</a:t>
            </a:r>
            <a:r>
              <a:rPr lang="zh-CN" altLang="en-US" dirty="0"/>
              <a:t>尾</a:t>
            </a:r>
            <a:r>
              <a:rPr lang="en-US" altLang="zh-CN" dirty="0"/>
              <a:t>-[</a:t>
            </a:r>
            <a:r>
              <a:rPr lang="tr-TR" altLang="zh-CN" dirty="0"/>
              <a:t>m]</a:t>
            </a:r>
            <a:r>
              <a:rPr lang="zh-CN" altLang="en-US" dirty="0"/>
              <a:t>尾</a:t>
            </a:r>
            <a:endParaRPr lang="en-US" altLang="zh-CN" dirty="0"/>
          </a:p>
          <a:p>
            <a:r>
              <a:rPr lang="zh-CN" altLang="en-US" dirty="0"/>
              <a:t>葉</a:t>
            </a:r>
            <a:r>
              <a:rPr lang="en-US" altLang="zh-CN" dirty="0"/>
              <a:t>[</a:t>
            </a:r>
            <a:r>
              <a:rPr lang="tr-TR" altLang="zh-CN" dirty="0"/>
              <a:t>jep̚]</a:t>
            </a:r>
            <a:r>
              <a:rPr lang="zh-CN" altLang="en-US" dirty="0"/>
              <a:t>緝</a:t>
            </a:r>
            <a:r>
              <a:rPr lang="en-US" altLang="zh-CN" dirty="0"/>
              <a:t>[</a:t>
            </a:r>
            <a:r>
              <a:rPr lang="tr-TR" altLang="zh-CN" dirty="0"/>
              <a:t>ip̚]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此外，声母不同时，</a:t>
            </a: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支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]</a:t>
            </a:r>
            <a:r>
              <a:rPr lang="zh-CN" altLang="en-US" dirty="0"/>
              <a:t>韵的实际发音有时是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[je]</a:t>
            </a:r>
            <a:r>
              <a:rPr lang="zh-CN" altLang="en-US" dirty="0"/>
              <a:t>。这样的例子还有很多。</a:t>
            </a:r>
          </a:p>
        </p:txBody>
      </p:sp>
    </p:spTree>
    <p:extLst>
      <p:ext uri="{BB962C8B-B14F-4D97-AF65-F5344CB8AC3E}">
        <p14:creationId xmlns:p14="http://schemas.microsoft.com/office/powerpoint/2010/main" val="3368667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F7FA7-4097-44DA-179F-229AF1A6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、声调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7F31A-1D9E-C429-E7CE-085896CC2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有阳声调并入阴声调趋势，尤其是平、上、去三调。</a:t>
            </a:r>
          </a:p>
        </p:txBody>
      </p:sp>
    </p:spTree>
    <p:extLst>
      <p:ext uri="{BB962C8B-B14F-4D97-AF65-F5344CB8AC3E}">
        <p14:creationId xmlns:p14="http://schemas.microsoft.com/office/powerpoint/2010/main" val="1031824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A54FD-D969-4248-8674-998186A1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、补充说明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8AE49-55EC-87BC-6684-96D5073F3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上述音变并不普遍（除韵母根据声母决定读法）</a:t>
            </a:r>
            <a:endParaRPr lang="en-US" altLang="zh-CN" dirty="0"/>
          </a:p>
          <a:p>
            <a:r>
              <a:rPr lang="zh-CN" altLang="en-US" dirty="0"/>
              <a:t>学习时还应按照标准瀛标汉学习</a:t>
            </a:r>
          </a:p>
        </p:txBody>
      </p:sp>
    </p:spTree>
    <p:extLst>
      <p:ext uri="{BB962C8B-B14F-4D97-AF65-F5344CB8AC3E}">
        <p14:creationId xmlns:p14="http://schemas.microsoft.com/office/powerpoint/2010/main" val="3122155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2520B-7186-E6DD-7EA5-E3DAD178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七、学习指导建议</a:t>
            </a:r>
          </a:p>
        </p:txBody>
      </p:sp>
    </p:spTree>
    <p:extLst>
      <p:ext uri="{BB962C8B-B14F-4D97-AF65-F5344CB8AC3E}">
        <p14:creationId xmlns:p14="http://schemas.microsoft.com/office/powerpoint/2010/main" val="122353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2520B-7186-E6DD-7EA5-E3DAD178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一、大瀛汉语语音的组成</a:t>
            </a:r>
          </a:p>
        </p:txBody>
      </p:sp>
    </p:spTree>
    <p:extLst>
      <p:ext uri="{BB962C8B-B14F-4D97-AF65-F5344CB8AC3E}">
        <p14:creationId xmlns:p14="http://schemas.microsoft.com/office/powerpoint/2010/main" val="1862542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93510-C99D-BDB5-269C-68A6B221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A5392-213D-BF98-625B-61C8D6EC8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努力克服语音习惯</a:t>
            </a:r>
            <a:endParaRPr lang="en-US" altLang="zh-CN" dirty="0"/>
          </a:p>
          <a:p>
            <a:r>
              <a:rPr lang="zh-CN" altLang="en-US" dirty="0"/>
              <a:t>做到流利如母语</a:t>
            </a:r>
            <a:endParaRPr lang="en-US" altLang="zh-CN" dirty="0"/>
          </a:p>
          <a:p>
            <a:r>
              <a:rPr lang="zh-CN" altLang="en-US" dirty="0"/>
              <a:t>音系大（相对普通话），易混淆</a:t>
            </a:r>
            <a:r>
              <a:rPr lang="en-US" altLang="zh-CN" dirty="0"/>
              <a:t>——</a:t>
            </a:r>
            <a:r>
              <a:rPr lang="zh-CN" altLang="en-US" dirty="0"/>
              <a:t>多做练习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4295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2520B-7186-E6DD-7EA5-E3DAD178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八、课后作业</a:t>
            </a:r>
          </a:p>
        </p:txBody>
      </p:sp>
    </p:spTree>
    <p:extLst>
      <p:ext uri="{BB962C8B-B14F-4D97-AF65-F5344CB8AC3E}">
        <p14:creationId xmlns:p14="http://schemas.microsoft.com/office/powerpoint/2010/main" val="392305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D40A-13EE-EC89-97A0-A24A2DC2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4B4B8-2B52-7F79-4160-EED654AA5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、试着朗读声母、介母、韵母表，并背诵它们的名称（记住是哪个字即可）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学有余力者可背记它们的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IPA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、朗读以下文段。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  食何食、向何向、学何学。小者求生、大者求知。</a:t>
            </a:r>
            <a:endParaRPr lang="en-US" altLang="zh-CN" dirty="0"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ɕjok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̚ 3 ɣɑ35 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ɕjok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̚ 5, xjɑŋ51 ɣɑ35 xjɑŋ33, 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ɣɑk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̚ 5 ɣɑ35 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ɣɑk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̚ 3. ɕjou21* tɕjɑ21 ɡiu55 ɕjeŋ21, dɑi51 tɕjɑ21 ɡiu55 tɕje33.</a:t>
            </a:r>
          </a:p>
          <a:p>
            <a:pPr marL="0" indent="0">
              <a:buNone/>
            </a:pP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  入室莫</a:t>
            </a:r>
            <a:r>
              <a:rPr lang="ja-JP" altLang="en-US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覚</a:t>
            </a: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粛々、学習勿択卓席。</a:t>
            </a:r>
            <a:endParaRPr lang="en-US" altLang="zh-CN" dirty="0"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ɲip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̚ 5 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ɕit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̚ 3 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mɑk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̚ 5 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kɑk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̚ 5 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sjok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̚ 5 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sjok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̚ 5, 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ɣɑk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̚ 5 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ɕip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̚ 5 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miut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̚ 5 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dʑjɑk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̚ 3 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tɕjɑk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̚ 3 </a:t>
            </a:r>
            <a:r>
              <a:rPr lang="en-US" altLang="zh-CN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ʑjek</a:t>
            </a: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̚ 5.</a:t>
            </a:r>
          </a:p>
          <a:p>
            <a:pPr marL="0" indent="0">
              <a:buNone/>
            </a:pPr>
            <a:r>
              <a:rPr lang="zh-TW" altLang="en-US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  淫雨霏々天霽時、晴空万里煥新顔。</a:t>
            </a:r>
            <a:endParaRPr lang="en-US" altLang="zh-TW" dirty="0"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tr-TR" altLang="zh-CN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ʔim55 ʔjo21 pʰi55 pʰi55 tʰjem55 tsje51 dʑi21, dzjeŋ21 kʰuŋ55 mjɑn51 li21* xwɑn51 sin55 ŋɑn35.</a:t>
            </a:r>
            <a:endParaRPr lang="zh-CN" alt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6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7"/>
          <p:cNvSpPr/>
          <p:nvPr>
            <p:custDataLst>
              <p:tags r:id="rId2"/>
            </p:custDataLst>
          </p:nvPr>
        </p:nvSpPr>
        <p:spPr>
          <a:xfrm>
            <a:off x="4855210" y="833120"/>
            <a:ext cx="2628900" cy="5812155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谢谢观看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観賞事感謝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ll/>
      </p:transition>
    </mc:Choice>
    <mc:Fallback xmlns="">
      <p:transition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C9F07-D5D2-84EF-F667-066B4A50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、重音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1A751-C133-6FBA-0B00-2239DD4F5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46149" cy="573908"/>
          </a:xfrm>
        </p:spPr>
        <p:txBody>
          <a:bodyPr/>
          <a:lstStyle/>
          <a:p>
            <a:r>
              <a:rPr lang="zh-CN" altLang="en-US" dirty="0"/>
              <a:t>虚词轻声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A6C03A-DB09-7892-0F58-C406A462EE91}"/>
              </a:ext>
            </a:extLst>
          </p:cNvPr>
          <p:cNvSpPr txBox="1"/>
          <p:nvPr/>
        </p:nvSpPr>
        <p:spPr>
          <a:xfrm>
            <a:off x="4496961" y="2497723"/>
            <a:ext cx="461665" cy="34394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今日   吾</a:t>
            </a:r>
            <a:r>
              <a:rPr lang="zh-CN" altLang="en-US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自</a:t>
            </a: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 宵山</a:t>
            </a:r>
            <a:r>
              <a:rPr lang="zh-CN" altLang="en-US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兮往</a:t>
            </a: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 行</a:t>
            </a:r>
            <a:r>
              <a:rPr lang="zh-CN" altLang="en-US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多</a:t>
            </a: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723A88-17E4-853D-7BF4-A3ED33B620E6}"/>
              </a:ext>
            </a:extLst>
          </p:cNvPr>
          <p:cNvSpPr txBox="1"/>
          <p:nvPr/>
        </p:nvSpPr>
        <p:spPr>
          <a:xfrm>
            <a:off x="3550204" y="2589627"/>
            <a:ext cx="92667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tr-T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ɲit̚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tr-T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ŋo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tr-TR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tsə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tr-T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ɕjou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tr-T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ɕan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tr-TR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ɣe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jaŋ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tr-T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ɣjeŋ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tr-TR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tə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0AA9E7-890C-FF99-FB34-88DF26B6AAD5}"/>
              </a:ext>
            </a:extLst>
          </p:cNvPr>
          <p:cNvSpPr txBox="1"/>
          <p:nvPr/>
        </p:nvSpPr>
        <p:spPr>
          <a:xfrm>
            <a:off x="7392561" y="2589627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食  </a:t>
            </a:r>
            <a:r>
              <a:rPr lang="zh-CN" altLang="en-US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巴</a:t>
            </a: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EBC222-D594-7CF7-72F3-4BB824A8F2EC}"/>
              </a:ext>
            </a:extLst>
          </p:cNvPr>
          <p:cNvSpPr txBox="1"/>
          <p:nvPr/>
        </p:nvSpPr>
        <p:spPr>
          <a:xfrm>
            <a:off x="6586746" y="2589627"/>
            <a:ext cx="926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ɕjok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̚ 3</a:t>
            </a:r>
          </a:p>
          <a:p>
            <a:pPr>
              <a:lnSpc>
                <a:spcPts val="18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pə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ɕjok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̚ 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5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6F0A7-E83D-4FAB-5E10-4EF29BBD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、音节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CBC8F-7475-B090-5BAD-79B04B172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4255439" cy="4667251"/>
          </a:xfrm>
        </p:spPr>
        <p:txBody>
          <a:bodyPr>
            <a:normAutofit/>
          </a:bodyPr>
          <a:lstStyle/>
          <a:p>
            <a:r>
              <a:rPr lang="zh-CN" altLang="en-US" dirty="0"/>
              <a:t>一字一音节</a:t>
            </a:r>
            <a:endParaRPr lang="en-US" altLang="zh-CN" dirty="0"/>
          </a:p>
          <a:p>
            <a:r>
              <a:rPr lang="zh-CN" altLang="en-US" dirty="0"/>
              <a:t>声母（介母）韵母</a:t>
            </a:r>
            <a:endParaRPr lang="en-US" altLang="zh-CN" dirty="0"/>
          </a:p>
          <a:p>
            <a:r>
              <a:rPr lang="zh-CN" altLang="en-US" dirty="0"/>
              <a:t>除助词都有声调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DE9987-DF9F-C81E-5B11-BC1DDBE473BD}"/>
              </a:ext>
            </a:extLst>
          </p:cNvPr>
          <p:cNvSpPr txBox="1"/>
          <p:nvPr/>
        </p:nvSpPr>
        <p:spPr>
          <a:xfrm>
            <a:off x="5531918" y="1987233"/>
            <a:ext cx="4124206" cy="29407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800" dirty="0">
                <a:latin typeface="MS Mincho" panose="02020609040205080304" pitchFamily="49" charset="-128"/>
                <a:ea typeface="MS Mincho" panose="02020609040205080304" pitchFamily="49" charset="-128"/>
              </a:rPr>
              <a:t>厄</a:t>
            </a:r>
            <a:r>
              <a:rPr lang="ja-JP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　 云 　覚　 陰入 </a:t>
            </a:r>
            <a:endParaRPr lang="en-US" altLang="ja-JP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sz="2800" dirty="0">
                <a:latin typeface="MS Mincho" panose="02020609040205080304" pitchFamily="49" charset="-128"/>
                <a:ea typeface="MS Mincho" panose="02020609040205080304" pitchFamily="49" charset="-128"/>
              </a:rPr>
              <a:t>往</a:t>
            </a:r>
            <a:r>
              <a:rPr lang="ja-JP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　 明　 影　 江　陰上</a:t>
            </a:r>
            <a:endParaRPr lang="en-US" altLang="ja-JP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zh-TW" sz="28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zh-TW" altLang="en-US" sz="2800" dirty="0">
                <a:latin typeface="MS Mincho" panose="02020609040205080304" pitchFamily="49" charset="-128"/>
                <a:ea typeface="MS Mincho" panose="02020609040205080304" pitchFamily="49" charset="-128"/>
              </a:rPr>
              <a:t>巴</a:t>
            </a:r>
            <a:r>
              <a:rPr lang="zh-TW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  幫</a:t>
            </a: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  </a:t>
            </a: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ja-JP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endParaRPr lang="en-US" altLang="ja-JP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357B16-975C-AFE5-D4F6-A461E6AEA9D8}"/>
              </a:ext>
            </a:extLst>
          </p:cNvPr>
          <p:cNvSpPr txBox="1"/>
          <p:nvPr/>
        </p:nvSpPr>
        <p:spPr>
          <a:xfrm>
            <a:off x="8390239" y="1998380"/>
            <a:ext cx="8949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ʔak̚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ʔ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CB15AB-A87F-DA5E-F294-55B50D3CED63}"/>
              </a:ext>
            </a:extLst>
          </p:cNvPr>
          <p:cNvSpPr txBox="1"/>
          <p:nvPr/>
        </p:nvSpPr>
        <p:spPr>
          <a:xfrm>
            <a:off x="6376086" y="1998380"/>
            <a:ext cx="1278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mjɑŋ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ɑŋ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5177B7-CAAE-FDDD-041A-8A3A54A35FC4}"/>
              </a:ext>
            </a:extLst>
          </p:cNvPr>
          <p:cNvSpPr txBox="1"/>
          <p:nvPr/>
        </p:nvSpPr>
        <p:spPr>
          <a:xfrm>
            <a:off x="4454520" y="2136879"/>
            <a:ext cx="127823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</a:t>
            </a:r>
          </a:p>
        </p:txBody>
      </p:sp>
    </p:spTree>
    <p:extLst>
      <p:ext uri="{BB962C8B-B14F-4D97-AF65-F5344CB8AC3E}">
        <p14:creationId xmlns:p14="http://schemas.microsoft.com/office/powerpoint/2010/main" val="151614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290B3-1F08-BC0F-EDF0-B048A08A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3E51D-89AF-411F-36F1-33E6BEA2A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另外，有些韵母不单有元音，还有入声韵尾。</a:t>
            </a:r>
            <a:endParaRPr lang="en-US" altLang="zh-CN" dirty="0"/>
          </a:p>
          <a:p>
            <a:r>
              <a:rPr lang="zh-CN" altLang="en-US" dirty="0"/>
              <a:t>有些韵母带有类似介母的音值，如</a:t>
            </a:r>
            <a:r>
              <a:rPr lang="zh-CN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[je</a:t>
            </a:r>
            <a:r>
              <a:rPr lang="tr-T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jo~ju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[jet̚~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ɰet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̚] </a:t>
            </a:r>
            <a:r>
              <a:rPr lang="zh-CN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̚] </a:t>
            </a:r>
            <a:r>
              <a:rPr lang="zh-CN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wɑŋ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~woŋ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以上七个韵母在历时演化中出现类似介母的部分。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53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C49D6-3D30-8FFF-51CD-53771575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音系概述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7F372FD-5414-8411-8EA0-4E6C7E62C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56574"/>
            <a:ext cx="3340100" cy="27368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3059E20-FA08-05EF-DCF6-908EE5E4D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5916"/>
            <a:ext cx="8001411" cy="24004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C21B90C-5EA5-2077-39BB-6C6A266B3B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5" t="60666" r="66216" b="30800"/>
          <a:stretch/>
        </p:blipFill>
        <p:spPr>
          <a:xfrm>
            <a:off x="4274524" y="4060496"/>
            <a:ext cx="1821476" cy="114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1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2520B-7186-E6DD-7EA5-E3DAD178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二、声母</a:t>
            </a:r>
          </a:p>
        </p:txBody>
      </p:sp>
    </p:spTree>
    <p:extLst>
      <p:ext uri="{BB962C8B-B14F-4D97-AF65-F5344CB8AC3E}">
        <p14:creationId xmlns:p14="http://schemas.microsoft.com/office/powerpoint/2010/main" val="4275990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a"/>
  <p:tag name="KSO_WM_UNIT_INDEX" val="1"/>
  <p:tag name="KSO_WM_UNIT_ID" val="256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" val="请在此处添加标题"/>
  <p:tag name="KSO_WM_BEAUTIFY_FLAG" val="#wm#"/>
  <p:tag name="KSO_WM_TAG_VERSION" val="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preset1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a"/>
  <p:tag name="KSO_WM_UNIT_INDEX" val="1"/>
  <p:tag name="KSO_WM_UNIT_ID" val="256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" val="请在此处添加标题"/>
  <p:tag name="KSO_WM_BEAUTIFY_FLAG" val="#wm#"/>
  <p:tag name="KSO_WM_TAG_VERSION" val="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preset11_9"/>
  <p:tag name="KSO_WM_SLIDE_INDEX" val="9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29"/>
  <p:tag name="KSO_WM_SLIDE_SIZE" val="609*45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preset"/>
  <p:tag name="KSO_WM_TEMPLATE_INDEX" val="11"/>
  <p:tag name="KSO_WM_UNIT_TYPE" val="a"/>
  <p:tag name="KSO_WM_UNIT_INDEX" val="1"/>
  <p:tag name="KSO_WM_UNIT_ID" val="262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1507</Words>
  <Application>Microsoft Office PowerPoint</Application>
  <PresentationFormat>宽屏</PresentationFormat>
  <Paragraphs>240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Cloister Black</vt:lpstr>
      <vt:lpstr>MS Mincho</vt:lpstr>
      <vt:lpstr>ヒラギノ角ゴシック</vt:lpstr>
      <vt:lpstr>等线</vt:lpstr>
      <vt:lpstr>宋体</vt:lpstr>
      <vt:lpstr>微软雅黑</vt:lpstr>
      <vt:lpstr>Arial</vt:lpstr>
      <vt:lpstr>Calibri</vt:lpstr>
      <vt:lpstr>Calibri Light</vt:lpstr>
      <vt:lpstr>Old English Text MT</vt:lpstr>
      <vt:lpstr>Times New Roman</vt:lpstr>
      <vt:lpstr>Office 主题</vt:lpstr>
      <vt:lpstr>The Great Yangdom Mandarin</vt:lpstr>
      <vt:lpstr>大瀛漢語</vt:lpstr>
      <vt:lpstr>第一课、大瀛汉语语音 第一課、大瀛漢語語音</vt:lpstr>
      <vt:lpstr>一、大瀛汉语语音的组成</vt:lpstr>
      <vt:lpstr>1、重音</vt:lpstr>
      <vt:lpstr>2、音节</vt:lpstr>
      <vt:lpstr>PowerPoint 演示文稿</vt:lpstr>
      <vt:lpstr>音系概述</vt:lpstr>
      <vt:lpstr>二、声母</vt:lpstr>
      <vt:lpstr>声母表</vt:lpstr>
      <vt:lpstr>1、发音部位</vt:lpstr>
      <vt:lpstr>PowerPoint 演示文稿</vt:lpstr>
      <vt:lpstr>2、清浊音</vt:lpstr>
      <vt:lpstr>PowerPoint 演示文稿</vt:lpstr>
      <vt:lpstr>三、介母</vt:lpstr>
      <vt:lpstr>介母表</vt:lpstr>
      <vt:lpstr>四、韵母</vt:lpstr>
      <vt:lpstr>韵母表（注音均为IPA）</vt:lpstr>
      <vt:lpstr>1、入声以外的韵母（注音均为IPA）</vt:lpstr>
      <vt:lpstr>1、入声以外的韵母（注音均为IPA）</vt:lpstr>
      <vt:lpstr>(1)魚[jo~ju]</vt:lpstr>
      <vt:lpstr>(2)文[un]</vt:lpstr>
      <vt:lpstr>(3)寒[ɑm]塩[jem]侵[im]</vt:lpstr>
      <vt:lpstr>1、入声韵母（注音均为IPA）</vt:lpstr>
      <vt:lpstr>无声除阻的发音方法</vt:lpstr>
      <vt:lpstr>月[jet̚~ɰet̚ ]</vt:lpstr>
      <vt:lpstr>五、声调</vt:lpstr>
      <vt:lpstr>声调表</vt:lpstr>
      <vt:lpstr>声调</vt:lpstr>
      <vt:lpstr>1、阳平(21)与阳上(21*)</vt:lpstr>
      <vt:lpstr>2、阳去(33)</vt:lpstr>
      <vt:lpstr>3、阴入(5ʔ)与阳入(3ʔ)</vt:lpstr>
      <vt:lpstr>4、声调的特殊之处</vt:lpstr>
      <vt:lpstr>六、近年的一些变化</vt:lpstr>
      <vt:lpstr>1、声母</vt:lpstr>
      <vt:lpstr>2、韵母</vt:lpstr>
      <vt:lpstr>3、声调</vt:lpstr>
      <vt:lpstr>4、补充说明</vt:lpstr>
      <vt:lpstr>七、学习指导建议</vt:lpstr>
      <vt:lpstr>PowerPoint 演示文稿</vt:lpstr>
      <vt:lpstr>八、课后作业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Yangdom Mandarin</dc:title>
  <dc:creator>蘭渓 雪沢</dc:creator>
  <cp:lastModifiedBy>蘭渓 雪沢</cp:lastModifiedBy>
  <cp:revision>9</cp:revision>
  <dcterms:created xsi:type="dcterms:W3CDTF">2023-09-17T00:18:17Z</dcterms:created>
  <dcterms:modified xsi:type="dcterms:W3CDTF">2023-10-29T08:30:48Z</dcterms:modified>
</cp:coreProperties>
</file>