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62" r:id="rId16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charset="0"/>
        <a:ea typeface="Trebuchet MS" charset="0"/>
        <a:cs typeface="Trebuchet M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71445960" val="1054" rev64="64" revOS="3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71445960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7144596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382" y="41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8CD34-65CC-4520-B42B-D41085EB5AA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99A-CA16-435F-A176-DC3285C73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5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yD2gYxMAAAAlAAAAAQAAAA8BAAAAkAAAAEgAAACQAAAASAAAAAAAAAAAAAAAAAAAABcAAAAUAAAAAAAAAAAAAAD/fwAA/38AAAAAAAAJAAAABAAAACMVIzU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KAhBoOxIwAAAAAAAAAAAAAAAAAAAAAAAAAAAAAAAAAAAAAAAAAAAJDCJgV/f38A6+v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3gYAIOxIwAAAAAAAAAAAAAAAAAAAAAAAAAAAAAAAAAAAAAAAAAAAJDCJgV/f38A6+v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+RyAIOxIwAAAAAAAAAAAAAAAAAAAAAAAAAAAAAAAAAAAAAAAAAAAJDCJgV/f38A6+v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8D8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AAAAAAAAAAAvBQAA2yIAAAAAAAAmAAAACAAAAP//////////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MsOAAANOQAA6xgAABAAAAAmAAAACAAAAIGgAAAAAAAA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5400" cap="none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OsYAAANOQAAqx8AABAAAAAmAAAACAAAAAGAAAAAAAAA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en-us" cap="none">
                <a:solidFill>
                  <a:srgbClr val="7F7F7F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подзаголовка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069DC05-4B9D-3C2A-D3D1-BD7F929F25E8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60ECA9F-D18B-5B3C-C5B6-276984F8337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CP8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sBgAABAAAAAmAAAACAAAAIGgAAAAAAAA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9C32368-26B4-96D5-FA7B-D0806D350C85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363F25-6BA9-63C9-E78E-9D9C71C011C8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gAAFgWAADZNAAAsBgAABAAAAAmAAAACAAAAIGgAAAAAAAA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68125DB-95FB-D4D3-B539-63866B774336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573B10-5E84-02CD-CAEF-A89875A13CFD}" type="slidenum">
              <a:rPr lang="ru-ru" cap="none"/>
              <a:t>‹#›</a:t>
            </a:fld>
            <a:endParaRPr lang="ru-ru" cap="none"/>
          </a:p>
        </p:txBody>
      </p:sp>
      <p:sp>
        <p:nvSpPr>
          <p:cNvPr id="8" name="TextBox 1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BFE472"/>
                </a:solidFill>
                <a:latin typeface="Arial" pitchFamily="2" charset="0"/>
                <a:ea typeface="Trebuchet MS" charset="0"/>
                <a:cs typeface="Trebuchet MS" charset="0"/>
              </a:rPr>
              <a:t>“</a:t>
            </a:r>
          </a:p>
        </p:txBody>
      </p:sp>
      <p:sp>
        <p:nvSpPr>
          <p:cNvPr id="9" name="TextBox 2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BFE472"/>
                </a:solidFill>
                <a:latin typeface="Arial" pitchFamily="2" charset="0"/>
                <a:ea typeface="Trebuchet MS" charset="0"/>
                <a:cs typeface="Trebuchet MS" charset="0"/>
              </a:rPr>
              <a:t>”</a:t>
            </a:r>
            <a:endParaRPr lang="en-us" cap="none">
              <a:solidFill>
                <a:srgbClr val="BFE472"/>
              </a:solidFill>
              <a:latin typeface="Arial" pitchFamily="2" charset="0"/>
              <a:ea typeface="Trebuchet MS" charset="0"/>
              <a:cs typeface="Trebuchet MS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OMLAAANOQAA2hsAABAAAAAmAAAACAAAAIGgAAAAAAAA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C06224-6A80-9594-CE78-9CC12C3638C9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0CCDECF-818D-9928-C374-777D903A352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CBF3058-16F1-EAC6-BF07-E0937E4949B5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74AA1F-51F0-215C-BECC-A709E48248F2}" type="slidenum">
              <a:rPr lang="ru-ru" cap="none"/>
              <a:t>‹#›</a:t>
            </a:fld>
            <a:endParaRPr lang="ru-ru" cap="none"/>
          </a:p>
        </p:txBody>
      </p:sp>
      <p:sp>
        <p:nvSpPr>
          <p:cNvPr id="8" name="TextBox 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BFE472"/>
                </a:solidFill>
                <a:latin typeface="Arial" pitchFamily="2" charset="0"/>
                <a:ea typeface="Trebuchet MS" charset="0"/>
                <a:cs typeface="Trebuchet MS" charset="0"/>
              </a:rPr>
              <a:t>“</a:t>
            </a:r>
          </a:p>
        </p:txBody>
      </p:sp>
      <p:sp>
        <p:nvSpPr>
          <p:cNvPr id="9" name="TextBox 2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BFE472"/>
                </a:solidFill>
                <a:latin typeface="Arial" pitchFamily="2" charset="0"/>
                <a:ea typeface="Trebuchet MS" charset="0"/>
                <a:cs typeface="Trebuchet MS" charset="0"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MADAAANOQAAWBYAABAAAAAmAAAACAAAAIGgAAAAAAAA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C48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AXM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62CDE7-A980-373B-CEDA-5F6E8394380A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B3U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DvF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78117B-35CB-2DE7-85C0-C3B25F8E7396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5F33E12-5C88-A6C8-C64B-AA9D700530FF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653F1A0-EE9B-0607-D5EB-1852BFA5234D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DEAAMADAAAKOQAADiQAABAAAAAmAAAACAAAAIMAAAAAAAAA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CZLwAADiQAABAAAAAmAAAACAAAAAMAAAAAAAAA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0BC0A5-EB95-5E36-DBB3-1D638EFD2D48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EC51FD-B3F8-B9A7-B654-45F21F1A4010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C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36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129DC8D-C3CC-7C2A-8291-357F92DF7460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91456E7-A9A4-41A0-EAAC-5FF518E21C0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J0QAAANOQAA2hsAABAAAAAmAAAACAAAAIGAAAAAAAAA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JSEAABAAAAAmAAAACAAAAAGA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en-us" sz="20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2D1F09F-D1BF-8406-F169-2753BE270772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2DCEB04-4ABF-891D-F164-BC48A52A07E9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DoHQAAKiUAABAAAAAmAAAACAAAAAEAAAAAAAAA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ALI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B8AAEsNAAANOQAAKiUAABAAAAAmAAAACAAAAAEAAAAAAAAA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3EF3163-2DCE-BAC7-8057-DB927F19768E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7ABE855-1BBA-FE1E-F413-ED4BA65D02B8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EsNAADoHQAA1xAAABAAAAAmAAAACAAAAIGgAAAAAAAA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NcQAADoHQAAKiUAABAAAAAmAAAACAAAAAEgAAAAAAAA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EsNAAANOQAA1xAAABAAAAAmAAAACAAAAIGgAAAAAAAA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NcQAAANOQAAKiUAABAAAAAmAAAACAAAAAEgAAAAAAAA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6F094A-04AE-3AFF-E0D7-F2AA479916A7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BE09F11-5FA6-B569-E858-A93CD1161EFC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E4915AF-E1E3-1CE3-ADF1-17B65BBF5B42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J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0EF6DBB-F5FD-BA9B-B357-03CE23194556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5E303D4-9A98-B6F5-D65B-6CA04D152039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82C0127-69F5-79F7-BB94-9FA24FDA4DC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DgJAADhGwAAFREAABAAAAAmAAAACAAAAIGgAAAAAAAA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2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R0AACsDAAANOQAAKiUAABAAAAAmAAAACAAAAAEgAAAAAAAA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BURAADhGwAA+yAAABAAAAAmAAAACAAAAAGgAAAAAAAA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0965" indent="0">
              <a:buNone/>
              <a:defRPr lang="en-us" sz="1000" cap="none"/>
            </a:lvl4pPr>
            <a:lvl5pPr marL="1828165" indent="0">
              <a:buNone/>
              <a:defRPr lang="en-us" sz="1000" cap="none"/>
            </a:lvl5pPr>
            <a:lvl6pPr marL="2285365" indent="0">
              <a:buNone/>
              <a:defRPr lang="en-us" sz="1000" cap="none"/>
            </a:lvl6pPr>
            <a:lvl7pPr marL="2742565" indent="0">
              <a:buNone/>
              <a:defRPr lang="en-us" sz="1000" cap="none"/>
            </a:lvl7pPr>
            <a:lvl8pPr marL="3199130" indent="0">
              <a:buNone/>
              <a:defRPr lang="en-us" sz="1000" cap="none"/>
            </a:lvl8pPr>
            <a:lvl9pPr marL="365633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5970334-7A98-C2F5-D62F-8CA04D6120D9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8B75635-7BC5-E2A0-8B0F-8DF518417DD8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gdAAANOQAABSEAABAAAAAmAAAACAAAAIGgAAAAAAAA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A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aBsAABAAAAAmAAAACAAAAAGgAAAAAAAA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ru-ru" cap="none"/>
              <a:t>Вставка рисунка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AUhAAANOQAAKiUAABAAAAAmAAAACAAAAAGgAAAAAAAA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ru-ru" cap="none"/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D1F5978-36E0-4AAF-AEA7-C0FA17E95895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599FEC7-8998-CC08-D621-7F5DB06F202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yD2gYxMAAAAlAAAAAQAAAA8BAAAAkAAAAEgAAACQAAAASAAAAAAAAAAAAAAAAAAAABcAAAAUAAAAAAAAAAAAAAD/fwAA/38AAAAAAAAJAAAABAAAAAAAAP8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KAhBoOxIwAAAAAAAAAAAAAAAAAAAAAAAAAAAAAAAAAAAAAAAAAAAJDCJgV/f38A6+v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3gYAIOxIwAAAAAAAAAAAAAAAAAAAAAAAAAAAAAAAAAAAAAAAAAAAJDCJgV/f38A6+v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+RyAIOxIwAAAAAAAAAAAAAAAAAAAAAAAAAAAAAAAAAAAAAAAAAAAJDCJgV/f38A6+v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agAAAA0AAAAAkAAAAEgAAACQAAAASAAAAAAAAAAAAAAAAAAAAAEAAABQAAAAAAAAAAAAAAA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YOxIwAAAAAAAAAAAAAAAAAAAAAAAAAAAAAAAAAAAAAAAAAAAJDCJgV/f38A6+vrA8zMzADAwP8Af39/AAAAAAAAAAAAAAAAAAAAAAAAAAAAIQAAABgAAAAUAAAAAAAAALAYAADDAgAAMCoAAAAAAAAmAAAACAAAAP//////////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L8vAAD//8EB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заголовка</a:t>
            </a:r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D8vAAD//8EB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Образец текста</a:t>
            </a:r>
          </a:p>
          <a:p>
            <a:pPr lvl="1">
              <a:defRPr lang="en-us"/>
            </a:pPr>
            <a:r>
              <a:rPr lang="ru-ru" cap="none"/>
              <a:t>Второй уровень</a:t>
            </a:r>
          </a:p>
          <a:p>
            <a:pPr lvl="2">
              <a:defRPr lang="en-us"/>
            </a:pPr>
            <a:r>
              <a:rPr lang="ru-ru" cap="none"/>
              <a:t>Третий уровень</a:t>
            </a:r>
          </a:p>
          <a:p>
            <a:pPr lvl="3">
              <a:defRPr lang="en-us"/>
            </a:pPr>
            <a:r>
              <a:rPr lang="ru-ru" cap="none"/>
              <a:t>Четвертый уровень</a:t>
            </a:r>
          </a:p>
          <a:p>
            <a:pPr lvl="4">
              <a:defRPr lang="en-us"/>
            </a:pPr>
            <a:r>
              <a:rPr lang="ru-ru" cap="none"/>
              <a:t>Пятый уровень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L+PAAD//8EB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960691D-53A4-359F-EAD8-A5CA27961CF0}" type="datetime1">
              <a:rPr lang="ru-ru" cap="none"/>
              <a:t>19.12.2022</a:t>
            </a:fld>
            <a:endParaRPr lang="ru-ru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L+PAAD//8EB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L+PAAD//8EB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20274E8-A6FF-5782-B1BA-50D73AF44705}" type="slidenum">
              <a:rPr lang="ru-ru" cap="none"/>
              <a:t>‹#›</a:t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none" spc="0" baseline="0">
          <a:solidFill>
            <a:schemeClr val="accent1"/>
          </a:solidFill>
          <a:effectLst/>
          <a:latin typeface="Trebuchet MS" charset="0"/>
          <a:ea typeface="Trebuchet MS" charset="0"/>
          <a:cs typeface="Trebuchet MS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charset="0"/>
          <a:ea typeface="Trebuchet MS" charset="0"/>
          <a:cs typeface="Trebuchet MS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6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charset="0"/>
          <a:ea typeface="Trebuchet MS" charset="0"/>
          <a:cs typeface="Trebuchet MS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charset="0"/>
          <a:ea typeface="Trebuchet MS" charset="0"/>
          <a:cs typeface="Trebuchet MS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MsOAAANOQAA6xg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 dirty="0"/>
              <a:t>Обменник криптовалют</a:t>
            </a:r>
            <a:br>
              <a:rPr dirty="0"/>
            </a:br>
            <a:r>
              <a:rPr lang="ru-ru" sz="4800" cap="none" dirty="0"/>
              <a:t>«</a:t>
            </a:r>
            <a:r>
              <a:rPr lang="ru-ru" sz="4800" cap="none" dirty="0" err="1"/>
              <a:t>Веспенник</a:t>
            </a:r>
            <a:r>
              <a:rPr lang="ru-ru" sz="4800" cap="none" dirty="0"/>
              <a:t>»(«</a:t>
            </a:r>
            <a:r>
              <a:rPr lang="en-us" sz="4800" cap="none" dirty="0" err="1"/>
              <a:t>Vespennik</a:t>
            </a:r>
            <a:r>
              <a:rPr lang="ru-ru" sz="4800" cap="none" dirty="0"/>
              <a:t>»)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OsYAAANOQAABCcAABAAAAAmAAAACAAAAAEgAAAAAAAA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229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ru-ru" cap="none"/>
              <a:t>Подготовленно группой энтузиастов:</a:t>
            </a:r>
          </a:p>
          <a:p>
            <a:pPr>
              <a:defRPr lang="en-us"/>
            </a:pPr>
            <a:r>
              <a:rPr lang="ru-ru" cap="none"/>
              <a:t>Реутов Роман</a:t>
            </a:r>
          </a:p>
          <a:p>
            <a:pPr>
              <a:defRPr lang="en-us"/>
            </a:pPr>
            <a:r>
              <a:rPr lang="ru-ru" cap="none"/>
              <a:t>Малахов Игорь</a:t>
            </a:r>
          </a:p>
          <a:p>
            <a:pPr>
              <a:defRPr lang="en-us"/>
            </a:pPr>
            <a:r>
              <a:rPr lang="ru-ru" cap="none"/>
              <a:t>Михаелян Левон</a:t>
            </a:r>
          </a:p>
          <a:p>
            <a:pPr>
              <a:defRPr lang="en-us"/>
            </a:pPr>
            <a:r>
              <a:rPr lang="ru-ru" cap="none"/>
              <a:t>Донцов Денис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E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p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AAAAAJ/f38A6+vrA8zMzADAwP8Af39/AAAAAAAAAAAAAAAAAAAAAAAAAAAAIQAAABgAAAAUAAAA2QYAAMQKAAA4RgAA4CYAAAAAAAAmAAAACAAAAP//////////"/>
              </a:ext>
            </a:extLst>
          </p:cNvSpPr>
          <p:nvPr/>
        </p:nvSpPr>
        <p:spPr>
          <a:xfrm>
            <a:off x="1113155" y="1750060"/>
            <a:ext cx="10301605" cy="4569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r>
              <a:rPr b="1" cap="none" dirty="0">
                <a:solidFill>
                  <a:srgbClr val="000080"/>
                </a:solidFill>
              </a:rPr>
              <a:t>fun </a:t>
            </a:r>
            <a:r>
              <a:rPr cap="none" dirty="0" err="1">
                <a:solidFill>
                  <a:srgbClr val="000000"/>
                </a:solidFill>
              </a:rPr>
              <a:t>sendETH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from: Credentials, </a:t>
            </a:r>
            <a:r>
              <a:rPr cap="none" dirty="0" err="1">
                <a:solidFill>
                  <a:srgbClr val="000000"/>
                </a:solidFill>
              </a:rPr>
              <a:t>toAddress</a:t>
            </a:r>
            <a:r>
              <a:rPr cap="none" dirty="0">
                <a:solidFill>
                  <a:srgbClr val="000000"/>
                </a:solidFill>
              </a:rPr>
              <a:t>: String, </a:t>
            </a:r>
            <a:r>
              <a:rPr cap="none" dirty="0" err="1">
                <a:solidFill>
                  <a:srgbClr val="000000"/>
                </a:solidFill>
              </a:rPr>
              <a:t>amountWei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BigInteger</a:t>
            </a:r>
            <a:r>
              <a:rPr cap="none" dirty="0">
                <a:solidFill>
                  <a:srgbClr val="3F9101"/>
                </a:solidFill>
              </a:rPr>
              <a:t>)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CompletableFuture</a:t>
            </a:r>
            <a:r>
              <a:rPr cap="none" dirty="0">
                <a:solidFill>
                  <a:srgbClr val="3F9101"/>
                </a:solidFill>
              </a:rPr>
              <a:t>&lt;</a:t>
            </a:r>
            <a:r>
              <a:rPr cap="none" dirty="0">
                <a:solidFill>
                  <a:srgbClr val="000000"/>
                </a:solidFill>
              </a:rPr>
              <a:t>String</a:t>
            </a:r>
            <a:r>
              <a:rPr cap="none" dirty="0">
                <a:solidFill>
                  <a:srgbClr val="3F9101"/>
                </a:solidFill>
              </a:rPr>
              <a:t>&gt; </a:t>
            </a: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>
                <a:solidFill>
                  <a:srgbClr val="000000"/>
                </a:solidFill>
              </a:rPr>
              <a:t>nonce = </a:t>
            </a:r>
            <a:r>
              <a:rPr cap="none" dirty="0" err="1">
                <a:solidFill>
                  <a:srgbClr val="000000"/>
                </a:solidFill>
              </a:rPr>
              <a:t>getTransactionCount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from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rawTransaction</a:t>
            </a:r>
            <a:r>
              <a:rPr cap="none" dirty="0">
                <a:solidFill>
                  <a:srgbClr val="000000"/>
                </a:solidFill>
              </a:rPr>
              <a:t> = </a:t>
            </a:r>
            <a:r>
              <a:rPr cap="none" dirty="0" err="1">
                <a:solidFill>
                  <a:srgbClr val="000000"/>
                </a:solidFill>
              </a:rPr>
              <a:t>RawTransaction.createEtherTransaction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    </a:t>
            </a:r>
            <a:r>
              <a:rPr cap="none" dirty="0">
                <a:solidFill>
                  <a:srgbClr val="000000"/>
                </a:solidFill>
              </a:rPr>
              <a:t>nonce,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b="1" cap="none" dirty="0">
                <a:solidFill>
                  <a:srgbClr val="660E7A"/>
                </a:solidFill>
              </a:rPr>
              <a:t>GAS_PRICE</a:t>
            </a:r>
            <a:r>
              <a:rPr cap="none" dirty="0">
                <a:solidFill>
                  <a:srgbClr val="000000"/>
                </a:solidFill>
              </a:rPr>
              <a:t>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b="1" cap="none" dirty="0">
                <a:solidFill>
                  <a:srgbClr val="660E7A"/>
                </a:solidFill>
              </a:rPr>
              <a:t>GAS_LIMIT</a:t>
            </a:r>
            <a:r>
              <a:rPr cap="none" dirty="0">
                <a:solidFill>
                  <a:srgbClr val="000000"/>
                </a:solidFill>
              </a:rPr>
              <a:t>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cap="none" dirty="0" err="1">
                <a:solidFill>
                  <a:srgbClr val="000000"/>
                </a:solidFill>
              </a:rPr>
              <a:t>toAddress</a:t>
            </a:r>
            <a:r>
              <a:rPr cap="none" dirty="0">
                <a:solidFill>
                  <a:srgbClr val="000000"/>
                </a:solidFill>
              </a:rPr>
              <a:t>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cap="none" dirty="0" err="1">
                <a:solidFill>
                  <a:srgbClr val="000000"/>
                </a:solidFill>
              </a:rPr>
              <a:t>amountWei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hexSingedMessage</a:t>
            </a:r>
            <a:r>
              <a:rPr cap="none" dirty="0">
                <a:solidFill>
                  <a:srgbClr val="000000"/>
                </a:solidFill>
              </a:rPr>
              <a:t> = </a:t>
            </a:r>
            <a:r>
              <a:rPr cap="none" dirty="0" err="1">
                <a:solidFill>
                  <a:srgbClr val="000000"/>
                </a:solidFill>
              </a:rPr>
              <a:t>signTransaction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rawTransaction</a:t>
            </a:r>
            <a:r>
              <a:rPr cap="none" dirty="0">
                <a:solidFill>
                  <a:srgbClr val="000000"/>
                </a:solidFill>
              </a:rPr>
              <a:t>, from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>
                <a:solidFill>
                  <a:srgbClr val="000080"/>
                </a:solidFill>
              </a:rPr>
              <a:t>return </a:t>
            </a:r>
            <a:r>
              <a:rPr b="1" cap="none" dirty="0">
                <a:solidFill>
                  <a:srgbClr val="660E7A"/>
                </a:solidFill>
              </a:rPr>
              <a:t>web3</a:t>
            </a:r>
            <a:r>
              <a:rPr cap="none" dirty="0">
                <a:solidFill>
                  <a:srgbClr val="000000"/>
                </a:solidFill>
              </a:rPr>
              <a:t>.ethSendRawTransaction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hexSingedMessage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    </a:t>
            </a:r>
            <a:r>
              <a:rPr cap="none" dirty="0">
                <a:solidFill>
                  <a:srgbClr val="000000"/>
                </a:solidFill>
              </a:rPr>
              <a:t>.</a:t>
            </a:r>
            <a:r>
              <a:rPr cap="none" dirty="0" err="1">
                <a:solidFill>
                  <a:srgbClr val="000000"/>
                </a:solidFill>
              </a:rPr>
              <a:t>sendAsync</a:t>
            </a:r>
            <a:r>
              <a:rPr cap="none" dirty="0">
                <a:solidFill>
                  <a:srgbClr val="3F9101"/>
                </a:solidFill>
              </a:rPr>
              <a:t>()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    </a:t>
            </a:r>
            <a:r>
              <a:rPr cap="none" dirty="0">
                <a:solidFill>
                  <a:srgbClr val="000000"/>
                </a:solidFill>
              </a:rPr>
              <a:t>.</a:t>
            </a:r>
            <a:r>
              <a:rPr cap="none" dirty="0" err="1">
                <a:solidFill>
                  <a:srgbClr val="000000"/>
                </a:solidFill>
              </a:rPr>
              <a:t>thenApply</a:t>
            </a:r>
            <a:r>
              <a:rPr cap="none" dirty="0">
                <a:solidFill>
                  <a:srgbClr val="000000"/>
                </a:solidFill>
              </a:rPr>
              <a:t> </a:t>
            </a:r>
            <a:r>
              <a:rPr b="1" cap="none" dirty="0">
                <a:solidFill>
                  <a:srgbClr val="000000"/>
                </a:solidFill>
              </a:rPr>
              <a:t>{ </a:t>
            </a:r>
            <a:r>
              <a:rPr cap="none" dirty="0">
                <a:solidFill>
                  <a:srgbClr val="000000"/>
                </a:solidFill>
              </a:rPr>
              <a:t>transaction </a:t>
            </a:r>
            <a:r>
              <a:rPr b="1" cap="none" dirty="0">
                <a:solidFill>
                  <a:srgbClr val="000000"/>
                </a:solidFill>
              </a:rPr>
              <a:t>-&gt; </a:t>
            </a:r>
            <a:r>
              <a:rPr cap="none" dirty="0" err="1">
                <a:solidFill>
                  <a:srgbClr val="000000"/>
                </a:solidFill>
              </a:rPr>
              <a:t>transaction.</a:t>
            </a:r>
            <a:r>
              <a:rPr i="1" cap="none" dirty="0" err="1">
                <a:solidFill>
                  <a:srgbClr val="660E7A"/>
                </a:solidFill>
              </a:rPr>
              <a:t>transactionHash</a:t>
            </a:r>
            <a:r>
              <a:rPr i="1" cap="none" dirty="0">
                <a:solidFill>
                  <a:srgbClr val="660E7A"/>
                </a:solidFill>
              </a:rPr>
              <a:t> </a:t>
            </a:r>
            <a:r>
              <a:rPr b="1" cap="none" dirty="0">
                <a:solidFill>
                  <a:srgbClr val="000000"/>
                </a:solidFill>
              </a:rPr>
              <a:t>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b="1" cap="none" dirty="0">
                <a:solidFill>
                  <a:srgbClr val="000080"/>
                </a:solidFill>
              </a:rPr>
              <a:t>private fun </a:t>
            </a:r>
            <a:r>
              <a:rPr cap="none" dirty="0" err="1">
                <a:solidFill>
                  <a:srgbClr val="000000"/>
                </a:solidFill>
              </a:rPr>
              <a:t>getTransactionCount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from: Credentials</a:t>
            </a:r>
            <a:r>
              <a:rPr cap="none" dirty="0">
                <a:solidFill>
                  <a:srgbClr val="3F9101"/>
                </a:solidFill>
              </a:rPr>
              <a:t>)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BigInteger</a:t>
            </a:r>
            <a:r>
              <a:rPr cap="none"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ethGetTransactionCount</a:t>
            </a:r>
            <a:r>
              <a:rPr cap="none" dirty="0">
                <a:solidFill>
                  <a:srgbClr val="000000"/>
                </a:solidFill>
              </a:rPr>
              <a:t> =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b="1" cap="none" dirty="0">
                <a:solidFill>
                  <a:srgbClr val="660E7A"/>
                </a:solidFill>
              </a:rPr>
              <a:t>web3</a:t>
            </a:r>
            <a:r>
              <a:rPr cap="none" dirty="0">
                <a:solidFill>
                  <a:srgbClr val="000000"/>
                </a:solidFill>
              </a:rPr>
              <a:t>.ethGetTransactionCount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from.</a:t>
            </a:r>
            <a:r>
              <a:rPr i="1" cap="none" dirty="0" err="1">
                <a:solidFill>
                  <a:srgbClr val="660E7A"/>
                </a:solidFill>
              </a:rPr>
              <a:t>address</a:t>
            </a:r>
            <a:r>
              <a:rPr cap="none" dirty="0">
                <a:solidFill>
                  <a:srgbClr val="000000"/>
                </a:solidFill>
              </a:rPr>
              <a:t>, </a:t>
            </a:r>
            <a:r>
              <a:rPr cap="none" dirty="0" err="1">
                <a:solidFill>
                  <a:srgbClr val="000000"/>
                </a:solidFill>
              </a:rPr>
              <a:t>DefaultBlockParameterName.</a:t>
            </a:r>
            <a:r>
              <a:rPr i="1" cap="none" dirty="0" err="1">
                <a:solidFill>
                  <a:srgbClr val="660E7A"/>
                </a:solidFill>
              </a:rPr>
              <a:t>LATEST</a:t>
            </a:r>
            <a:r>
              <a:rPr cap="none" dirty="0">
                <a:solidFill>
                  <a:srgbClr val="3F9101"/>
                </a:solidFill>
              </a:rPr>
              <a:t>)</a:t>
            </a:r>
            <a:r>
              <a:rPr cap="none" dirty="0">
                <a:solidFill>
                  <a:srgbClr val="000000"/>
                </a:solidFill>
              </a:rPr>
              <a:t>.send</a:t>
            </a:r>
            <a:r>
              <a:rPr cap="none" dirty="0">
                <a:solidFill>
                  <a:srgbClr val="3F9101"/>
                </a:solidFill>
              </a:rPr>
              <a:t>()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>
                <a:solidFill>
                  <a:srgbClr val="000080"/>
                </a:solidFill>
              </a:rPr>
              <a:t>return </a:t>
            </a:r>
            <a:r>
              <a:rPr cap="none" dirty="0" err="1">
                <a:solidFill>
                  <a:srgbClr val="000000"/>
                </a:solidFill>
              </a:rPr>
              <a:t>ethGetTransactionCount.</a:t>
            </a:r>
            <a:r>
              <a:rPr i="1" cap="none" dirty="0" err="1">
                <a:solidFill>
                  <a:srgbClr val="660E7A"/>
                </a:solidFill>
              </a:rPr>
              <a:t>transactionCount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b="1" cap="none" dirty="0">
                <a:solidFill>
                  <a:srgbClr val="000080"/>
                </a:solidFill>
              </a:rPr>
              <a:t>private fun </a:t>
            </a:r>
            <a:r>
              <a:rPr cap="none" dirty="0" err="1">
                <a:solidFill>
                  <a:srgbClr val="000000"/>
                </a:solidFill>
              </a:rPr>
              <a:t>signTransaction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rawTransaction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RawTransaction</a:t>
            </a:r>
            <a:r>
              <a:rPr cap="none" dirty="0">
                <a:solidFill>
                  <a:srgbClr val="000000"/>
                </a:solidFill>
              </a:rPr>
              <a:t>, from: Credentials</a:t>
            </a:r>
            <a:r>
              <a:rPr cap="none" dirty="0">
                <a:solidFill>
                  <a:srgbClr val="3F9101"/>
                </a:solidFill>
              </a:rPr>
              <a:t>)</a:t>
            </a:r>
            <a:r>
              <a:rPr cap="none" dirty="0">
                <a:solidFill>
                  <a:srgbClr val="000000"/>
                </a:solidFill>
              </a:rPr>
              <a:t>: String </a:t>
            </a: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signedMessage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ByteArray</a:t>
            </a:r>
            <a:r>
              <a:rPr cap="none" dirty="0">
                <a:solidFill>
                  <a:srgbClr val="000000"/>
                </a:solidFill>
              </a:rPr>
              <a:t> = </a:t>
            </a:r>
            <a:r>
              <a:rPr cap="none" dirty="0" err="1">
                <a:solidFill>
                  <a:srgbClr val="000000"/>
                </a:solidFill>
              </a:rPr>
              <a:t>TransactionEncoder.signMessage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rawTransaction</a:t>
            </a:r>
            <a:r>
              <a:rPr cap="none" dirty="0">
                <a:solidFill>
                  <a:srgbClr val="000000"/>
                </a:solidFill>
              </a:rPr>
              <a:t>, from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>
                <a:solidFill>
                  <a:srgbClr val="000080"/>
                </a:solidFill>
              </a:rPr>
              <a:t>return </a:t>
            </a:r>
            <a:r>
              <a:rPr cap="none" dirty="0" err="1">
                <a:solidFill>
                  <a:srgbClr val="000000"/>
                </a:solidFill>
              </a:rPr>
              <a:t>Numeric.toHexString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signedMessage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3" name="SlideTitle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lQYAAMIAAABdNgAA4goAAAAAAAAmAAAACAAAAP//////////"/>
              </a:ext>
            </a:extLst>
          </p:cNvSpPr>
          <p:nvPr/>
        </p:nvSpPr>
        <p:spPr>
          <a:xfrm>
            <a:off x="1069975" y="123190"/>
            <a:ext cx="7767320" cy="164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defRPr lang="en-us" sz="5400" cap="none">
                <a:solidFill>
                  <a:schemeClr val="accent1"/>
                </a:solidFill>
              </a:defRPr>
            </a:pPr>
            <a:r>
              <a:t>Отправка ETH монеток</a:t>
            </a:r>
          </a:p>
          <a:p>
            <a:pPr algn="r">
              <a:defRPr lang="en-us" sz="5400" cap="none">
                <a:solidFill>
                  <a:schemeClr val="accent1"/>
                </a:solidFill>
              </a:defRPr>
            </a:pPr>
            <a:r>
              <a:t>(Реутов Роман)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E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p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AAAAAJ/f38A6+vrA8zMzADAwP8Af39/AAAAAAAAAAAAAAAAAAAAAAAAAAAAIQAAABgAAAAUAAAA2QYAAMQKAAA4RgAA4CYAAAAAAAAmAAAACAAAAP//////////"/>
              </a:ext>
            </a:extLst>
          </p:cNvSpPr>
          <p:nvPr/>
        </p:nvSpPr>
        <p:spPr>
          <a:xfrm>
            <a:off x="1113155" y="1750060"/>
            <a:ext cx="10301605" cy="4569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3F9101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r>
              <a:rPr b="1" cap="none" dirty="0">
                <a:solidFill>
                  <a:srgbClr val="000080"/>
                </a:solidFill>
              </a:rPr>
              <a:t>data class </a:t>
            </a:r>
            <a:r>
              <a:rPr cap="none" dirty="0" err="1">
                <a:solidFill>
                  <a:srgbClr val="000000"/>
                </a:solidFill>
              </a:rPr>
              <a:t>UserTransaction</a:t>
            </a:r>
            <a:r>
              <a:rPr dirty="0"/>
              <a:t>(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b="1" cap="none" dirty="0">
                <a:solidFill>
                  <a:srgbClr val="660E7A"/>
                </a:solidFill>
              </a:rPr>
              <a:t>operation</a:t>
            </a:r>
            <a:r>
              <a:rPr cap="none" dirty="0">
                <a:solidFill>
                  <a:srgbClr val="000000"/>
                </a:solidFill>
              </a:rPr>
              <a:t>: Operation,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b="1" cap="none" dirty="0" err="1">
                <a:solidFill>
                  <a:srgbClr val="660E7A"/>
                </a:solidFill>
              </a:rPr>
              <a:t>userId</a:t>
            </a:r>
            <a:r>
              <a:rPr cap="none" dirty="0">
                <a:solidFill>
                  <a:srgbClr val="000000"/>
                </a:solidFill>
              </a:rPr>
              <a:t>: Identifier,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b="1" cap="none" dirty="0">
                <a:solidFill>
                  <a:srgbClr val="660E7A"/>
                </a:solidFill>
              </a:rPr>
              <a:t>amount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BigInteger</a:t>
            </a:r>
            <a:r>
              <a:rPr cap="none" dirty="0">
                <a:solidFill>
                  <a:srgbClr val="000000"/>
                </a:solidFill>
              </a:rPr>
              <a:t>?,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b="1" cap="none" dirty="0">
                <a:solidFill>
                  <a:srgbClr val="660E7A"/>
                </a:solidFill>
              </a:rPr>
              <a:t>metadata</a:t>
            </a:r>
            <a:r>
              <a:rPr cap="none" dirty="0">
                <a:solidFill>
                  <a:srgbClr val="000000"/>
                </a:solidFill>
              </a:rPr>
              <a:t>: Map</a:t>
            </a:r>
            <a:r>
              <a:rPr dirty="0"/>
              <a:t>&lt;</a:t>
            </a:r>
            <a:r>
              <a:rPr cap="none" dirty="0">
                <a:solidFill>
                  <a:srgbClr val="000000"/>
                </a:solidFill>
              </a:rPr>
              <a:t>String, String</a:t>
            </a:r>
            <a:r>
              <a:rPr dirty="0"/>
              <a:t>&gt;</a:t>
            </a:r>
            <a:br>
              <a:rPr dirty="0"/>
            </a:br>
            <a:r>
              <a:rPr dirty="0"/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r>
              <a:rPr b="1" cap="none" dirty="0">
                <a:solidFill>
                  <a:srgbClr val="000080"/>
                </a:solidFill>
              </a:rPr>
              <a:t>fun </a:t>
            </a:r>
            <a:r>
              <a:rPr cap="none" dirty="0" err="1">
                <a:solidFill>
                  <a:srgbClr val="000000"/>
                </a:solidFill>
              </a:rPr>
              <a:t>sendTransactionRequest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userTransaction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UserTransaction</a:t>
            </a:r>
            <a:r>
              <a:rPr cap="none" dirty="0">
                <a:solidFill>
                  <a:srgbClr val="3F9101"/>
                </a:solidFill>
              </a:rPr>
              <a:t>) </a:t>
            </a: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>
                <a:solidFill>
                  <a:srgbClr val="000000"/>
                </a:solidFill>
              </a:rPr>
              <a:t>future = </a:t>
            </a:r>
            <a:r>
              <a:rPr b="1" cap="none" dirty="0" err="1">
                <a:solidFill>
                  <a:srgbClr val="660E7A"/>
                </a:solidFill>
              </a:rPr>
              <a:t>kafkaTemplate</a:t>
            </a:r>
            <a:r>
              <a:rPr cap="none" dirty="0" err="1">
                <a:solidFill>
                  <a:srgbClr val="000000"/>
                </a:solidFill>
              </a:rPr>
              <a:t>.send</a:t>
            </a:r>
            <a:r>
              <a:rPr cap="none" dirty="0">
                <a:solidFill>
                  <a:srgbClr val="3F9101"/>
                </a:solidFill>
              </a:rPr>
              <a:t>(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    </a:t>
            </a:r>
            <a:r>
              <a:rPr b="1" cap="none" dirty="0" err="1">
                <a:solidFill>
                  <a:srgbClr val="660E7A"/>
                </a:solidFill>
              </a:rPr>
              <a:t>kafkaProperties</a:t>
            </a:r>
            <a:r>
              <a:rPr cap="none" dirty="0" err="1">
                <a:solidFill>
                  <a:srgbClr val="000000"/>
                </a:solidFill>
              </a:rPr>
              <a:t>.</a:t>
            </a:r>
            <a:r>
              <a:rPr b="1" cap="none" dirty="0" err="1">
                <a:solidFill>
                  <a:srgbClr val="660E7A"/>
                </a:solidFill>
              </a:rPr>
              <a:t>topic</a:t>
            </a:r>
            <a:r>
              <a:rPr cap="none" dirty="0">
                <a:solidFill>
                  <a:srgbClr val="000000"/>
                </a:solidFill>
              </a:rPr>
              <a:t>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cap="none" dirty="0" err="1">
                <a:solidFill>
                  <a:srgbClr val="000000"/>
                </a:solidFill>
              </a:rPr>
              <a:t>UUID.randomUUID</a:t>
            </a:r>
            <a:r>
              <a:rPr dirty="0"/>
              <a:t>()</a:t>
            </a:r>
            <a:r>
              <a:rPr cap="none" dirty="0">
                <a:solidFill>
                  <a:srgbClr val="000000"/>
                </a:solidFill>
              </a:rPr>
              <a:t>,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</a:t>
            </a:r>
            <a:r>
              <a:rPr cap="none" dirty="0" err="1">
                <a:solidFill>
                  <a:srgbClr val="000000"/>
                </a:solidFill>
              </a:rPr>
              <a:t>userTransaction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cap="none" dirty="0" err="1">
                <a:solidFill>
                  <a:srgbClr val="000000"/>
                </a:solidFill>
              </a:rPr>
              <a:t>future.addCallback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::</a:t>
            </a:r>
            <a:r>
              <a:rPr cap="none" dirty="0" err="1">
                <a:solidFill>
                  <a:srgbClr val="000000"/>
                </a:solidFill>
              </a:rPr>
              <a:t>onTransactionRequestSent</a:t>
            </a:r>
            <a:r>
              <a:rPr cap="none" dirty="0">
                <a:solidFill>
                  <a:srgbClr val="000000"/>
                </a:solidFill>
              </a:rPr>
              <a:t>, ::</a:t>
            </a:r>
            <a:r>
              <a:rPr cap="none" dirty="0" err="1">
                <a:solidFill>
                  <a:srgbClr val="000000"/>
                </a:solidFill>
              </a:rPr>
              <a:t>onFailure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 err="1">
                <a:solidFill>
                  <a:srgbClr val="660E7A"/>
                </a:solidFill>
              </a:rPr>
              <a:t>kafkaTemplate</a:t>
            </a:r>
            <a:r>
              <a:rPr cap="none" dirty="0" err="1">
                <a:solidFill>
                  <a:srgbClr val="000000"/>
                </a:solidFill>
              </a:rPr>
              <a:t>.flush</a:t>
            </a:r>
            <a:r>
              <a:rPr cap="none" dirty="0">
                <a:solidFill>
                  <a:srgbClr val="3F9101"/>
                </a:solidFill>
              </a:rPr>
              <a:t>()</a:t>
            </a:r>
            <a:br>
              <a:rPr dirty="0"/>
            </a:br>
            <a:r>
              <a:rPr dirty="0"/>
              <a:t>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</p:txBody>
      </p:sp>
      <p:sp>
        <p:nvSpPr>
          <p:cNvPr id="3" name="SlideTitle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/////8IAAACbOAAA4goAAAAAAAAmAAAACAAAAP//////////"/>
              </a:ext>
            </a:extLst>
          </p:cNvSpPr>
          <p:nvPr/>
        </p:nvSpPr>
        <p:spPr>
          <a:xfrm>
            <a:off x="-635" y="738655"/>
            <a:ext cx="9202420" cy="164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defRPr lang="en-us" sz="4800" cap="none">
                <a:solidFill>
                  <a:schemeClr val="accent1"/>
                </a:solidFill>
              </a:defRPr>
            </a:pPr>
            <a:r>
              <a:rPr dirty="0" err="1"/>
              <a:t>Отправка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о </a:t>
            </a:r>
            <a:r>
              <a:rPr dirty="0" err="1"/>
              <a:t>новом</a:t>
            </a:r>
            <a:r>
              <a:rPr dirty="0"/>
              <a:t> </a:t>
            </a:r>
            <a:r>
              <a:rPr dirty="0" err="1"/>
              <a:t>запросе</a:t>
            </a:r>
            <a:r>
              <a:rPr dirty="0"/>
              <a:t> в Kafka (</a:t>
            </a:r>
            <a:r>
              <a:rPr dirty="0" err="1"/>
              <a:t>Денис</a:t>
            </a:r>
            <a:r>
              <a:rPr dirty="0"/>
              <a:t> </a:t>
            </a:r>
            <a:r>
              <a:rPr dirty="0" err="1"/>
              <a:t>Донцов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yD2gYxMAAAAlAAAAE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p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AAAAAJ/f38A6+vrA8zMzADAwP8Af39/AAAAAAAAAAAAAAAAAAAAAAAAAAAAIQAAABgAAAAUAAAA2QYAAMQKAAA4RgAA4CYAAAAAAAAmAAAACAAAAP//////////"/>
              </a:ext>
            </a:extLst>
          </p:cNvSpPr>
          <p:nvPr/>
        </p:nvSpPr>
        <p:spPr>
          <a:xfrm>
            <a:off x="1113155" y="1750060"/>
            <a:ext cx="10301605" cy="4569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</p:txBody>
      </p:sp>
      <p:sp>
        <p:nvSpPr>
          <p:cNvPr id="3" name="SlideTit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/////8IAAACbOAAA4goAAAAAAAAmAAAACAAAAP//////////"/>
              </a:ext>
            </a:extLst>
          </p:cNvSpPr>
          <p:nvPr/>
        </p:nvSpPr>
        <p:spPr>
          <a:xfrm>
            <a:off x="69704" y="193532"/>
            <a:ext cx="9202420" cy="164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ctr">
              <a:defRPr lang="en-us" sz="4800" cap="none">
                <a:solidFill>
                  <a:schemeClr val="accent1"/>
                </a:solidFill>
              </a:defRPr>
            </a:pPr>
            <a:r>
              <a:rPr lang="ru-RU" dirty="0"/>
              <a:t>Реализация базы данных </a:t>
            </a:r>
            <a:r>
              <a:rPr dirty="0"/>
              <a:t>(</a:t>
            </a:r>
            <a:r>
              <a:rPr lang="ru-RU" dirty="0"/>
              <a:t>Левон </a:t>
            </a:r>
            <a:r>
              <a:rPr lang="ru-RU" dirty="0" err="1"/>
              <a:t>Михаелян</a:t>
            </a:r>
            <a:r>
              <a:rPr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58F577-4541-376D-2C07-70181034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4" y="1841601"/>
            <a:ext cx="7860656" cy="47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Titl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/////8IAAACbOAAA4goAAAAAAAAmAAAACAAAAP//////////"/>
              </a:ext>
            </a:extLst>
          </p:cNvSpPr>
          <p:nvPr/>
        </p:nvSpPr>
        <p:spPr>
          <a:xfrm>
            <a:off x="0" y="106727"/>
            <a:ext cx="9202420" cy="8635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defRPr lang="en-us" sz="4800" cap="none">
                <a:solidFill>
                  <a:schemeClr val="accent1"/>
                </a:solidFill>
              </a:defRPr>
            </a:pPr>
            <a:r>
              <a:rPr lang="ru-RU" dirty="0"/>
              <a:t>Обмен валют</a:t>
            </a:r>
            <a:r>
              <a:rPr dirty="0"/>
              <a:t> (</a:t>
            </a:r>
            <a:r>
              <a:rPr lang="ru-RU" dirty="0"/>
              <a:t>Игорь Малахов</a:t>
            </a:r>
            <a:r>
              <a:rPr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F671B-DDC3-82AE-1820-BBC34BD20AC7}"/>
              </a:ext>
            </a:extLst>
          </p:cNvPr>
          <p:cNvSpPr txBox="1"/>
          <p:nvPr/>
        </p:nvSpPr>
        <p:spPr>
          <a:xfrm>
            <a:off x="5143501" y="1136384"/>
            <a:ext cx="405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через Курс «Биткоин-Доллар-Эфир»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81BAA-6C8B-A1CA-0000-737F4374C35A}"/>
              </a:ext>
            </a:extLst>
          </p:cNvPr>
          <p:cNvSpPr txBox="1"/>
          <p:nvPr/>
        </p:nvSpPr>
        <p:spPr>
          <a:xfrm>
            <a:off x="562707" y="1274884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через прямой курс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3887A-A12F-9E16-A973-BAA51520B727}"/>
              </a:ext>
            </a:extLst>
          </p:cNvPr>
          <p:cNvSpPr txBox="1"/>
          <p:nvPr/>
        </p:nvSpPr>
        <p:spPr>
          <a:xfrm>
            <a:off x="5143501" y="2074984"/>
            <a:ext cx="4058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Такой курс позволит немного завысить цену при переводе, что позволит получить доп. выгоду. (Причем еще и не зависящую от криптовалюты)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69E6F-989F-72D7-8DB5-BD687F1F2142}"/>
              </a:ext>
            </a:extLst>
          </p:cNvPr>
          <p:cNvSpPr txBox="1"/>
          <p:nvPr/>
        </p:nvSpPr>
        <p:spPr>
          <a:xfrm>
            <a:off x="562707" y="2074984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Правдивый и прямой курс.</a:t>
            </a:r>
          </a:p>
          <a:p>
            <a:r>
              <a:rPr lang="ru-RU" dirty="0"/>
              <a:t>• Не требует дополнительных переговоров с банками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F7FF93-4526-CD54-1B7E-A89D0BC0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1" y="3767304"/>
            <a:ext cx="1099338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2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Title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/////8IAAACbOAAA4goAAAAAAAAmAAAACAAAAP//////////"/>
              </a:ext>
            </a:extLst>
          </p:cNvSpPr>
          <p:nvPr/>
        </p:nvSpPr>
        <p:spPr>
          <a:xfrm>
            <a:off x="-150103" y="159481"/>
            <a:ext cx="9202420" cy="757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defRPr lang="en-us" sz="4800" cap="none">
                <a:solidFill>
                  <a:schemeClr val="accent1"/>
                </a:solidFill>
              </a:defRPr>
            </a:pPr>
            <a:r>
              <a:rPr lang="ru-RU" dirty="0"/>
              <a:t>Обмен валют (Игорь Малахов)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AAD18-C8CA-0FFD-5940-B4E74B2D51AC}"/>
              </a:ext>
            </a:extLst>
          </p:cNvPr>
          <p:cNvSpPr txBox="1"/>
          <p:nvPr/>
        </p:nvSpPr>
        <p:spPr>
          <a:xfrm>
            <a:off x="448407" y="917479"/>
            <a:ext cx="221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Используемая </a:t>
            </a:r>
            <a:r>
              <a:rPr lang="en-US" dirty="0"/>
              <a:t>API: api.coinlayer.com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18166D-85BE-1E3C-18E8-92BF7CA8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" y="1563810"/>
            <a:ext cx="4344006" cy="30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9CB183-1D67-22F6-C51F-8665A2A58941}"/>
              </a:ext>
            </a:extLst>
          </p:cNvPr>
          <p:cNvSpPr txBox="1"/>
          <p:nvPr/>
        </p:nvSpPr>
        <p:spPr>
          <a:xfrm>
            <a:off x="4862145" y="1563810"/>
            <a:ext cx="522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none" dirty="0">
                <a:solidFill>
                  <a:srgbClr val="000080"/>
                </a:solidFill>
                <a:latin typeface="JetBrains Mono"/>
              </a:rPr>
              <a:t>fun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bitEthExhange</a:t>
            </a:r>
            <a:r>
              <a:rPr lang="en-US" cap="none" dirty="0">
                <a:solidFill>
                  <a:srgbClr val="3F9101"/>
                </a:solidFill>
                <a:latin typeface="JetBrains Mono"/>
              </a:rPr>
              <a:t>(coins: Coin) :Boolean </a:t>
            </a:r>
            <a:r>
              <a:rPr lang="en-US" dirty="0">
                <a:latin typeface="JetBrains Mono"/>
              </a:rPr>
              <a:t>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	</a:t>
            </a:r>
            <a:r>
              <a:rPr lang="en-US" dirty="0" err="1">
                <a:latin typeface="JetBrains Mono"/>
              </a:rPr>
              <a:t>val</a:t>
            </a:r>
            <a:r>
              <a:rPr lang="en-US" dirty="0">
                <a:latin typeface="JetBrains Mono"/>
              </a:rPr>
              <a:t> dollars = </a:t>
            </a:r>
            <a:r>
              <a:rPr lang="en-US" dirty="0" err="1">
                <a:latin typeface="JetBrains Mono"/>
              </a:rPr>
              <a:t>getDollars</a:t>
            </a:r>
            <a:r>
              <a:rPr lang="en-US" dirty="0">
                <a:latin typeface="JetBrains Mono"/>
              </a:rPr>
              <a:t>(coins)</a:t>
            </a:r>
          </a:p>
          <a:p>
            <a:r>
              <a:rPr lang="en-US" dirty="0">
                <a:latin typeface="JetBrains Mono"/>
              </a:rPr>
              <a:t>	return </a:t>
            </a:r>
            <a:r>
              <a:rPr lang="en-US" dirty="0" err="1">
                <a:latin typeface="JetBrains Mono"/>
              </a:rPr>
              <a:t>getEthereum</a:t>
            </a:r>
            <a:r>
              <a:rPr lang="en-US" dirty="0">
                <a:latin typeface="JetBrains Mono"/>
              </a:rPr>
              <a:t>(dollars)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A019-10C8-FFE6-CF4C-06390C55F9B7}"/>
              </a:ext>
            </a:extLst>
          </p:cNvPr>
          <p:cNvSpPr txBox="1"/>
          <p:nvPr/>
        </p:nvSpPr>
        <p:spPr>
          <a:xfrm>
            <a:off x="4923692" y="3270738"/>
            <a:ext cx="5433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800" b="1" i="0" kern="1" spc="0" baseline="0" dirty="0">
                <a:solidFill>
                  <a:srgbClr val="000080"/>
                </a:solidFill>
                <a:effectLst/>
                <a:latin typeface="JetBrains Mono"/>
                <a:ea typeface="JetBrains Mono"/>
                <a:cs typeface="JetBrains Mono"/>
              </a:rPr>
              <a:t>fun </a:t>
            </a:r>
            <a:r>
              <a:rPr lang="en-US" dirty="0" err="1">
                <a:solidFill>
                  <a:srgbClr val="000000"/>
                </a:solidFill>
                <a:latin typeface="JetBrains Mono"/>
                <a:ea typeface="JetBrains Mono"/>
                <a:cs typeface="JetBrains Mono"/>
              </a:rPr>
              <a:t>getEthereum</a:t>
            </a:r>
            <a:r>
              <a:rPr lang="en-US" sz="1800" b="0" i="0" kern="1" spc="0" baseline="0" dirty="0">
                <a:solidFill>
                  <a:srgbClr val="3F9101"/>
                </a:solidFill>
                <a:effectLst/>
                <a:latin typeface="JetBrains Mono"/>
                <a:ea typeface="JetBrains Mono"/>
                <a:cs typeface="JetBrains Mono"/>
              </a:rPr>
              <a:t>(coins: Coin) :Boolean </a:t>
            </a: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{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	try {</a:t>
            </a:r>
            <a:b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</a:b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		</a:t>
            </a:r>
            <a:r>
              <a:rPr lang="en-US" sz="1800" b="0" i="0" kern="1" spc="0" baseline="0" dirty="0" err="1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val</a:t>
            </a: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 trans</a:t>
            </a: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action</a:t>
            </a: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: String = </a:t>
            </a:r>
            <a:r>
              <a:rPr lang="en-US" cap="none" dirty="0" err="1">
                <a:solidFill>
                  <a:srgbClr val="000000"/>
                </a:solidFill>
                <a:latin typeface="JetBrains Mono"/>
              </a:rPr>
              <a:t>sendETH</a:t>
            </a:r>
            <a:r>
              <a:rPr lang="en-US" cap="none" dirty="0">
                <a:solidFill>
                  <a:srgbClr val="3F9101"/>
                </a:solidFill>
                <a:latin typeface="JetBrains Mono"/>
              </a:rPr>
              <a:t>(</a:t>
            </a:r>
            <a:r>
              <a:rPr lang="en-US" cap="none" dirty="0" err="1">
                <a:solidFill>
                  <a:srgbClr val="000000"/>
                </a:solidFill>
                <a:latin typeface="JetBrains Mono"/>
              </a:rPr>
              <a:t>dollarWallet</a:t>
            </a:r>
            <a:r>
              <a:rPr lang="en-US" cap="none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en-US" cap="none" dirty="0" err="1">
                <a:solidFill>
                  <a:srgbClr val="000000"/>
                </a:solidFill>
                <a:latin typeface="JetBrains Mono"/>
              </a:rPr>
              <a:t>clientAddress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 coins</a:t>
            </a:r>
            <a:r>
              <a:rPr lang="en-US" cap="none" dirty="0">
                <a:solidFill>
                  <a:srgbClr val="3F9101"/>
                </a:solidFill>
                <a:latin typeface="JetBrains Mono"/>
              </a:rPr>
              <a:t>)</a:t>
            </a: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  </a:t>
            </a:r>
            <a:endParaRPr lang="ru-RU" sz="1800" b="0" i="0" kern="1" spc="0" baseline="0" dirty="0">
              <a:solidFill>
                <a:srgbClr val="0E4A8E"/>
              </a:solidFill>
              <a:effectLst/>
              <a:latin typeface="JetBrains Mono"/>
              <a:ea typeface="JetBrains Mono"/>
              <a:cs typeface="JetBrains Mono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	</a:t>
            </a:r>
            <a:r>
              <a:rPr lang="en-US" dirty="0" err="1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transactionList</a:t>
            </a: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 = </a:t>
            </a:r>
            <a:r>
              <a:rPr lang="en-US" dirty="0" err="1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transactionList</a:t>
            </a: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 + transaction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	return </a:t>
            </a:r>
            <a:endParaRPr lang="en-US" sz="1800" b="0" i="0" kern="1" spc="0" baseline="0" dirty="0">
              <a:solidFill>
                <a:srgbClr val="0E4A8E"/>
              </a:solidFill>
              <a:effectLst/>
              <a:latin typeface="JetBrains Mono"/>
              <a:ea typeface="JetBrains Mono"/>
              <a:cs typeface="JetBrains Mono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	} </a:t>
            </a:r>
            <a:r>
              <a:rPr lang="en-US" b="1" cap="none" dirty="0">
                <a:solidFill>
                  <a:srgbClr val="000080"/>
                </a:solidFill>
                <a:latin typeface="JetBrains Mono"/>
              </a:rPr>
              <a:t>catch </a:t>
            </a:r>
            <a:r>
              <a:rPr lang="en-US" cap="none" dirty="0">
                <a:solidFill>
                  <a:srgbClr val="3F9101"/>
                </a:solidFill>
                <a:latin typeface="JetBrains Mono"/>
              </a:rPr>
              <a:t>(</a:t>
            </a:r>
            <a:r>
              <a:rPr lang="en-US" cap="none" dirty="0">
                <a:solidFill>
                  <a:srgbClr val="000000"/>
                </a:solidFill>
                <a:latin typeface="JetBrains Mono"/>
              </a:rPr>
              <a:t>exception: Exception</a:t>
            </a:r>
            <a:r>
              <a:rPr lang="en-US" cap="none" dirty="0">
                <a:solidFill>
                  <a:srgbClr val="3F9101"/>
                </a:solidFill>
                <a:latin typeface="JetBrains Mono"/>
              </a:rPr>
              <a:t>)</a:t>
            </a: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 {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	// </a:t>
            </a:r>
            <a:r>
              <a:rPr lang="ru-RU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обработка ошибок</a:t>
            </a:r>
            <a:endParaRPr lang="en-US" sz="1800" b="0" i="0" kern="1" spc="0" baseline="0" dirty="0">
              <a:solidFill>
                <a:srgbClr val="0E4A8E"/>
              </a:solidFill>
              <a:effectLst/>
              <a:latin typeface="JetBrains Mono"/>
              <a:ea typeface="JetBrains Mono"/>
              <a:cs typeface="JetBrains Mono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4A8E"/>
                </a:solidFill>
                <a:latin typeface="JetBrains Mono"/>
                <a:ea typeface="JetBrains Mono"/>
                <a:cs typeface="JetBrains Mono"/>
              </a:rPr>
              <a:t>	}</a:t>
            </a: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 </a:t>
            </a:r>
            <a:b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</a:br>
            <a:r>
              <a:rPr lang="en-US" sz="1800" b="0" i="0" kern="1" spc="0" baseline="0" dirty="0">
                <a:solidFill>
                  <a:srgbClr val="0E4A8E"/>
                </a:solidFill>
                <a:effectLst/>
                <a:latin typeface="JetBrains Mono"/>
                <a:ea typeface="JetBrains Mono"/>
                <a:cs typeface="JetBrains Mono"/>
              </a:rPr>
              <a:t>}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9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XB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NMEAACeBgAAZTgAAJI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075690"/>
            <a:ext cx="8383270" cy="4706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Что такое «Веспенник»?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gJAAANOQAACCEAABAAAAAmAAAACAAAAAEAAAAAAAAA"/>
              </a:ext>
            </a:extLst>
          </p:cNvSpPr>
          <p:nvPr>
            <p:ph type="body" idx="1"/>
          </p:nvPr>
        </p:nvSpPr>
        <p:spPr>
          <a:xfrm>
            <a:off x="677545" y="1488440"/>
            <a:ext cx="8596630" cy="3881120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«Веспенник» - система обмена криптовалют по текущим рыночным курсам.</a:t>
            </a: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CsEAABKDQAADTYAAHA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2160270"/>
            <a:ext cx="8108950" cy="4088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Какие валюты поддерживаются?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0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GMIAAANOQAAQyAAABAAAAAmAAAACAAAAAEAAAAAAAAA"/>
              </a:ext>
            </a:extLst>
          </p:cNvSpPr>
          <p:nvPr>
            <p:ph type="body" idx="1"/>
          </p:nvPr>
        </p:nvSpPr>
        <p:spPr>
          <a:xfrm>
            <a:off x="677545" y="1363345"/>
            <a:ext cx="8596630" cy="3881120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Система обменов «Веспенник» поддерживает обмен криптовалют:</a:t>
            </a:r>
          </a:p>
          <a:p>
            <a:pPr marL="0" indent="0">
              <a:buNone/>
              <a:defRPr lang="en-us"/>
            </a:pPr>
            <a:r>
              <a:t>Ethereum -&gt; Bitcoin </a:t>
            </a:r>
            <a:r>
              <a:rPr lang="ru-ru" cap="none"/>
              <a:t>                      И                                </a:t>
            </a:r>
            <a:r>
              <a:t>Bitcoin -&gt; Ethereum</a:t>
            </a:r>
            <a:endParaRPr lang="ru-ru" cap="none"/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FgjAACNDgAABT0AADo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2365375"/>
            <a:ext cx="4173855" cy="41738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PkCAACSDQAAnB4AADU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2205990"/>
            <a:ext cx="4492625" cy="4492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Стрелка: вправо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yAAAAA0AAAAAkAAAAEgAAACQAAAASAAAAAAAAAABAAAAAAAAAAEAAABQAAAA3LUJkSyI6T8AAAAAAADgPwAAAAAAAOA/AAAAAAAA4D8AAAAAAADgPwAAAAAAAOA/AAAAAAAA4D8AAAAAAADgPwAAAAAAAOA/AAAAAAAA4D8CAAAAjAAAAAEAAAAAAAAAkMImDP///wgAAAAAAAAAAAAAAAAAAAAAAAAAAAAAAAAAAAAAZAAAAAEAAABAAAAAAAAAAAAAAAAAAAAAAAAAAAAAAAAAAAAAAAAAAAAAAAAAAAAAAAAAAAAAAAAAAAAAAAAAAAAAAAAAAAAAAAAAAAAAAAAAAAAAAAAAAAAAAAAAAAAAFAAAADwAAAABAAAAAAAAAGuQHAAe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GuQHAB/f38A6+vrA8zMzADAwP8Af39/AAAAAAAAAAAAAAAAAAAAAAAAAAAAIQAAABgAAAAUAAAAvhsAAIMQAAByJQAAbxQAABAAAAAmAAAACAAAAP//////////"/>
              </a:ext>
            </a:extLst>
          </p:cNvSpPr>
          <p:nvPr/>
        </p:nvSpPr>
        <p:spPr>
          <a:xfrm>
            <a:off x="4509770" y="2684145"/>
            <a:ext cx="1577340" cy="637540"/>
          </a:xfrm>
          <a:prstGeom prst="rightArrow">
            <a:avLst>
              <a:gd name="adj1" fmla="val 50000"/>
              <a:gd name="adj2" fmla="val 50008"/>
            </a:avLst>
          </a:prstGeom>
          <a:solidFill>
            <a:schemeClr val="accent1"/>
          </a:solidFill>
          <a:ln w="19050" cap="flat" cmpd="sng" algn="ctr">
            <a:solidFill>
              <a:srgbClr val="6B901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ru-ru" cap="none"/>
          </a:p>
        </p:txBody>
      </p:sp>
      <p:sp>
        <p:nvSpPr>
          <p:cNvPr id="7" name="Стрелка: вправо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yAAAAA0AAAAAkAAAAEgAAACQAAAASAAAAAAAAAABAAAAAAAAAAEAAABQAAAA3LUJkSyI6T8AAAAAAADgPwAAAAAAAOA/AAAAAAAA4D8AAAAAAADgPwAAAAAAAOA/AAAAAAAA4D8AAAAAAADgPwAAAAAAAOA/AAAAAAAA4D8CAAAAjAAAAAEAAAAAAAAAkMImDP///wgAAAAAAAAAAAAAAAAAAAAAAAAAAAAAAAAAAAAAZAAAAAEAAABAAAAAAAAAAAAAAAAAAAAAAAAAAAAAAAAAAAAAAAAAAAAAAAAAAAAAAAAAAAAAAAAAAAAAAAAAAAAAAAAAAAAAAAAAAAAAAAAAAAAAAAAAAAAAAAAAAAAAFAAAADwAAAABAAAAAAAAAGuQHAAe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o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GuQHAB/f38A6+vrA8zMzADAwP8Af39/AAAAAAAAAAAAAAAAAAAAAAAAAAAAIQAAABgAAAAUAAAAvhsAAMYiAAByJQAAsiYAABAAAAAmAAAACAAAAP//////////"/>
              </a:ext>
            </a:extLst>
          </p:cNvSpPr>
          <p:nvPr/>
        </p:nvSpPr>
        <p:spPr>
          <a:xfrm rot="10800000">
            <a:off x="4509770" y="5652770"/>
            <a:ext cx="1577340" cy="637540"/>
          </a:xfrm>
          <a:prstGeom prst="rightArrow">
            <a:avLst>
              <a:gd name="adj1" fmla="val 50000"/>
              <a:gd name="adj2" fmla="val 50008"/>
            </a:avLst>
          </a:prstGeom>
          <a:solidFill>
            <a:schemeClr val="accent1"/>
          </a:solidFill>
          <a:ln w="19050" cap="flat" cmpd="sng" algn="ctr">
            <a:solidFill>
              <a:srgbClr val="6B901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ru-ru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NkAAAANOQAA+QgAABAAAAAmAAAACAAAAAEAAAAAAAAA"/>
              </a:ext>
            </a:extLst>
          </p:cNvSpPr>
          <p:nvPr>
            <p:ph type="title"/>
          </p:nvPr>
        </p:nvSpPr>
        <p:spPr>
          <a:xfrm>
            <a:off x="677545" y="137795"/>
            <a:ext cx="8596630" cy="1320800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Как происходит сообщение с пользователем?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JIIAAANOQAAciAAABAAAAAmAAAACAAAAAEAAAAAAAAA"/>
              </a:ext>
            </a:extLst>
          </p:cNvSpPr>
          <p:nvPr>
            <p:ph type="body" idx="1"/>
          </p:nvPr>
        </p:nvSpPr>
        <p:spPr>
          <a:xfrm>
            <a:off x="677545" y="1393190"/>
            <a:ext cx="8596630" cy="3881120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Консоль это скучно. ПОЭТОМУ мы сделали телеграмм бота! Пользователь обращается к боту и обменивается через него.</a:t>
            </a: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FQIAACFDQAAizAAAFQ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2197735"/>
            <a:ext cx="6537325" cy="4358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GABAAANOQAAkwUAABAAAAAmAAAACAAAAAEAAAAAAAAA"/>
              </a:ext>
            </a:extLst>
          </p:cNvSpPr>
          <p:nvPr>
            <p:ph type="title"/>
          </p:nvPr>
        </p:nvSpPr>
        <p:spPr>
          <a:xfrm>
            <a:off x="677545" y="223520"/>
            <a:ext cx="8596630" cy="682625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Как происходит обмен внутри базы?</a:t>
            </a:r>
          </a:p>
        </p:txBody>
      </p:sp>
      <p:pic>
        <p:nvPicPr>
          <p:cNvPr id="3" name="Рисунок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CcDAAAECgAADT0AAKk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1628140"/>
            <a:ext cx="9411970" cy="3355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Диаграмма компонентов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CYFAABbCAAAGjUAAAM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358265"/>
            <a:ext cx="7795260" cy="51460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ru-ru" cap="none"/>
              <a:t>В чем особенности?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uv9P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KwQAAIsIAAANOQAAayAAABAAAAAmAAAACAAAAAEAAAAAAAAA"/>
              </a:ext>
            </a:extLst>
          </p:cNvSpPr>
          <p:nvPr>
            <p:ph type="body" idx="1"/>
          </p:nvPr>
        </p:nvSpPr>
        <p:spPr>
          <a:xfrm>
            <a:off x="677545" y="1388745"/>
            <a:ext cx="8596630" cy="3881120"/>
          </a:xfrm>
        </p:spPr>
        <p:txBody>
          <a:bodyPr/>
          <a:lstStyle/>
          <a:p>
            <a:pPr>
              <a:defRPr lang="en-us"/>
            </a:pPr>
            <a:r>
              <a:rPr lang="ru-ru" cap="none"/>
              <a:t>Надежный обменник: «Мы за честный обмен! Списания только когда есть обменная валюта. Сначала получил, потом отдал!»</a:t>
            </a:r>
          </a:p>
          <a:p>
            <a:pPr>
              <a:defRPr lang="en-us"/>
            </a:pPr>
            <a:r>
              <a:rPr lang="ru-ru" cap="none"/>
              <a:t>Удобство пользования: Держи сразу несколько кошельков у нас! Выбирай из одного кошелька сразу, а не ищи их по углам.</a:t>
            </a:r>
          </a:p>
          <a:p>
            <a:pPr>
              <a:defRPr lang="en-us"/>
            </a:pPr>
            <a:r>
              <a:rPr lang="ru-ru" cap="none"/>
              <a:t>Стабильный курс: Проверяем курс каждый час! Без заминок и задержек!</a:t>
            </a:r>
          </a:p>
        </p:txBody>
      </p:sp>
      <p:pic>
        <p:nvPicPr>
          <p:cNvPr id="4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yD2gY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JDCJgX///8BAAAAAAAAAAAAAAAAAAAAAAAAAAAAAAAAAAAAAAAAAAAAAAACf39/AOvr6wPMzMwAwMD/AH9/fwAAAAAAAAAAAAAAAAD///8AAAAAACEAAAAYAAAAFAAAAIcPAACkFAAABCYAAEk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355340"/>
            <a:ext cx="3655695" cy="3193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YgUAAAAAAAAqNQAAIAoAAAAAAAAmAAAACAAAAAEAAAAAAAAA"/>
              </a:ext>
            </a:extLst>
          </p:cNvSpPr>
          <p:nvPr>
            <p:ph type="ctrTitle"/>
          </p:nvPr>
        </p:nvSpPr>
        <p:spPr>
          <a:xfrm>
            <a:off x="875030" y="0"/>
            <a:ext cx="7767320" cy="1645920"/>
          </a:xfrm>
        </p:spPr>
        <p:txBody>
          <a:bodyPr/>
          <a:lstStyle/>
          <a:p>
            <a:pPr>
              <a:defRPr lang="en-us"/>
            </a:pPr>
            <a:r>
              <a:t>Вклад участников энтузиационной группы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qQUAAIwKAABxNQAATBEAAAAAAAAmAAAACAAAAAEAAAAAAAAA"/>
              </a:ext>
            </a:extLst>
          </p:cNvSpPr>
          <p:nvPr>
            <p:ph type="subTitle" idx="1"/>
          </p:nvPr>
        </p:nvSpPr>
        <p:spPr>
          <a:xfrm>
            <a:off x="920115" y="1714500"/>
            <a:ext cx="7767320" cy="1097280"/>
          </a:xfrm>
        </p:spPr>
        <p:txBody>
          <a:bodyPr/>
          <a:lstStyle/>
          <a:p>
            <a:pPr>
              <a:defRPr lang="en-us"/>
            </a:pPr>
            <a:r>
              <a:rPr dirty="0" err="1"/>
              <a:t>Роман</a:t>
            </a:r>
            <a:r>
              <a:rPr dirty="0"/>
              <a:t> </a:t>
            </a:r>
            <a:r>
              <a:rPr dirty="0" err="1"/>
              <a:t>Реутов</a:t>
            </a:r>
            <a:r>
              <a:rPr dirty="0"/>
              <a:t> -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с </a:t>
            </a:r>
            <a:r>
              <a:rPr dirty="0" err="1"/>
              <a:t>сетями</a:t>
            </a:r>
            <a:r>
              <a:rPr dirty="0"/>
              <a:t> Bitcoin и </a:t>
            </a:r>
            <a:r>
              <a:rPr dirty="0" err="1"/>
              <a:t>Etherium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ввода-вывода</a:t>
            </a:r>
            <a:r>
              <a:rPr dirty="0"/>
              <a:t> </a:t>
            </a:r>
            <a:r>
              <a:rPr dirty="0" err="1"/>
              <a:t>средств</a:t>
            </a:r>
            <a:r>
              <a:rPr dirty="0"/>
              <a:t>.</a:t>
            </a:r>
          </a:p>
          <a:p>
            <a:pPr>
              <a:defRPr lang="en-us"/>
            </a:pP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Малахов</a:t>
            </a:r>
            <a:r>
              <a:rPr dirty="0"/>
              <a:t> </a:t>
            </a:r>
            <a:r>
              <a:rPr lang="ru-RU" dirty="0"/>
              <a:t>–</a:t>
            </a:r>
            <a:r>
              <a:rPr dirty="0"/>
              <a:t> </a:t>
            </a:r>
            <a:r>
              <a:rPr lang="ru-RU" dirty="0"/>
              <a:t>реализация обмена криптовалют, расчет курса обмена</a:t>
            </a:r>
            <a:endParaRPr dirty="0"/>
          </a:p>
          <a:p>
            <a:pPr>
              <a:defRPr lang="en-us"/>
            </a:pPr>
            <a:r>
              <a:rPr dirty="0" err="1"/>
              <a:t>Левон</a:t>
            </a:r>
            <a:r>
              <a:rPr dirty="0"/>
              <a:t> </a:t>
            </a:r>
            <a:r>
              <a:rPr dirty="0" err="1"/>
              <a:t>Михаелян</a:t>
            </a:r>
            <a:r>
              <a:rPr dirty="0"/>
              <a:t> </a:t>
            </a:r>
            <a:r>
              <a:rPr lang="ru-RU" dirty="0"/>
              <a:t>–</a:t>
            </a:r>
            <a:r>
              <a:rPr dirty="0"/>
              <a:t> </a:t>
            </a:r>
            <a:r>
              <a:rPr lang="ru-RU" dirty="0"/>
              <a:t>реализация базы данных, реализация класса обмена данными</a:t>
            </a:r>
            <a:endParaRPr dirty="0"/>
          </a:p>
          <a:p>
            <a:pPr>
              <a:defRPr lang="en-us"/>
            </a:pPr>
            <a:r>
              <a:rPr dirty="0" err="1"/>
              <a:t>Денис</a:t>
            </a:r>
            <a:r>
              <a:rPr dirty="0"/>
              <a:t> </a:t>
            </a:r>
            <a:r>
              <a:rPr dirty="0" err="1"/>
              <a:t>Донцов</a:t>
            </a:r>
            <a:r>
              <a:rPr dirty="0"/>
              <a:t> - </a:t>
            </a:r>
            <a:r>
              <a:rPr dirty="0" err="1"/>
              <a:t>проектирование</a:t>
            </a:r>
            <a:r>
              <a:rPr dirty="0"/>
              <a:t> Telegram-</a:t>
            </a:r>
            <a:r>
              <a:rPr dirty="0" err="1"/>
              <a:t>бота</a:t>
            </a:r>
            <a:r>
              <a:rPr dirty="0"/>
              <a:t>, </a:t>
            </a:r>
            <a:r>
              <a:rPr dirty="0" err="1"/>
              <a:t>настройка</a:t>
            </a:r>
            <a:r>
              <a:rPr dirty="0"/>
              <a:t> </a:t>
            </a:r>
            <a:r>
              <a:rPr dirty="0" err="1"/>
              <a:t>очередей</a:t>
            </a:r>
            <a:r>
              <a:rPr dirty="0"/>
              <a:t> и </a:t>
            </a:r>
            <a:r>
              <a:rPr dirty="0" err="1"/>
              <a:t>балансировки</a:t>
            </a:r>
            <a:r>
              <a:rPr dirty="0"/>
              <a:t> </a:t>
            </a:r>
            <a:r>
              <a:rPr dirty="0" err="1"/>
              <a:t>нагрузки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 с </a:t>
            </a:r>
            <a:r>
              <a:rPr dirty="0" err="1"/>
              <a:t>бота</a:t>
            </a:r>
            <a:r>
              <a:rPr dirty="0"/>
              <a:t>.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E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EALD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AAAAAJ/f38A6+vrA8zMzADAwP8Af39/AAAAAAAAAAAAAAAAAAAAAAAAAAAAIQAAABgAAAAUAAAAgwUAALkRAACANQAAuRoAAAAAAAAmAAAACAAAAP//////////"/>
              </a:ext>
            </a:extLst>
          </p:cNvSpPr>
          <p:nvPr/>
        </p:nvSpPr>
        <p:spPr>
          <a:xfrm>
            <a:off x="895985" y="2880995"/>
            <a:ext cx="7800975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cap="none" spc="0" baseline="0">
                <a:solidFill>
                  <a:srgbClr val="54A857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cap="none" spc="0" baseline="0">
                <a:solidFill>
                  <a:srgbClr val="54A857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E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p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MImBf///wEAAAAAAAAAAAAAAAAAAAAAAAAAAAAAAAAAAAAAAAAAAAAAAAJ/f38A6+vrA8zMzADAwP8Af39/AAAAAAAAAAAAAAAAAAAAAAAAAAAAIQAAABgAAAAUAAAA2QYAAMENAAA4RgAA4CYAAAAAAAAmAAAACAAAAP//////////"/>
              </a:ext>
            </a:extLst>
          </p:cNvSpPr>
          <p:nvPr/>
        </p:nvSpPr>
        <p:spPr>
          <a:xfrm>
            <a:off x="1113155" y="2235835"/>
            <a:ext cx="10301605" cy="4083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0E4A8E"/>
                </a:solidFill>
                <a:effectLst/>
                <a:latin typeface="JetBrains Mono" charset="0"/>
                <a:ea typeface="JetBrains Mono" charset="0"/>
                <a:cs typeface="JetBrains Mono" charset="0"/>
              </a:defRPr>
            </a:pPr>
            <a:r>
              <a:rPr b="1" cap="none" dirty="0">
                <a:solidFill>
                  <a:srgbClr val="000080"/>
                </a:solidFill>
              </a:rPr>
              <a:t>fun </a:t>
            </a:r>
            <a:r>
              <a:rPr cap="none" dirty="0" err="1">
                <a:solidFill>
                  <a:srgbClr val="000000"/>
                </a:solidFill>
              </a:rPr>
              <a:t>sendBitcoins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fromWallet</a:t>
            </a:r>
            <a:r>
              <a:rPr cap="none" dirty="0">
                <a:solidFill>
                  <a:srgbClr val="000000"/>
                </a:solidFill>
              </a:rPr>
              <a:t>: Wallet, to: Address, amount: Coin</a:t>
            </a:r>
            <a:r>
              <a:rPr cap="none" dirty="0">
                <a:solidFill>
                  <a:srgbClr val="3F9101"/>
                </a:solidFill>
              </a:rPr>
              <a:t>)</a:t>
            </a:r>
            <a:r>
              <a:rPr cap="none" dirty="0">
                <a:solidFill>
                  <a:srgbClr val="000000"/>
                </a:solidFill>
              </a:rPr>
              <a:t>: Future</a:t>
            </a:r>
            <a:r>
              <a:rPr cap="none" dirty="0">
                <a:solidFill>
                  <a:srgbClr val="3F9101"/>
                </a:solidFill>
              </a:rPr>
              <a:t>&lt;</a:t>
            </a:r>
            <a:r>
              <a:rPr cap="none" dirty="0">
                <a:solidFill>
                  <a:srgbClr val="000000"/>
                </a:solidFill>
              </a:rPr>
              <a:t>Transaction</a:t>
            </a:r>
            <a:r>
              <a:rPr cap="none" dirty="0">
                <a:solidFill>
                  <a:srgbClr val="3F9101"/>
                </a:solidFill>
              </a:rPr>
              <a:t>&gt; </a:t>
            </a: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sendRequest</a:t>
            </a:r>
            <a:r>
              <a:rPr cap="none" dirty="0">
                <a:solidFill>
                  <a:srgbClr val="000000"/>
                </a:solidFill>
              </a:rPr>
              <a:t> = SendRequest.to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to, amount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b="1" cap="none" dirty="0">
                <a:solidFill>
                  <a:srgbClr val="000080"/>
                </a:solidFill>
              </a:rPr>
              <a:t>try </a:t>
            </a:r>
            <a:r>
              <a:rPr cap="none" dirty="0">
                <a:solidFill>
                  <a:srgbClr val="BCBF01"/>
                </a:solidFill>
              </a:rPr>
              <a:t>{</a:t>
            </a:r>
            <a:br>
              <a:rPr dirty="0"/>
            </a:br>
            <a:r>
              <a:rPr cap="none" dirty="0">
                <a:solidFill>
                  <a:srgbClr val="BCBF01"/>
                </a:solidFill>
              </a:rPr>
              <a:t>        </a:t>
            </a:r>
            <a:r>
              <a:rPr b="1" cap="none" dirty="0" err="1">
                <a:solidFill>
                  <a:srgbClr val="000080"/>
                </a:solidFill>
              </a:rPr>
              <a:t>val</a:t>
            </a:r>
            <a:r>
              <a:rPr b="1" cap="none" dirty="0">
                <a:solidFill>
                  <a:srgbClr val="000080"/>
                </a:solidFill>
              </a:rPr>
              <a:t> </a:t>
            </a:r>
            <a:r>
              <a:rPr cap="none" dirty="0" err="1">
                <a:solidFill>
                  <a:srgbClr val="000000"/>
                </a:solidFill>
              </a:rPr>
              <a:t>sendingResult</a:t>
            </a:r>
            <a:r>
              <a:rPr cap="none" dirty="0">
                <a:solidFill>
                  <a:srgbClr val="000000"/>
                </a:solidFill>
              </a:rPr>
              <a:t> = </a:t>
            </a:r>
            <a:r>
              <a:rPr cap="none" dirty="0" err="1">
                <a:solidFill>
                  <a:srgbClr val="000000"/>
                </a:solidFill>
              </a:rPr>
              <a:t>fromWallet.sendCoins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b="1" cap="none" dirty="0" err="1">
                <a:solidFill>
                  <a:srgbClr val="000080"/>
                </a:solidFill>
              </a:rPr>
              <a:t>this</a:t>
            </a:r>
            <a:r>
              <a:rPr cap="none" dirty="0" err="1">
                <a:solidFill>
                  <a:srgbClr val="000000"/>
                </a:solidFill>
              </a:rPr>
              <a:t>.</a:t>
            </a:r>
            <a:r>
              <a:rPr b="1" cap="none" dirty="0" err="1">
                <a:solidFill>
                  <a:srgbClr val="660E7A"/>
                </a:solidFill>
              </a:rPr>
              <a:t>peerGroup</a:t>
            </a:r>
            <a:r>
              <a:rPr cap="none" dirty="0">
                <a:solidFill>
                  <a:srgbClr val="000000"/>
                </a:solidFill>
              </a:rPr>
              <a:t>, </a:t>
            </a:r>
            <a:r>
              <a:rPr cap="none" dirty="0" err="1">
                <a:solidFill>
                  <a:srgbClr val="000000"/>
                </a:solidFill>
              </a:rPr>
              <a:t>sendRequest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    </a:t>
            </a:r>
            <a:r>
              <a:rPr b="1" cap="none" dirty="0">
                <a:solidFill>
                  <a:srgbClr val="000080"/>
                </a:solidFill>
              </a:rPr>
              <a:t>return </a:t>
            </a:r>
            <a:r>
              <a:rPr cap="none" dirty="0" err="1">
                <a:solidFill>
                  <a:srgbClr val="000000"/>
                </a:solidFill>
              </a:rPr>
              <a:t>sendingResult</a:t>
            </a:r>
            <a:br>
              <a:rPr dirty="0"/>
            </a:br>
            <a:r>
              <a:rPr cap="none" dirty="0">
                <a:solidFill>
                  <a:srgbClr val="000000"/>
                </a:solidFill>
              </a:rPr>
              <a:t>            .</a:t>
            </a:r>
            <a:r>
              <a:rPr b="1" cap="none" dirty="0" err="1">
                <a:solidFill>
                  <a:srgbClr val="660E7A"/>
                </a:solidFill>
              </a:rPr>
              <a:t>broadcastComplete</a:t>
            </a:r>
            <a:br>
              <a:rPr dirty="0"/>
            </a:br>
            <a:r>
              <a:rPr b="1" cap="none" dirty="0">
                <a:solidFill>
                  <a:srgbClr val="660E7A"/>
                </a:solidFill>
              </a:rPr>
              <a:t>    </a:t>
            </a:r>
            <a:r>
              <a:rPr cap="none" dirty="0">
                <a:solidFill>
                  <a:srgbClr val="BCBF01"/>
                </a:solidFill>
              </a:rPr>
              <a:t>} </a:t>
            </a:r>
            <a:r>
              <a:rPr b="1" cap="none" dirty="0">
                <a:solidFill>
                  <a:srgbClr val="000080"/>
                </a:solidFill>
              </a:rPr>
              <a:t>catch 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 err="1">
                <a:solidFill>
                  <a:srgbClr val="000000"/>
                </a:solidFill>
              </a:rPr>
              <a:t>insufficientMoneyException</a:t>
            </a:r>
            <a:r>
              <a:rPr cap="none" dirty="0">
                <a:solidFill>
                  <a:srgbClr val="000000"/>
                </a:solidFill>
              </a:rPr>
              <a:t>: </a:t>
            </a:r>
            <a:r>
              <a:rPr cap="none" dirty="0" err="1">
                <a:solidFill>
                  <a:srgbClr val="000000"/>
                </a:solidFill>
              </a:rPr>
              <a:t>InsufficientMoneyException</a:t>
            </a:r>
            <a:r>
              <a:rPr cap="none" dirty="0">
                <a:solidFill>
                  <a:srgbClr val="3F9101"/>
                </a:solidFill>
              </a:rPr>
              <a:t>) </a:t>
            </a:r>
            <a:r>
              <a:rPr cap="none" dirty="0">
                <a:solidFill>
                  <a:srgbClr val="BCBF01"/>
                </a:solidFill>
              </a:rPr>
              <a:t>{</a:t>
            </a:r>
            <a:br>
              <a:rPr dirty="0"/>
            </a:br>
            <a:r>
              <a:rPr cap="none" dirty="0">
                <a:solidFill>
                  <a:srgbClr val="BCBF01"/>
                </a:solidFill>
              </a:rPr>
              <a:t>        </a:t>
            </a:r>
            <a:r>
              <a:rPr i="1" cap="none" dirty="0">
                <a:solidFill>
                  <a:srgbClr val="808080"/>
                </a:solidFill>
              </a:rPr>
              <a:t>// ...</a:t>
            </a:r>
            <a:br>
              <a:rPr dirty="0"/>
            </a:br>
            <a:r>
              <a:rPr i="1" cap="none" dirty="0">
                <a:solidFill>
                  <a:srgbClr val="808080"/>
                </a:solidFill>
              </a:rPr>
              <a:t>        </a:t>
            </a:r>
            <a:r>
              <a:rPr b="1" cap="none" dirty="0">
                <a:solidFill>
                  <a:srgbClr val="000080"/>
                </a:solidFill>
              </a:rPr>
              <a:t>throw </a:t>
            </a:r>
            <a:r>
              <a:rPr cap="none" dirty="0" err="1">
                <a:solidFill>
                  <a:srgbClr val="000000"/>
                </a:solidFill>
              </a:rPr>
              <a:t>IllegalStateException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b="1" cap="none" dirty="0">
                <a:solidFill>
                  <a:srgbClr val="008000"/>
                </a:solidFill>
              </a:rPr>
              <a:t>"Not enough money to perform transaction"</a:t>
            </a:r>
            <a:r>
              <a:rPr cap="none" dirty="0">
                <a:solidFill>
                  <a:srgbClr val="000000"/>
                </a:solidFill>
              </a:rPr>
              <a:t>, </a:t>
            </a:r>
            <a:r>
              <a:rPr cap="none" dirty="0" err="1">
                <a:solidFill>
                  <a:srgbClr val="000000"/>
                </a:solidFill>
              </a:rPr>
              <a:t>insufficientMoneyException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cap="none" dirty="0">
                <a:solidFill>
                  <a:srgbClr val="BCBF01"/>
                </a:solidFill>
              </a:rPr>
              <a:t>} </a:t>
            </a:r>
            <a:r>
              <a:rPr b="1" cap="none" dirty="0">
                <a:solidFill>
                  <a:srgbClr val="000080"/>
                </a:solidFill>
              </a:rPr>
              <a:t>catch 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cap="none" dirty="0">
                <a:solidFill>
                  <a:srgbClr val="000000"/>
                </a:solidFill>
              </a:rPr>
              <a:t>exception: Exception</a:t>
            </a:r>
            <a:r>
              <a:rPr cap="none" dirty="0">
                <a:solidFill>
                  <a:srgbClr val="3F9101"/>
                </a:solidFill>
              </a:rPr>
              <a:t>) </a:t>
            </a:r>
            <a:r>
              <a:rPr cap="none" dirty="0">
                <a:solidFill>
                  <a:srgbClr val="BCBF01"/>
                </a:solidFill>
              </a:rPr>
              <a:t>{ </a:t>
            </a:r>
            <a:r>
              <a:rPr i="1" cap="none" dirty="0">
                <a:solidFill>
                  <a:srgbClr val="808080"/>
                </a:solidFill>
              </a:rPr>
              <a:t>// </a:t>
            </a:r>
            <a:r>
              <a:rPr i="1" cap="none" dirty="0" err="1">
                <a:solidFill>
                  <a:srgbClr val="808080"/>
                </a:solidFill>
              </a:rPr>
              <a:t>Остальные</a:t>
            </a:r>
            <a:r>
              <a:rPr i="1" cap="none" dirty="0">
                <a:solidFill>
                  <a:srgbClr val="808080"/>
                </a:solidFill>
              </a:rPr>
              <a:t> </a:t>
            </a:r>
            <a:r>
              <a:rPr i="1" cap="none" dirty="0" err="1">
                <a:solidFill>
                  <a:srgbClr val="808080"/>
                </a:solidFill>
              </a:rPr>
              <a:t>проблемы</a:t>
            </a:r>
            <a:r>
              <a:rPr i="1" cap="none" dirty="0">
                <a:solidFill>
                  <a:srgbClr val="808080"/>
                </a:solidFill>
              </a:rPr>
              <a:t> с </a:t>
            </a:r>
            <a:r>
              <a:rPr i="1" cap="none" dirty="0" err="1">
                <a:solidFill>
                  <a:srgbClr val="808080"/>
                </a:solidFill>
              </a:rPr>
              <a:t>созданием</a:t>
            </a:r>
            <a:r>
              <a:rPr i="1" cap="none" dirty="0">
                <a:solidFill>
                  <a:srgbClr val="808080"/>
                </a:solidFill>
              </a:rPr>
              <a:t> </a:t>
            </a:r>
            <a:r>
              <a:rPr i="1" cap="none" dirty="0" err="1">
                <a:solidFill>
                  <a:srgbClr val="808080"/>
                </a:solidFill>
              </a:rPr>
              <a:t>транзакции</a:t>
            </a:r>
            <a:br>
              <a:rPr dirty="0"/>
            </a:br>
            <a:r>
              <a:rPr i="1" cap="none" dirty="0">
                <a:solidFill>
                  <a:srgbClr val="808080"/>
                </a:solidFill>
              </a:rPr>
              <a:t>        // ...</a:t>
            </a:r>
            <a:br>
              <a:rPr dirty="0"/>
            </a:br>
            <a:r>
              <a:rPr i="1" cap="none" dirty="0">
                <a:solidFill>
                  <a:srgbClr val="808080"/>
                </a:solidFill>
              </a:rPr>
              <a:t>        </a:t>
            </a:r>
            <a:r>
              <a:rPr b="1" cap="none" dirty="0">
                <a:solidFill>
                  <a:srgbClr val="000080"/>
                </a:solidFill>
              </a:rPr>
              <a:t>throw </a:t>
            </a:r>
            <a:r>
              <a:rPr cap="none" dirty="0" err="1">
                <a:solidFill>
                  <a:srgbClr val="000000"/>
                </a:solidFill>
              </a:rPr>
              <a:t>BitcoinCommunicationException</a:t>
            </a:r>
            <a:r>
              <a:rPr cap="none" dirty="0">
                <a:solidFill>
                  <a:srgbClr val="3F9101"/>
                </a:solidFill>
              </a:rPr>
              <a:t>(</a:t>
            </a:r>
            <a:r>
              <a:rPr b="1" cap="none" dirty="0">
                <a:solidFill>
                  <a:srgbClr val="008000"/>
                </a:solidFill>
              </a:rPr>
              <a:t>"Exception while creating transaction"</a:t>
            </a:r>
            <a:r>
              <a:rPr cap="none" dirty="0">
                <a:solidFill>
                  <a:srgbClr val="3F9101"/>
                </a:solidFill>
              </a:rPr>
              <a:t>)</a:t>
            </a:r>
            <a:br>
              <a:rPr dirty="0"/>
            </a:br>
            <a:r>
              <a:rPr cap="none" dirty="0">
                <a:solidFill>
                  <a:srgbClr val="3F9101"/>
                </a:solidFill>
              </a:rPr>
              <a:t>    </a:t>
            </a:r>
            <a:r>
              <a:rPr cap="none" dirty="0">
                <a:solidFill>
                  <a:srgbClr val="BCBF01"/>
                </a:solidFill>
              </a:rPr>
              <a:t>}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3" name="SlideTitle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yD2g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+vrA8zMzADAwP8Af39/AAAAAAAAAAAAAAAAAAAAAAAAAAAAIQAAABgAAAAUAAAAlQYAAMIAAABdNgAA4goAAAAAAAAmAAAACAAAAP//////////"/>
              </a:ext>
            </a:extLst>
          </p:cNvSpPr>
          <p:nvPr/>
        </p:nvSpPr>
        <p:spPr>
          <a:xfrm>
            <a:off x="586395" y="123190"/>
            <a:ext cx="8522433" cy="164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defRPr lang="en-us" sz="5400" cap="none">
                <a:solidFill>
                  <a:schemeClr val="accent1"/>
                </a:solidFill>
              </a:defRPr>
            </a:pPr>
            <a:r>
              <a:rPr dirty="0" err="1"/>
              <a:t>Отправка</a:t>
            </a:r>
            <a:r>
              <a:rPr dirty="0"/>
              <a:t> Bitcoin</a:t>
            </a:r>
            <a:r>
              <a:rPr lang="ru-RU" dirty="0"/>
              <a:t> </a:t>
            </a:r>
            <a:r>
              <a:rPr dirty="0" err="1"/>
              <a:t>монеток</a:t>
            </a:r>
            <a:endParaRPr dirty="0"/>
          </a:p>
          <a:p>
            <a:pPr algn="r">
              <a:defRPr lang="en-us" sz="5400" cap="none">
                <a:solidFill>
                  <a:schemeClr val="accent1"/>
                </a:solidFill>
              </a:defRPr>
            </a:pPr>
            <a:r>
              <a:rPr dirty="0"/>
              <a:t>(</a:t>
            </a:r>
            <a:r>
              <a:rPr dirty="0" err="1"/>
              <a:t>Реутов</a:t>
            </a:r>
            <a:r>
              <a:rPr dirty="0"/>
              <a:t> </a:t>
            </a:r>
            <a:r>
              <a:rPr dirty="0" err="1"/>
              <a:t>Роман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791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JetBrains Mono</vt:lpstr>
      <vt:lpstr>Trebuchet MS</vt:lpstr>
      <vt:lpstr>Wingdings 3</vt:lpstr>
      <vt:lpstr>Presentation</vt:lpstr>
      <vt:lpstr>Обменник криптовалют «Веспенник»(«Vespennik»)</vt:lpstr>
      <vt:lpstr>Что такое «Веспенник»?</vt:lpstr>
      <vt:lpstr>Какие валюты поддерживаются?</vt:lpstr>
      <vt:lpstr>Как происходит сообщение с пользователем?</vt:lpstr>
      <vt:lpstr>Как происходит обмен внутри базы?</vt:lpstr>
      <vt:lpstr>Диаграмма компонентов</vt:lpstr>
      <vt:lpstr>В чем особенности?</vt:lpstr>
      <vt:lpstr>Вклад участников энтузиационной группы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Обменник криптовалют «Веспенник»(«Vespennik»)</dc:title>
  <dc:subject/>
  <dc:creator>I Ender</dc:creator>
  <cp:keywords/>
  <dc:description/>
  <cp:lastModifiedBy>I Ender</cp:lastModifiedBy>
  <cp:revision>2</cp:revision>
  <dcterms:created xsi:type="dcterms:W3CDTF">2022-12-19T06:13:36Z</dcterms:created>
  <dcterms:modified xsi:type="dcterms:W3CDTF">2022-12-19T15:48:53Z</dcterms:modified>
</cp:coreProperties>
</file>