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4" r:id="rId7"/>
    <p:sldId id="281" r:id="rId8"/>
    <p:sldId id="283" r:id="rId9"/>
    <p:sldId id="282" r:id="rId10"/>
    <p:sldId id="284" r:id="rId11"/>
    <p:sldId id="286" r:id="rId12"/>
    <p:sldId id="291" r:id="rId13"/>
    <p:sldId id="290" r:id="rId14"/>
    <p:sldId id="288" r:id="rId15"/>
    <p:sldId id="287" r:id="rId16"/>
    <p:sldId id="289" r:id="rId17"/>
    <p:sldId id="292" r:id="rId18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0"/>
      <p:bold r:id="rId21"/>
      <p:italic r:id="rId22"/>
      <p:boldItalic r:id="rId23"/>
    </p:embeddedFont>
    <p:embeddedFont>
      <p:font typeface="Exo 2" panose="020B0604020202020204" charset="0"/>
      <p:regular r:id="rId24"/>
      <p:bold r:id="rId25"/>
      <p:italic r:id="rId26"/>
      <p:bold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  <p:embeddedFont>
      <p:font typeface="Nunito Light" panose="020B0604020202020204" charset="0"/>
      <p:regular r:id="rId32"/>
      <p:italic r:id="rId33"/>
    </p:embeddedFont>
    <p:embeddedFont>
      <p:font typeface="Gill Sans MT" panose="020B0502020104020203" pitchFamily="34" charset="0"/>
      <p:regular r:id="rId34"/>
      <p:bold r:id="rId35"/>
      <p:italic r:id="rId36"/>
      <p:boldItalic r:id="rId37"/>
    </p:embeddedFont>
    <p:embeddedFont>
      <p:font typeface="Freestyle Script" panose="030804020302050B0404" pitchFamily="66" charset="0"/>
      <p:regular r:id="rId38"/>
    </p:embeddedFont>
    <p:embeddedFont>
      <p:font typeface="Fira Sans Extra Condensed Medium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240"/>
    <a:srgbClr val="031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1121BF-8961-4F17-8F84-DF5F835CA324}">
  <a:tblStyle styleId="{CA1121BF-8961-4F17-8F84-DF5F835CA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899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05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714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15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009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749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489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061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96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53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53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82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32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07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88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458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603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9baafe93df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9baafe93df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38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2339404" y="989487"/>
            <a:ext cx="5422456" cy="18333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>
                <a:solidFill>
                  <a:srgbClr val="021240"/>
                </a:solidFill>
              </a:rPr>
              <a:t>CE259-PIP       </a:t>
            </a:r>
            <a:r>
              <a:rPr lang="en-US" dirty="0">
                <a:solidFill>
                  <a:srgbClr val="021240"/>
                </a:solidFill>
              </a:rPr>
              <a:t>SciPy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5001984" y="3658791"/>
            <a:ext cx="3738563" cy="11959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2060"/>
                </a:solidFill>
              </a:rPr>
              <a:t>Presentation </a:t>
            </a:r>
            <a:r>
              <a:rPr lang="en-US" dirty="0">
                <a:solidFill>
                  <a:srgbClr val="002060"/>
                </a:solidFill>
              </a:rPr>
              <a:t>by:</a:t>
            </a:r>
          </a:p>
          <a:p>
            <a:pPr marL="1371600" lvl="3" indent="0" algn="l"/>
            <a:r>
              <a:rPr lang="en-US" sz="1400" dirty="0">
                <a:solidFill>
                  <a:srgbClr val="002060"/>
                </a:solidFill>
              </a:rPr>
              <a:t>Hetvi  Soni	    20CE138</a:t>
            </a:r>
          </a:p>
          <a:p>
            <a:pPr marL="1371600" lvl="3" indent="0" algn="l"/>
            <a:r>
              <a:rPr lang="en-US" sz="1400" dirty="0">
                <a:solidFill>
                  <a:srgbClr val="002060"/>
                </a:solidFill>
              </a:rPr>
              <a:t>Khushi Tala	    20CE142</a:t>
            </a:r>
          </a:p>
          <a:p>
            <a:pPr marL="1371600" lvl="3" indent="0" algn="l"/>
            <a:r>
              <a:rPr lang="en-US" sz="1400" dirty="0">
                <a:solidFill>
                  <a:srgbClr val="002060"/>
                </a:solidFill>
              </a:rPr>
              <a:t>Archana Vyas              </a:t>
            </a:r>
            <a:r>
              <a:rPr lang="en-US" sz="1400" dirty="0" smtClean="0">
                <a:solidFill>
                  <a:srgbClr val="002060"/>
                </a:solidFill>
              </a:rPr>
              <a:t> 20CE157</a:t>
            </a:r>
            <a:endParaRPr sz="1400" dirty="0">
              <a:solidFill>
                <a:srgbClr val="002060"/>
              </a:solidFill>
            </a:endParaRPr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1026" name="Picture 2" descr="CHARUSAT Campus - YouTube">
            <a:extLst>
              <a:ext uri="{FF2B5EF4-FFF2-40B4-BE49-F238E27FC236}">
                <a16:creationId xmlns:a16="http://schemas.microsoft.com/office/drawing/2014/main" id="{F93F5B72-3E0D-4A73-95A5-91997E8BC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4" t="21907" r="18565" b="21655"/>
          <a:stretch/>
        </p:blipFill>
        <p:spPr bwMode="auto">
          <a:xfrm>
            <a:off x="0" y="-7144"/>
            <a:ext cx="722788" cy="65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otar University of Science and Technology Chandubhai S. Patel Institute  of Technology">
            <a:extLst>
              <a:ext uri="{FF2B5EF4-FFF2-40B4-BE49-F238E27FC236}">
                <a16:creationId xmlns:a16="http://schemas.microsoft.com/office/drawing/2014/main" id="{917C9041-349F-4CEB-8FBC-C68241F86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9784" r="13580" b="7971"/>
          <a:stretch/>
        </p:blipFill>
        <p:spPr bwMode="auto">
          <a:xfrm>
            <a:off x="8344069" y="0"/>
            <a:ext cx="792956" cy="7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7D01FB-E98D-4EBA-A22B-BDF162E52C60}"/>
              </a:ext>
            </a:extLst>
          </p:cNvPr>
          <p:cNvSpPr txBox="1"/>
          <p:nvPr/>
        </p:nvSpPr>
        <p:spPr>
          <a:xfrm>
            <a:off x="7815262" y="2785035"/>
            <a:ext cx="13287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21240"/>
                </a:solidFill>
                <a:latin typeface="Exo 2" panose="020B0604020202020204" charset="0"/>
              </a:rPr>
              <a:t>CE</a:t>
            </a:r>
            <a:r>
              <a:rPr lang="en-US" sz="2000" b="1" dirty="0">
                <a:solidFill>
                  <a:srgbClr val="021240"/>
                </a:solidFill>
                <a:latin typeface="Exo 2" panose="020B0604020202020204" charset="0"/>
              </a:rPr>
              <a:t> </a:t>
            </a:r>
            <a:r>
              <a:rPr lang="en-US" sz="1200" b="1" dirty="0">
                <a:solidFill>
                  <a:srgbClr val="021240"/>
                </a:solidFill>
                <a:latin typeface="Exo 2" panose="020B0604020202020204" charset="0"/>
              </a:rPr>
              <a:t>Department</a:t>
            </a:r>
            <a:endParaRPr lang="en-US" sz="2000" b="1" dirty="0">
              <a:solidFill>
                <a:srgbClr val="021240"/>
              </a:solidFill>
              <a:latin typeface="Exo 2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2887346" y="181951"/>
            <a:ext cx="3369307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Exponential Function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696375" y="1599702"/>
            <a:ext cx="4111845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2FE8FCD-59C8-4471-B7A0-8F7E054A4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5675" y="1985963"/>
            <a:ext cx="2152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0" name="Google Shape;261;p41">
            <a:extLst>
              <a:ext uri="{FF2B5EF4-FFF2-40B4-BE49-F238E27FC236}">
                <a16:creationId xmlns:a16="http://schemas.microsoft.com/office/drawing/2014/main" id="{2377984A-15FB-4BC6-8F06-1D7854BA50AE}"/>
              </a:ext>
            </a:extLst>
          </p:cNvPr>
          <p:cNvCxnSpPr>
            <a:cxnSpLocks/>
          </p:cNvCxnSpPr>
          <p:nvPr/>
        </p:nvCxnSpPr>
        <p:spPr>
          <a:xfrm>
            <a:off x="5311140" y="776538"/>
            <a:ext cx="383286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241EB856-C39C-473F-B8D8-D0D120F3A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686" y="2068744"/>
            <a:ext cx="2949989" cy="16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2811462" y="211503"/>
            <a:ext cx="3703637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Trigonometric Function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696375" y="1599702"/>
            <a:ext cx="4111845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2FE8FCD-59C8-4471-B7A0-8F7E054A4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5675" y="1985963"/>
            <a:ext cx="2152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0" name="Google Shape;261;p41">
            <a:extLst>
              <a:ext uri="{FF2B5EF4-FFF2-40B4-BE49-F238E27FC236}">
                <a16:creationId xmlns:a16="http://schemas.microsoft.com/office/drawing/2014/main" id="{2377984A-15FB-4BC6-8F06-1D7854BA50AE}"/>
              </a:ext>
            </a:extLst>
          </p:cNvPr>
          <p:cNvCxnSpPr>
            <a:cxnSpLocks/>
          </p:cNvCxnSpPr>
          <p:nvPr/>
        </p:nvCxnSpPr>
        <p:spPr>
          <a:xfrm>
            <a:off x="5311140" y="776538"/>
            <a:ext cx="383286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32A76732-A355-41A5-A8CD-4D73ABC050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9013" y="2000250"/>
            <a:ext cx="2085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0DE2B20-BFFF-4032-89EF-A74CA2050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73" y="2045310"/>
            <a:ext cx="3102648" cy="17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0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Bessel Function</a:t>
            </a:r>
            <a:endParaRPr dirty="0">
              <a:solidFill>
                <a:srgbClr val="021240"/>
              </a:solidFill>
            </a:endParaRPr>
          </a:p>
        </p:txBody>
      </p:sp>
      <p:cxnSp>
        <p:nvCxnSpPr>
          <p:cNvPr id="13" name="Google Shape;261;p41">
            <a:extLst>
              <a:ext uri="{FF2B5EF4-FFF2-40B4-BE49-F238E27FC236}">
                <a16:creationId xmlns:a16="http://schemas.microsoft.com/office/drawing/2014/main" id="{FF305360-5921-44C2-99A8-9647C001C7EF}"/>
              </a:ext>
            </a:extLst>
          </p:cNvPr>
          <p:cNvCxnSpPr>
            <a:cxnSpLocks/>
          </p:cNvCxnSpPr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Google Shape;262;p41">
            <a:extLst>
              <a:ext uri="{FF2B5EF4-FFF2-40B4-BE49-F238E27FC236}">
                <a16:creationId xmlns:a16="http://schemas.microsoft.com/office/drawing/2014/main" id="{1E1F2F53-426E-4711-9B41-A46BF0EE0388}"/>
              </a:ext>
            </a:extLst>
          </p:cNvPr>
          <p:cNvSpPr/>
          <p:nvPr/>
        </p:nvSpPr>
        <p:spPr>
          <a:xfrm>
            <a:off x="551594" y="1581758"/>
            <a:ext cx="5087206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C9DFB36-17E6-4AFE-B7B9-FDFD0E312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763" y="1619250"/>
            <a:ext cx="3038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E59B189-4D28-435C-97AC-F20BEAC3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72" y="2233613"/>
            <a:ext cx="46672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Linear Algebra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12" name="Google Shape;258;p41">
            <a:extLst>
              <a:ext uri="{FF2B5EF4-FFF2-40B4-BE49-F238E27FC236}">
                <a16:creationId xmlns:a16="http://schemas.microsoft.com/office/drawing/2014/main" id="{8C98D1E0-F1DF-4086-B31F-841F7E4FD262}"/>
              </a:ext>
            </a:extLst>
          </p:cNvPr>
          <p:cNvSpPr txBox="1"/>
          <p:nvPr/>
        </p:nvSpPr>
        <p:spPr>
          <a:xfrm>
            <a:off x="4897583" y="1692257"/>
            <a:ext cx="3816926" cy="225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Linear Algebra of SciPy is an implementation of BLAS and ATLAS LAPACK libraries.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Performance of Linear Algebra is very fast compared to BLAS and LAPACK.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Linear algebra routine accepts two-dimensional array object and output is also a two-dimensional array.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13" name="Google Shape;261;p41">
            <a:extLst>
              <a:ext uri="{FF2B5EF4-FFF2-40B4-BE49-F238E27FC236}">
                <a16:creationId xmlns:a16="http://schemas.microsoft.com/office/drawing/2014/main" id="{FF305360-5921-44C2-99A8-9647C001C7EF}"/>
              </a:ext>
            </a:extLst>
          </p:cNvPr>
          <p:cNvCxnSpPr>
            <a:cxnSpLocks/>
          </p:cNvCxnSpPr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" name="Google Shape;262;p41">
            <a:extLst>
              <a:ext uri="{FF2B5EF4-FFF2-40B4-BE49-F238E27FC236}">
                <a16:creationId xmlns:a16="http://schemas.microsoft.com/office/drawing/2014/main" id="{1E1F2F53-426E-4711-9B41-A46BF0EE0388}"/>
              </a:ext>
            </a:extLst>
          </p:cNvPr>
          <p:cNvSpPr/>
          <p:nvPr/>
        </p:nvSpPr>
        <p:spPr>
          <a:xfrm>
            <a:off x="612555" y="1482565"/>
            <a:ext cx="4066125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C9DFB36-17E6-4AFE-B7B9-FDFD0E312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2763" y="1619250"/>
            <a:ext cx="3038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1718734D-044A-432A-ABB4-24762C10C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72"/>
          <a:stretch/>
        </p:blipFill>
        <p:spPr bwMode="auto">
          <a:xfrm>
            <a:off x="1568339" y="1825714"/>
            <a:ext cx="226452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86342" y="3755277"/>
            <a:ext cx="1308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3">
                    <a:lumMod val="20000"/>
                    <a:lumOff val="80000"/>
                  </a:schemeClr>
                </a:solidFill>
                <a:latin typeface="Source Sans Pro"/>
              </a:rPr>
              <a:t>Inverse Matrix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1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2098024" y="13047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21240"/>
                </a:solidFill>
              </a:rPr>
              <a:t>Integration </a:t>
            </a:r>
            <a:r>
              <a:rPr lang="en-US" dirty="0">
                <a:solidFill>
                  <a:srgbClr val="021240"/>
                </a:solidFill>
              </a:rPr>
              <a:t>Functions</a:t>
            </a:r>
            <a:endParaRPr dirty="0">
              <a:solidFill>
                <a:srgbClr val="021240"/>
              </a:solidFill>
            </a:endParaRPr>
          </a:p>
        </p:txBody>
      </p:sp>
      <p:cxnSp>
        <p:nvCxnSpPr>
          <p:cNvPr id="13" name="Google Shape;261;p41">
            <a:extLst>
              <a:ext uri="{FF2B5EF4-FFF2-40B4-BE49-F238E27FC236}">
                <a16:creationId xmlns:a16="http://schemas.microsoft.com/office/drawing/2014/main" id="{FF305360-5921-44C2-99A8-9647C001C7EF}"/>
              </a:ext>
            </a:extLst>
          </p:cNvPr>
          <p:cNvCxnSpPr>
            <a:cxnSpLocks/>
          </p:cNvCxnSpPr>
          <p:nvPr/>
        </p:nvCxnSpPr>
        <p:spPr>
          <a:xfrm>
            <a:off x="5234940" y="746058"/>
            <a:ext cx="390906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703302" y="1315684"/>
            <a:ext cx="4111845" cy="65859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3557338" y="2769583"/>
            <a:ext cx="4111845" cy="65859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58;p41">
            <a:extLst>
              <a:ext uri="{FF2B5EF4-FFF2-40B4-BE49-F238E27FC236}">
                <a16:creationId xmlns:a16="http://schemas.microsoft.com/office/drawing/2014/main" id="{8C98D1E0-F1DF-4086-B31F-841F7E4FD262}"/>
              </a:ext>
            </a:extLst>
          </p:cNvPr>
          <p:cNvSpPr txBox="1"/>
          <p:nvPr/>
        </p:nvSpPr>
        <p:spPr>
          <a:xfrm>
            <a:off x="993467" y="1322611"/>
            <a:ext cx="3531513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1. General Integration</a:t>
            </a:r>
            <a:endParaRPr sz="2800" dirty="0">
              <a:solidFill>
                <a:schemeClr val="accent3">
                  <a:lumMod val="20000"/>
                  <a:lumOff val="80000"/>
                </a:schemeClr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5798" y="2858666"/>
            <a:ext cx="3089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2. Double </a:t>
            </a:r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7672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5643563" y="1887352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We can use the quad() function to find the single integration. The name comes from the fact that integration is sometimes called the quadrature. </a:t>
            </a:r>
          </a:p>
          <a:p>
            <a:pPr fontAlgn="base"/>
            <a:r>
              <a:rPr lang="en-US" dirty="0"/>
              <a:t>Here, f is the function we need to integrate. And a and b are lower and upper limits</a:t>
            </a:r>
            <a:r>
              <a:rPr lang="en-US" dirty="0" smtClean="0"/>
              <a:t>.</a:t>
            </a:r>
            <a:r>
              <a:rPr lang="en-US" dirty="0"/>
              <a:t> We got the output value as a tuple with two values. The first one represents the integral value and the second one is the estimated absolute error.</a:t>
            </a:r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658275" y="739366"/>
            <a:ext cx="4599525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2FE8FCD-59C8-4471-B7A0-8F7E054A4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575" y="1125627"/>
            <a:ext cx="2152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0" name="Google Shape;261;p41">
            <a:extLst>
              <a:ext uri="{FF2B5EF4-FFF2-40B4-BE49-F238E27FC236}">
                <a16:creationId xmlns:a16="http://schemas.microsoft.com/office/drawing/2014/main" id="{2377984A-15FB-4BC6-8F06-1D7854BA50AE}"/>
              </a:ext>
            </a:extLst>
          </p:cNvPr>
          <p:cNvCxnSpPr>
            <a:cxnSpLocks/>
          </p:cNvCxnSpPr>
          <p:nvPr/>
        </p:nvCxnSpPr>
        <p:spPr>
          <a:xfrm>
            <a:off x="5194632" y="1517205"/>
            <a:ext cx="183642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32A76732-A355-41A5-A8CD-4D73ABC050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139914"/>
            <a:ext cx="2085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Google Shape;257;p41">
            <a:extLst>
              <a:ext uri="{FF2B5EF4-FFF2-40B4-BE49-F238E27FC236}">
                <a16:creationId xmlns:a16="http://schemas.microsoft.com/office/drawing/2014/main" id="{E7FF0E64-51B5-4985-9FC0-F9CE0551A1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25013" y="952646"/>
            <a:ext cx="2799300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integrate.quad()</a:t>
            </a:r>
            <a:endParaRPr dirty="0">
              <a:solidFill>
                <a:srgbClr val="02124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A950F76-5A56-4072-86BC-9BC8F011A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87" y="1362075"/>
            <a:ext cx="40767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/>
        </p:nvSpPr>
        <p:spPr>
          <a:xfrm>
            <a:off x="5643563" y="2035014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dirty="0"/>
              <a:t>We can use the dblquad() function to find the double integral of a function. </a:t>
            </a:r>
          </a:p>
          <a:p>
            <a:pPr fontAlgn="base"/>
            <a:r>
              <a:rPr lang="en-US" dirty="0"/>
              <a:t>Here, func is the function we need to integrate. And a and b are lower and upper limits of the variable x. The gfun and hfun are the functions that decide the lower and the upper limits of the y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658275" y="739366"/>
            <a:ext cx="4599525" cy="259129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2FE8FCD-59C8-4471-B7A0-8F7E054A4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7575" y="1125627"/>
            <a:ext cx="21526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10" name="Google Shape;261;p41">
            <a:extLst>
              <a:ext uri="{FF2B5EF4-FFF2-40B4-BE49-F238E27FC236}">
                <a16:creationId xmlns:a16="http://schemas.microsoft.com/office/drawing/2014/main" id="{2377984A-15FB-4BC6-8F06-1D7854BA50AE}"/>
              </a:ext>
            </a:extLst>
          </p:cNvPr>
          <p:cNvCxnSpPr>
            <a:cxnSpLocks/>
          </p:cNvCxnSpPr>
          <p:nvPr/>
        </p:nvCxnSpPr>
        <p:spPr>
          <a:xfrm>
            <a:off x="5194632" y="1517205"/>
            <a:ext cx="183642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32A76732-A355-41A5-A8CD-4D73ABC050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0913" y="1139914"/>
            <a:ext cx="20859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Google Shape;257;p41">
            <a:extLst>
              <a:ext uri="{FF2B5EF4-FFF2-40B4-BE49-F238E27FC236}">
                <a16:creationId xmlns:a16="http://schemas.microsoft.com/office/drawing/2014/main" id="{E7FF0E64-51B5-4985-9FC0-F9CE0551A1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25013" y="952646"/>
            <a:ext cx="3129292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integrate.dblquad()</a:t>
            </a:r>
            <a:endParaRPr dirty="0">
              <a:solidFill>
                <a:srgbClr val="02124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19" y="1315887"/>
            <a:ext cx="3966800" cy="143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3078544" y="1105245"/>
            <a:ext cx="3543236" cy="20799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0" dirty="0">
                <a:solidFill>
                  <a:srgbClr val="021240"/>
                </a:solidFill>
                <a:latin typeface="Freestyle Script" panose="030804020302050B0404" pitchFamily="66" charset="0"/>
              </a:rPr>
              <a:t>Thanks</a:t>
            </a:r>
            <a:endParaRPr sz="11500" dirty="0">
              <a:solidFill>
                <a:srgbClr val="02124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body" idx="1"/>
          </p:nvPr>
        </p:nvSpPr>
        <p:spPr>
          <a:xfrm>
            <a:off x="863506" y="1244212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What is Scipy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Comparison between Numpy &amp; Scipy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Sub-Packages 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Basic Functions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Special Functions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Integration Function</a:t>
            </a:r>
          </a:p>
          <a:p>
            <a:pPr marL="5143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124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</a:rPr>
              <a:t>Linear Algebra</a:t>
            </a:r>
          </a:p>
        </p:txBody>
      </p:sp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3403997" y="211325"/>
            <a:ext cx="2336006" cy="55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002060"/>
                </a:solidFill>
              </a:rPr>
              <a:t>CONTENT</a:t>
            </a:r>
            <a:endParaRPr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704738" y="163357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1240"/>
                </a:solidFill>
              </a:rPr>
              <a:t>What is SciPy?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"/>
          </p:nvPr>
        </p:nvSpPr>
        <p:spPr>
          <a:xfrm>
            <a:off x="704738" y="1407202"/>
            <a:ext cx="5174568" cy="3386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Clr>
                <a:srgbClr val="021240"/>
              </a:buClr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21240"/>
                </a:solidFill>
                <a:effectLst/>
                <a:latin typeface="Exo 2" panose="020B0604020202020204" charset="0"/>
              </a:rPr>
              <a:t>Scipy is a python library used to solve scientific and mathematical problems</a:t>
            </a:r>
            <a:endParaRPr lang="en-US" dirty="0">
              <a:solidFill>
                <a:srgbClr val="021240"/>
              </a:solidFill>
              <a:effectLst/>
              <a:latin typeface="Exo 2" panose="020B060402020202020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Clr>
                <a:srgbClr val="021240"/>
              </a:buClr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21240"/>
                </a:solidFill>
                <a:effectLst/>
                <a:latin typeface="Exo 2" panose="020B0604020202020204" charset="0"/>
              </a:rPr>
              <a:t>Built on numpy</a:t>
            </a:r>
            <a:endParaRPr lang="en-US" dirty="0">
              <a:solidFill>
                <a:srgbClr val="021240"/>
              </a:solidFill>
              <a:effectLst/>
              <a:latin typeface="Exo 2" panose="020B060402020202020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Clr>
                <a:srgbClr val="021240"/>
              </a:buClr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21240"/>
                </a:solidFill>
                <a:effectLst/>
                <a:latin typeface="Exo 2" panose="020B0604020202020204" charset="0"/>
              </a:rPr>
              <a:t>Allows manipulation and visualizing</a:t>
            </a:r>
            <a:endParaRPr lang="en-US" dirty="0">
              <a:solidFill>
                <a:srgbClr val="021240"/>
              </a:solidFill>
              <a:effectLst/>
              <a:latin typeface="Exo 2" panose="020B060402020202020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1085050"/>
            <a:ext cx="1561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pic>
        <p:nvPicPr>
          <p:cNvPr id="5" name="Picture 2" descr="SciPy Tutoria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89691" l="8627" r="8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29" t="5114" r="22806" b="35841"/>
          <a:stretch/>
        </p:blipFill>
        <p:spPr bwMode="auto">
          <a:xfrm>
            <a:off x="4083627" y="205284"/>
            <a:ext cx="1257300" cy="10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1731092" y="221992"/>
            <a:ext cx="6991426" cy="5855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21240"/>
                </a:solidFill>
              </a:rPr>
              <a:t>Comparison  between  Numpy  &amp;  SciPy</a:t>
            </a:r>
            <a:endParaRPr dirty="0">
              <a:solidFill>
                <a:srgbClr val="021240"/>
              </a:solidFill>
            </a:endParaRPr>
          </a:p>
        </p:txBody>
      </p:sp>
      <p:cxnSp>
        <p:nvCxnSpPr>
          <p:cNvPr id="207" name="Google Shape;207;p37"/>
          <p:cNvCxnSpPr/>
          <p:nvPr/>
        </p:nvCxnSpPr>
        <p:spPr>
          <a:xfrm>
            <a:off x="4571925" y="80758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8" name="Google Shape;208;p37"/>
          <p:cNvCxnSpPr/>
          <p:nvPr/>
        </p:nvCxnSpPr>
        <p:spPr>
          <a:xfrm>
            <a:off x="0" y="49112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386488"/>
              </p:ext>
            </p:extLst>
          </p:nvPr>
        </p:nvGraphicFramePr>
        <p:xfrm>
          <a:off x="415637" y="918557"/>
          <a:ext cx="8513619" cy="4297680"/>
        </p:xfrm>
        <a:graphic>
          <a:graphicData uri="http://schemas.openxmlformats.org/drawingml/2006/table">
            <a:tbl>
              <a:tblPr firstRow="1" bandRow="1">
                <a:tableStyleId>{CA1121BF-8961-4F17-8F84-DF5F835CA324}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567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﻿﻿﻿Point of Difference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﻿﻿﻿﻿﻿SciPy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742"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Type of operations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Performs basic operations such as sorting, indexing, etc. It is mostly used when working with data science and statistical concepts.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Used for complex operations such as algebraic functions, various numerical algorithms, etc.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995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Contains a variety of functions but these are not defined in depth.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Contains detailed versions of the functions like linear algebra that are completely featured.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368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Arrays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 Arrays are multi-dimensional arrays of objects which are of the same type i.e.  homogeneous.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SciPy does not have any such array concepts as it is more functional. It has no constraints of homogeneity.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647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Base Language of creation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NumPy is written in 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and so has a faster computational speed. </a:t>
                      </a:r>
                    </a:p>
                    <a:p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SciPy is written in </a:t>
                      </a:r>
                      <a:r>
                        <a:rPr lang="en-US" b="1" dirty="0" smtClean="0">
                          <a:effectLst/>
                        </a:rPr>
                        <a:t>Python</a:t>
                      </a:r>
                      <a:r>
                        <a:rPr lang="en-US" dirty="0" smtClean="0">
                          <a:effectLst/>
                        </a:rPr>
                        <a:t> and so has a slower execution speed but vast functionality.</a:t>
                      </a:r>
                    </a:p>
                    <a:p>
                      <a:r>
                        <a:rPr lang="en-US" dirty="0" smtClean="0">
                          <a:effectLst/>
                        </a:rPr>
                        <a:t/>
                      </a:r>
                      <a:br>
                        <a:rPr lang="en-US" dirty="0" smtClean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ctrTitle" idx="2"/>
          </p:nvPr>
        </p:nvSpPr>
        <p:spPr>
          <a:xfrm>
            <a:off x="3133725" y="162028"/>
            <a:ext cx="2607150" cy="545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Sub Packages</a:t>
            </a:r>
            <a:endParaRPr dirty="0">
              <a:solidFill>
                <a:srgbClr val="021240"/>
              </a:solidFill>
            </a:endParaRPr>
          </a:p>
        </p:txBody>
      </p:sp>
      <p:cxnSp>
        <p:nvCxnSpPr>
          <p:cNvPr id="251" name="Google Shape;251;p40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62;p41">
            <a:extLst>
              <a:ext uri="{FF2B5EF4-FFF2-40B4-BE49-F238E27FC236}">
                <a16:creationId xmlns:a16="http://schemas.microsoft.com/office/drawing/2014/main" id="{40D4B344-B61E-4E7A-8067-FF8EA8A1C8BC}"/>
              </a:ext>
            </a:extLst>
          </p:cNvPr>
          <p:cNvSpPr/>
          <p:nvPr/>
        </p:nvSpPr>
        <p:spPr>
          <a:xfrm>
            <a:off x="1266570" y="817082"/>
            <a:ext cx="6341460" cy="416439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Picture 8" descr="What is Python SciPy and How to use it? | by Aayushi Johari | Edureka |  Medium">
            <a:extLst>
              <a:ext uri="{FF2B5EF4-FFF2-40B4-BE49-F238E27FC236}">
                <a16:creationId xmlns:a16="http://schemas.microsoft.com/office/drawing/2014/main" id="{390C6C54-4B50-49C3-8887-D9A576A2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57" y="1176314"/>
            <a:ext cx="5627303" cy="3525225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1744733" y="166485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Basic Functions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62" name="Google Shape;262;p41"/>
          <p:cNvSpPr/>
          <p:nvPr/>
        </p:nvSpPr>
        <p:spPr>
          <a:xfrm>
            <a:off x="588548" y="1213730"/>
            <a:ext cx="4669251" cy="313729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1"/>
          <p:cNvSpPr txBox="1"/>
          <p:nvPr/>
        </p:nvSpPr>
        <p:spPr>
          <a:xfrm>
            <a:off x="1268633" y="150688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1B980F-BD89-4FC8-B94E-EEE399ED8296}"/>
              </a:ext>
            </a:extLst>
          </p:cNvPr>
          <p:cNvCxnSpPr/>
          <p:nvPr/>
        </p:nvCxnSpPr>
        <p:spPr>
          <a:xfrm>
            <a:off x="1051560" y="1697160"/>
            <a:ext cx="3619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3F6801-11B4-4A7A-BFFC-58E786FF3725}"/>
              </a:ext>
            </a:extLst>
          </p:cNvPr>
          <p:cNvCxnSpPr>
            <a:cxnSpLocks/>
          </p:cNvCxnSpPr>
          <p:nvPr/>
        </p:nvCxnSpPr>
        <p:spPr>
          <a:xfrm>
            <a:off x="1051560" y="1697160"/>
            <a:ext cx="0" cy="413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B857D1-DFFE-479B-98CF-662EB4D868F8}"/>
              </a:ext>
            </a:extLst>
          </p:cNvPr>
          <p:cNvCxnSpPr>
            <a:cxnSpLocks/>
          </p:cNvCxnSpPr>
          <p:nvPr/>
        </p:nvCxnSpPr>
        <p:spPr>
          <a:xfrm>
            <a:off x="2877453" y="1687635"/>
            <a:ext cx="0" cy="413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7A0E6A-7559-4252-BC30-A3E0DB0290BA}"/>
              </a:ext>
            </a:extLst>
          </p:cNvPr>
          <p:cNvCxnSpPr>
            <a:cxnSpLocks/>
          </p:cNvCxnSpPr>
          <p:nvPr/>
        </p:nvCxnSpPr>
        <p:spPr>
          <a:xfrm>
            <a:off x="4671060" y="1697160"/>
            <a:ext cx="0" cy="40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Google Shape;259;p41">
            <a:extLst>
              <a:ext uri="{FF2B5EF4-FFF2-40B4-BE49-F238E27FC236}">
                <a16:creationId xmlns:a16="http://schemas.microsoft.com/office/drawing/2014/main" id="{6E67AA39-C976-4E9F-870E-D98A570B3C8C}"/>
              </a:ext>
            </a:extLst>
          </p:cNvPr>
          <p:cNvSpPr txBox="1"/>
          <p:nvPr/>
        </p:nvSpPr>
        <p:spPr>
          <a:xfrm>
            <a:off x="667372" y="2123191"/>
            <a:ext cx="926588" cy="44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h</a:t>
            </a:r>
            <a:r>
              <a:rPr lang="en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elp()</a:t>
            </a:r>
          </a:p>
        </p:txBody>
      </p:sp>
      <p:sp>
        <p:nvSpPr>
          <p:cNvPr id="29" name="Google Shape;259;p41">
            <a:extLst>
              <a:ext uri="{FF2B5EF4-FFF2-40B4-BE49-F238E27FC236}">
                <a16:creationId xmlns:a16="http://schemas.microsoft.com/office/drawing/2014/main" id="{B78A5E24-1BA4-4459-8741-56EE1904DD00}"/>
              </a:ext>
            </a:extLst>
          </p:cNvPr>
          <p:cNvSpPr txBox="1"/>
          <p:nvPr/>
        </p:nvSpPr>
        <p:spPr>
          <a:xfrm>
            <a:off x="2414159" y="2123191"/>
            <a:ext cx="926588" cy="44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info</a:t>
            </a:r>
            <a:r>
              <a:rPr lang="en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()</a:t>
            </a:r>
          </a:p>
        </p:txBody>
      </p:sp>
      <p:sp>
        <p:nvSpPr>
          <p:cNvPr id="30" name="Google Shape;259;p41">
            <a:extLst>
              <a:ext uri="{FF2B5EF4-FFF2-40B4-BE49-F238E27FC236}">
                <a16:creationId xmlns:a16="http://schemas.microsoft.com/office/drawing/2014/main" id="{0167AD4A-F1F4-4866-A462-6D02D360D5C8}"/>
              </a:ext>
            </a:extLst>
          </p:cNvPr>
          <p:cNvSpPr txBox="1"/>
          <p:nvPr/>
        </p:nvSpPr>
        <p:spPr>
          <a:xfrm>
            <a:off x="4033608" y="2125096"/>
            <a:ext cx="1224191" cy="44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source</a:t>
            </a:r>
            <a:r>
              <a:rPr lang="en" sz="2000" b="1" dirty="0">
                <a:solidFill>
                  <a:schemeClr val="bg1"/>
                </a:solidFill>
                <a:latin typeface="Exo 2"/>
                <a:ea typeface="Exo 2"/>
                <a:cs typeface="Exo 2"/>
                <a:sym typeface="Exo 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4128650" y="739366"/>
            <a:ext cx="1356607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help()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688181" y="2351245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Roboto Condensed Light"/>
                <a:cs typeface="Roboto Condensed Light"/>
                <a:sym typeface="Roboto Condensed Light"/>
              </a:rPr>
              <a:t>Returns information about any function,keyword,class</a:t>
            </a:r>
            <a:r>
              <a:rPr lang="en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41"/>
          <p:cNvSpPr/>
          <p:nvPr/>
        </p:nvSpPr>
        <p:spPr>
          <a:xfrm>
            <a:off x="822314" y="830653"/>
            <a:ext cx="2569843" cy="10523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A4ECE-EB52-4F58-8EDB-EE724E48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93" y="985186"/>
            <a:ext cx="2278476" cy="690612"/>
          </a:xfrm>
          <a:prstGeom prst="rect">
            <a:avLst/>
          </a:prstGeom>
        </p:spPr>
      </p:pic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3717293" y="1891858"/>
            <a:ext cx="5137147" cy="31492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https://lh3.googleusercontent.com/bkMTSZTabjBWdjBE1NvlqGWgPQKWd5W9q7GDr4kfen2Y4AJXAALNe-Z2O5zuQvDU7G-N_fCCAparoM_ImoeQBOfbDBrSg6-pxC1IcwqZlB43xMHYYFzwYVGmeTMIogiq8YfmrcYQ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0" t="38124" r="33513" b="5517"/>
          <a:stretch/>
        </p:blipFill>
        <p:spPr bwMode="auto">
          <a:xfrm>
            <a:off x="4218709" y="2251363"/>
            <a:ext cx="4017818" cy="24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4128650" y="739366"/>
            <a:ext cx="1356607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info()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688181" y="2351245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Roboto Condensed Light"/>
                <a:cs typeface="Roboto Condensed Light"/>
                <a:sym typeface="Roboto Condensed Light"/>
              </a:rPr>
              <a:t>Returns information about any function,keyword,class</a:t>
            </a:r>
            <a:r>
              <a:rPr lang="en" sz="18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8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41"/>
          <p:cNvSpPr/>
          <p:nvPr/>
        </p:nvSpPr>
        <p:spPr>
          <a:xfrm>
            <a:off x="822314" y="830653"/>
            <a:ext cx="2569843" cy="10523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3717293" y="1891858"/>
            <a:ext cx="5137147" cy="31492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FCBB8-1E59-4980-9BC1-D69F1F7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2" t="9742" r="8799" b="23155"/>
          <a:stretch/>
        </p:blipFill>
        <p:spPr>
          <a:xfrm>
            <a:off x="1020422" y="1032287"/>
            <a:ext cx="2173627" cy="622234"/>
          </a:xfrm>
          <a:prstGeom prst="rect">
            <a:avLst/>
          </a:prstGeom>
        </p:spPr>
      </p:pic>
      <p:pic>
        <p:nvPicPr>
          <p:cNvPr id="1026" name="Picture 2" descr="https://lh4.googleusercontent.com/-pu5E4K04A1wegv63j3gPyFx5JvTPKdQI9FOJcGSNczHgSO3l8iGrCB42boTuNT28ZNpnDa-r09yBfUNAL2edGrPpvnOrMx7nRHgooeHhZBZl0khgjeKW8pgrZsG8QPMlEt1ecu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1" t="37504" r="34679" b="19192"/>
          <a:stretch/>
        </p:blipFill>
        <p:spPr bwMode="auto">
          <a:xfrm>
            <a:off x="4179960" y="2351245"/>
            <a:ext cx="4318219" cy="20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>
            <a:spLocks noGrp="1"/>
          </p:cNvSpPr>
          <p:nvPr>
            <p:ph type="ctrTitle"/>
          </p:nvPr>
        </p:nvSpPr>
        <p:spPr>
          <a:xfrm>
            <a:off x="4128650" y="739366"/>
            <a:ext cx="1623195" cy="55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21240"/>
                </a:solidFill>
              </a:rPr>
              <a:t>source()</a:t>
            </a:r>
            <a:endParaRPr dirty="0">
              <a:solidFill>
                <a:srgbClr val="021240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501143" y="2460973"/>
            <a:ext cx="2799300" cy="1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Roboto Condensed Light"/>
                <a:cs typeface="Roboto Condensed Light"/>
                <a:sym typeface="Roboto Condensed Light"/>
              </a:rPr>
              <a:t>Returns </a:t>
            </a:r>
            <a:r>
              <a:rPr lang="e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  <a:ea typeface="Roboto Condensed Light"/>
                <a:cs typeface="Roboto Condensed Light"/>
                <a:sym typeface="Roboto Condensed Light"/>
              </a:rPr>
              <a:t>the source code only for objects written in python.</a:t>
            </a:r>
            <a:r>
              <a:rPr lang="en" sz="1800" dirty="0" smtClean="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 sz="1800" dirty="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261" name="Google Shape;261;p41"/>
          <p:cNvCxnSpPr/>
          <p:nvPr/>
        </p:nvCxnSpPr>
        <p:spPr>
          <a:xfrm>
            <a:off x="3392157" y="1361255"/>
            <a:ext cx="2093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41"/>
          <p:cNvSpPr/>
          <p:nvPr/>
        </p:nvSpPr>
        <p:spPr>
          <a:xfrm>
            <a:off x="851363" y="896566"/>
            <a:ext cx="2540794" cy="86860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41"/>
          <p:cNvSpPr txBox="1"/>
          <p:nvPr/>
        </p:nvSpPr>
        <p:spPr>
          <a:xfrm>
            <a:off x="948593" y="739366"/>
            <a:ext cx="9522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262;p41">
            <a:extLst>
              <a:ext uri="{FF2B5EF4-FFF2-40B4-BE49-F238E27FC236}">
                <a16:creationId xmlns:a16="http://schemas.microsoft.com/office/drawing/2014/main" id="{C9581D7A-08FA-474B-9D06-366060769540}"/>
              </a:ext>
            </a:extLst>
          </p:cNvPr>
          <p:cNvSpPr/>
          <p:nvPr/>
        </p:nvSpPr>
        <p:spPr>
          <a:xfrm>
            <a:off x="3627871" y="1704822"/>
            <a:ext cx="5137147" cy="314926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614F8-BDB4-4F09-96D4-239EB2131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17" y="1153103"/>
            <a:ext cx="2282287" cy="355532"/>
          </a:xfrm>
          <a:prstGeom prst="rect">
            <a:avLst/>
          </a:prstGeom>
        </p:spPr>
      </p:pic>
      <p:pic>
        <p:nvPicPr>
          <p:cNvPr id="2050" name="Picture 2" descr="https://lh4.googleusercontent.com/D5iJNZd8rQD3M7itQ9bcjEt3EcWZEY7LU4fNhGrD8ic1hK2W1XTzryFgl2ndYKBcq8lcGiWk0ByBhgyFLMVX1rfBbLuMSNwLQ5q0jKlwBJu3pveHGSJAQqG7rtYdUBqf2B8u0Vo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2" t="38125" r="38640" b="7589"/>
          <a:stretch/>
        </p:blipFill>
        <p:spPr bwMode="auto">
          <a:xfrm>
            <a:off x="4320729" y="2058380"/>
            <a:ext cx="3751430" cy="20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orq8dkPWqW2zD6afUDkFLmaNU8yCR6jPVBe33gNRhifkSWPuLnmH-RF8i7PZsPXPFWr-ZOa0izd2IYszzOBUzVfztRSY6_-W7nObjytzgFT-RNqFdaBqnD3PxFH9g_RRswc7Wf_j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3" t="57443" r="42954" b="30381"/>
          <a:stretch/>
        </p:blipFill>
        <p:spPr bwMode="auto">
          <a:xfrm>
            <a:off x="4320729" y="4084926"/>
            <a:ext cx="3751430" cy="51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444</Words>
  <Application>Microsoft Office PowerPoint</Application>
  <PresentationFormat>On-screen Show (16:9)</PresentationFormat>
  <Paragraphs>67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Roboto Condensed Light</vt:lpstr>
      <vt:lpstr>Exo 2</vt:lpstr>
      <vt:lpstr>Helvetica</vt:lpstr>
      <vt:lpstr>Nunito Light</vt:lpstr>
      <vt:lpstr>Source Sans Pro</vt:lpstr>
      <vt:lpstr>Gill Sans MT</vt:lpstr>
      <vt:lpstr>Arial</vt:lpstr>
      <vt:lpstr>Wingdings</vt:lpstr>
      <vt:lpstr>Freestyle Script</vt:lpstr>
      <vt:lpstr>Fira Sans Extra Condensed Medium</vt:lpstr>
      <vt:lpstr>Tech Newsletter XL by Slidesgo</vt:lpstr>
      <vt:lpstr>CE259-PIP       SciPy</vt:lpstr>
      <vt:lpstr>CONTENT</vt:lpstr>
      <vt:lpstr>What is SciPy?</vt:lpstr>
      <vt:lpstr>Comparison  between  Numpy  &amp;  SciPy</vt:lpstr>
      <vt:lpstr>Sub Packages</vt:lpstr>
      <vt:lpstr>Basic Functions</vt:lpstr>
      <vt:lpstr>help()</vt:lpstr>
      <vt:lpstr>info()</vt:lpstr>
      <vt:lpstr>source()</vt:lpstr>
      <vt:lpstr>Exponential Function</vt:lpstr>
      <vt:lpstr>Trigonometric Function</vt:lpstr>
      <vt:lpstr>Bessel Function</vt:lpstr>
      <vt:lpstr>Linear Algebra</vt:lpstr>
      <vt:lpstr>Integration Functions</vt:lpstr>
      <vt:lpstr>integrate.quad()</vt:lpstr>
      <vt:lpstr>integrate.dblquad()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HETVI SONI</dc:creator>
  <cp:lastModifiedBy>Archu</cp:lastModifiedBy>
  <cp:revision>17</cp:revision>
  <dcterms:modified xsi:type="dcterms:W3CDTF">2022-04-14T21:18:14Z</dcterms:modified>
</cp:coreProperties>
</file>