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19"/>
  </p:notesMasterIdLst>
  <p:handoutMasterIdLst>
    <p:handoutMasterId r:id="rId20"/>
  </p:handoutMasterIdLst>
  <p:sldIdLst>
    <p:sldId id="277" r:id="rId3"/>
    <p:sldId id="399" r:id="rId4"/>
    <p:sldId id="400" r:id="rId5"/>
    <p:sldId id="386" r:id="rId6"/>
    <p:sldId id="414" r:id="rId7"/>
    <p:sldId id="415" r:id="rId8"/>
    <p:sldId id="417" r:id="rId9"/>
    <p:sldId id="419" r:id="rId10"/>
    <p:sldId id="420" r:id="rId11"/>
    <p:sldId id="421" r:id="rId12"/>
    <p:sldId id="422" r:id="rId13"/>
    <p:sldId id="412" r:id="rId14"/>
    <p:sldId id="408" r:id="rId15"/>
    <p:sldId id="409" r:id="rId16"/>
    <p:sldId id="406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6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304721"/>
              </p:ext>
            </p:extLst>
          </p:nvPr>
        </p:nvGraphicFramePr>
        <p:xfrm>
          <a:off x="0" y="2825766"/>
          <a:ext cx="3052689" cy="2909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25766"/>
                        <a:ext cx="3052689" cy="29094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783083" y="2051945"/>
            <a:ext cx="9063318" cy="1594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CSE (H) with specialization in Machine Learning and Artificial Intelligence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 Computing (CSF – 332)</a:t>
            </a: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04736" y="5416234"/>
            <a:ext cx="5591330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-1.3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Types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Dr. Monika Singh </a:t>
            </a:r>
            <a:r>
              <a:rPr lang="en-US" sz="2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E11032</a:t>
            </a: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C3F6F0-9142-40B9-B176-F74F0522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715A0F-0A7F-4775-BF6A-DB3207308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442" y="642548"/>
            <a:ext cx="7459116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68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2288C1-C595-4E8B-99DA-416107F2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1D30CC-3DF1-45D0-94D6-AB948F21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36" y="633022"/>
            <a:ext cx="7535327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88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4D6F-EABE-4037-83B7-2927CF51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 of Supervised Learning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7B149-378F-4FFF-89DC-C927C49E2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48485E"/>
                </a:solidFill>
                <a:effectLst/>
                <a:latin typeface="Roboto" panose="02000000000000000000" pitchFamily="2" charset="0"/>
              </a:rPr>
              <a:t>House prices</a:t>
            </a:r>
          </a:p>
          <a:p>
            <a:r>
              <a:rPr lang="en-IN" b="1" i="0" dirty="0">
                <a:solidFill>
                  <a:srgbClr val="48485E"/>
                </a:solidFill>
                <a:effectLst/>
                <a:latin typeface="Roboto" panose="02000000000000000000" pitchFamily="2" charset="0"/>
              </a:rPr>
              <a:t>How’s the weather today?</a:t>
            </a:r>
            <a:endParaRPr lang="en-IN" b="1" dirty="0">
              <a:solidFill>
                <a:srgbClr val="48485E"/>
              </a:solidFill>
              <a:latin typeface="Roboto" panose="02000000000000000000" pitchFamily="2" charset="0"/>
            </a:endParaRPr>
          </a:p>
          <a:p>
            <a:r>
              <a:rPr lang="en-US" b="1" i="0" dirty="0">
                <a:solidFill>
                  <a:srgbClr val="48485E"/>
                </a:solidFill>
                <a:effectLst/>
                <a:latin typeface="Roboto" panose="02000000000000000000" pitchFamily="2" charset="0"/>
              </a:rPr>
              <a:t>Is it a cat or a dog?</a:t>
            </a:r>
            <a:endParaRPr lang="en-IN" b="1" i="0" dirty="0">
              <a:solidFill>
                <a:srgbClr val="48485E"/>
              </a:solidFill>
              <a:effectLst/>
              <a:latin typeface="Roboto" panose="02000000000000000000" pitchFamily="2" charset="0"/>
            </a:endParaRPr>
          </a:p>
          <a:p>
            <a:r>
              <a:rPr lang="en-US" b="1" i="0" dirty="0">
                <a:solidFill>
                  <a:srgbClr val="48485E"/>
                </a:solidFill>
                <a:effectLst/>
                <a:latin typeface="Roboto" panose="02000000000000000000" pitchFamily="2" charset="0"/>
              </a:rPr>
              <a:t>Who are the unhappy customers?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EC10F-4CE9-4E7F-976F-92EC6B42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8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C0F1E-DBE5-4452-892C-69BD1E024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48485E"/>
                </a:solidFill>
                <a:effectLst/>
                <a:latin typeface="Roboto" panose="02000000000000000000" pitchFamily="2" charset="0"/>
              </a:rPr>
              <a:t>Finding customer segments</a:t>
            </a:r>
          </a:p>
          <a:p>
            <a:r>
              <a:rPr lang="en-IN" b="1" dirty="0">
                <a:solidFill>
                  <a:srgbClr val="48485E"/>
                </a:solidFill>
                <a:latin typeface="Roboto" panose="02000000000000000000" pitchFamily="2" charset="0"/>
              </a:rPr>
              <a:t>Recommender Systems</a:t>
            </a:r>
          </a:p>
          <a:p>
            <a:r>
              <a:rPr lang="en-IN" b="1" dirty="0">
                <a:solidFill>
                  <a:srgbClr val="48485E"/>
                </a:solidFill>
                <a:latin typeface="Roboto" panose="02000000000000000000" pitchFamily="2" charset="0"/>
              </a:rPr>
              <a:t>Clustering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F097F-6F42-4E3C-9112-41131713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941A29-03D9-450D-AFB9-439B19E1E725}"/>
              </a:ext>
            </a:extLst>
          </p:cNvPr>
          <p:cNvSpPr txBox="1">
            <a:spLocks/>
          </p:cNvSpPr>
          <p:nvPr/>
        </p:nvSpPr>
        <p:spPr>
          <a:xfrm>
            <a:off x="1032641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Examples of Un-Supervised Learning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12471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C5DD8-5CE2-4BD3-BB68-DC0682CC1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Robotics Manipulation</a:t>
            </a:r>
          </a:p>
          <a:p>
            <a:r>
              <a:rPr lang="en-US" b="1" dirty="0"/>
              <a:t>Self Driving Cars</a:t>
            </a:r>
          </a:p>
          <a:p>
            <a:r>
              <a:rPr lang="en-US" b="1" dirty="0"/>
              <a:t>Chatbots</a:t>
            </a:r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1225B-3992-4024-BA39-23DEEF1F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91E1466-2773-4B83-B73B-B112B44D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Examples of Reinforcement Learning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46579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Reinforcement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9634" name="Picture 2" descr="https://html.scribdassets.com/54z237xiyo5iuu10/images/22-9356639305.jpg"/>
          <p:cNvPicPr>
            <a:picLocks noChangeAspect="1" noChangeArrowheads="1"/>
          </p:cNvPicPr>
          <p:nvPr/>
        </p:nvPicPr>
        <p:blipFill>
          <a:blip r:embed="rId2"/>
          <a:srcRect t="53184"/>
          <a:stretch>
            <a:fillRect/>
          </a:stretch>
        </p:blipFill>
        <p:spPr bwMode="auto">
          <a:xfrm>
            <a:off x="999636" y="1786596"/>
            <a:ext cx="9438591" cy="45654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9142145"/>
                </p:ext>
              </p:extLst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4114005" y="5394447"/>
            <a:ext cx="34395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dirty="0">
                <a:latin typeface="Casper" panose="02000506000000020004" pitchFamily="2" charset="0"/>
                <a:cs typeface="Segoe UI" panose="020B0502040204020203" pitchFamily="34" charset="0"/>
              </a:rPr>
              <a:t>Email: monika</a:t>
            </a:r>
            <a:r>
              <a:rPr lang="en-US">
                <a:latin typeface="Casper" panose="02000506000000020004" pitchFamily="2" charset="0"/>
                <a:cs typeface="Segoe UI" panose="020B0502040204020203" pitchFamily="34" charset="0"/>
              </a:rPr>
              <a:t>.e11032@</a:t>
            </a:r>
            <a:r>
              <a:rPr lang="en-US" dirty="0">
                <a:latin typeface="Casper" panose="02000506000000020004" pitchFamily="2" charset="0"/>
                <a:cs typeface="Segoe UI" panose="020B0502040204020203" pitchFamily="34" charset="0"/>
              </a:rPr>
              <a:t>cumail.in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0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6745235" cy="742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1"/>
              <a:t>Course Objectives</a:t>
            </a:r>
            <a:endParaRPr sz="4800" b="1"/>
          </a:p>
        </p:txBody>
      </p:sp>
      <p:sp>
        <p:nvSpPr>
          <p:cNvPr id="196" name="Google Shape;196;p2"/>
          <p:cNvSpPr txBox="1">
            <a:spLocks noGrp="1"/>
          </p:cNvSpPr>
          <p:nvPr>
            <p:ph type="body" idx="2"/>
          </p:nvPr>
        </p:nvSpPr>
        <p:spPr>
          <a:xfrm>
            <a:off x="839788" y="1477006"/>
            <a:ext cx="10905744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dirty="0"/>
              <a:t> </a:t>
            </a:r>
            <a:endParaRPr sz="2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1"/>
          </a:p>
        </p:txBody>
      </p:sp>
      <p:sp>
        <p:nvSpPr>
          <p:cNvPr id="197" name="Google Shape;197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2865" y="1634063"/>
          <a:ext cx="11084393" cy="428195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084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48978">
                <a:tc>
                  <a:txBody>
                    <a:bodyPr/>
                    <a:lstStyle/>
                    <a:p>
                      <a:r>
                        <a:rPr lang="en-US" sz="2400" b="1" u="none" strike="noStrike" cap="none" dirty="0">
                          <a:latin typeface="Calibri" pitchFamily="34" charset="0"/>
                          <a:sym typeface="Arial"/>
                        </a:rPr>
                        <a:t>To introduce soft computing concepts and techniques of artificial neural networks, fuzzy sets, fuzzy logic and genetic algorithms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1" u="none" strike="noStrike" cap="none" dirty="0">
                          <a:latin typeface="Calibri" pitchFamily="34" charset="0"/>
                          <a:sym typeface="Arial"/>
                        </a:rPr>
                        <a:t>To understand the various techniques from the application point of view.</a:t>
                      </a:r>
                    </a:p>
                    <a:p>
                      <a:endParaRPr lang="en-US" sz="24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5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1" u="none" strike="noStrike" cap="none" dirty="0">
                          <a:latin typeface="Calibri" pitchFamily="34" charset="0"/>
                          <a:sym typeface="Arial"/>
                        </a:rPr>
                        <a:t>To analyze various soft computing techniques and decide the technique to be used in a particular problem situation. </a:t>
                      </a:r>
                    </a:p>
                    <a:p>
                      <a:endParaRPr lang="en-US" sz="24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143">
                <a:tc>
                  <a:txBody>
                    <a:bodyPr/>
                    <a:lstStyle/>
                    <a:p>
                      <a:r>
                        <a:rPr lang="en-US" sz="2400" b="1" u="none" strike="noStrike" cap="none" dirty="0">
                          <a:latin typeface="Calibri" pitchFamily="34" charset="0"/>
                          <a:sym typeface="Arial"/>
                        </a:rPr>
                        <a:t>To implement soft computing based solutions for real-world problems</a:t>
                      </a:r>
                    </a:p>
                    <a:p>
                      <a:endParaRPr lang="en-US" sz="24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6745235" cy="742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1"/>
              <a:t>Course Outcomes</a:t>
            </a:r>
            <a:endParaRPr sz="4800" b="1"/>
          </a:p>
        </p:txBody>
      </p:sp>
      <p:sp>
        <p:nvSpPr>
          <p:cNvPr id="203" name="Google Shape;20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9784" y="1556928"/>
          <a:ext cx="11467475" cy="4783910"/>
        </p:xfrm>
        <a:graphic>
          <a:graphicData uri="http://schemas.openxmlformats.org/drawingml/2006/table">
            <a:tbl>
              <a:tblPr/>
              <a:tblGrid>
                <a:gridCol w="840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6983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CO1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Identify and describe soft computing techniques and their roles in building intelligent. Machines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1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6983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CO2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Recognize the feasibility of applying a soft computing methodology for a particular problem.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2,4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4972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CO3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Apply fuzzy logic and reasoning to handle uncertainty and solve engineering problems, genetic algorithms to combinatorial optimization problems and neural networks to pattern classification and regression problems.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3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983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CO4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Effectively use modern software tools to solve real problems using a soft computing approach.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3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989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CO5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Evaluate various soft computing approaches for a given problem.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4</a:t>
                      </a:r>
                      <a:endParaRPr lang="en-US" sz="2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6745235" cy="742013"/>
          </a:xfrm>
        </p:spPr>
        <p:txBody>
          <a:bodyPr>
            <a:noAutofit/>
          </a:bodyPr>
          <a:lstStyle/>
          <a:p>
            <a:r>
              <a:rPr lang="en-US" sz="4800" b="1" dirty="0"/>
              <a:t>Table of 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827" y="1502764"/>
            <a:ext cx="7314861" cy="3811588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/>
              <a:t> </a:t>
            </a:r>
            <a:r>
              <a:rPr lang="en-US" sz="2800" dirty="0"/>
              <a:t>Neural Network Types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Taxonomy of neural networks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Fully connected layer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Back Propagation</a:t>
            </a:r>
            <a:endParaRPr lang="en-US" sz="2800" b="1" dirty="0"/>
          </a:p>
          <a:p>
            <a:pPr>
              <a:buFont typeface="Wingdings" pitchFamily="2" charset="2"/>
              <a:buChar char="Ø"/>
            </a:pPr>
            <a:endParaRPr lang="en-US" sz="2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5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50FFFD-F238-4C51-9D1C-BC11A907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9182E5-3AEB-449B-9E91-38353DC7B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429" y="154419"/>
            <a:ext cx="9028386" cy="674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40E3A6-E776-4B2A-8D69-DDB7EA3B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F6FB84-F7C3-4B4B-86B6-0D74AC40B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719" y="80837"/>
            <a:ext cx="8963729" cy="664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2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DD4FD9-B273-4CEC-B4EF-E5C7DCA0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72E68B-D165-4423-9E2E-B4F885656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938" y="0"/>
            <a:ext cx="8807669" cy="655842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DD1617-8BB6-4C54-9E6C-58D7D1589FD8}"/>
              </a:ext>
            </a:extLst>
          </p:cNvPr>
          <p:cNvCxnSpPr>
            <a:cxnSpLocks/>
          </p:cNvCxnSpPr>
          <p:nvPr/>
        </p:nvCxnSpPr>
        <p:spPr>
          <a:xfrm flipH="1">
            <a:off x="3200401" y="4675721"/>
            <a:ext cx="578068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B4E6EA-9BA5-4F96-BEA6-B2E3A26EA3B4}"/>
              </a:ext>
            </a:extLst>
          </p:cNvPr>
          <p:cNvCxnSpPr>
            <a:cxnSpLocks/>
          </p:cNvCxnSpPr>
          <p:nvPr/>
        </p:nvCxnSpPr>
        <p:spPr>
          <a:xfrm>
            <a:off x="3741684" y="4708498"/>
            <a:ext cx="777764" cy="239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585C4E-342C-4053-9C8C-D36C0165C21C}"/>
              </a:ext>
            </a:extLst>
          </p:cNvPr>
          <p:cNvCxnSpPr>
            <a:cxnSpLocks/>
          </p:cNvCxnSpPr>
          <p:nvPr/>
        </p:nvCxnSpPr>
        <p:spPr>
          <a:xfrm flipH="1">
            <a:off x="6096000" y="4655946"/>
            <a:ext cx="346840" cy="29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1E6CA5-909D-4C67-BE4E-93669DF89789}"/>
              </a:ext>
            </a:extLst>
          </p:cNvPr>
          <p:cNvCxnSpPr>
            <a:cxnSpLocks/>
          </p:cNvCxnSpPr>
          <p:nvPr/>
        </p:nvCxnSpPr>
        <p:spPr>
          <a:xfrm>
            <a:off x="6442840" y="4655946"/>
            <a:ext cx="1299341" cy="320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963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FEC36B-CEA0-4776-97D3-24A42216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96A51D-A5A9-457D-8737-4DC770A0B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89" y="590154"/>
            <a:ext cx="7497221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90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16DAFA-1AB2-4BCB-93FB-A5C5D1F0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6E6B2B-AAF5-470A-9D7A-C85B54271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89" y="656838"/>
            <a:ext cx="7497221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80134"/>
      </p:ext>
    </p:extLst>
  </p:cSld>
  <p:clrMapOvr>
    <a:masterClrMapping/>
  </p:clrMapOvr>
</p:sld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 2.1</Template>
  <TotalTime>1985</TotalTime>
  <Words>285</Words>
  <Application>Microsoft Office PowerPoint</Application>
  <PresentationFormat>Widescreen</PresentationFormat>
  <Paragraphs>65</Paragraphs>
  <Slides>16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Casper</vt:lpstr>
      <vt:lpstr>Noto Sans Symbols</vt:lpstr>
      <vt:lpstr>Raleway ExtraBold</vt:lpstr>
      <vt:lpstr>Roboto</vt:lpstr>
      <vt:lpstr>Times New Roman</vt:lpstr>
      <vt:lpstr>Wingdings</vt:lpstr>
      <vt:lpstr>Unit 2.1</vt:lpstr>
      <vt:lpstr>Contents Slide Master</vt:lpstr>
      <vt:lpstr>CorelDRAW</vt:lpstr>
      <vt:lpstr>PowerPoint Presentation</vt:lpstr>
      <vt:lpstr>Course Objectives</vt:lpstr>
      <vt:lpstr>Course Outcomes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 of Supervised Learning</vt:lpstr>
      <vt:lpstr>PowerPoint Presentation</vt:lpstr>
      <vt:lpstr>Examples of Reinforcement Learning</vt:lpstr>
      <vt:lpstr>Reinforcement Learning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MONIKA SINGH</cp:lastModifiedBy>
  <cp:revision>27</cp:revision>
  <dcterms:created xsi:type="dcterms:W3CDTF">2020-06-09T06:07:05Z</dcterms:created>
  <dcterms:modified xsi:type="dcterms:W3CDTF">2021-09-05T17:41:44Z</dcterms:modified>
</cp:coreProperties>
</file>