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1"/>
  </p:notesMasterIdLst>
  <p:handoutMasterIdLst>
    <p:handoutMasterId r:id="rId22"/>
  </p:handoutMasterIdLst>
  <p:sldIdLst>
    <p:sldId id="277" r:id="rId3"/>
    <p:sldId id="399" r:id="rId4"/>
    <p:sldId id="400" r:id="rId5"/>
    <p:sldId id="386" r:id="rId6"/>
    <p:sldId id="402" r:id="rId7"/>
    <p:sldId id="403" r:id="rId8"/>
    <p:sldId id="404" r:id="rId9"/>
    <p:sldId id="407" r:id="rId10"/>
    <p:sldId id="408" r:id="rId11"/>
    <p:sldId id="409" r:id="rId12"/>
    <p:sldId id="411" r:id="rId13"/>
    <p:sldId id="412" r:id="rId14"/>
    <p:sldId id="413" r:id="rId15"/>
    <p:sldId id="414" r:id="rId16"/>
    <p:sldId id="415" r:id="rId17"/>
    <p:sldId id="416" r:id="rId18"/>
    <p:sldId id="36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15" autoAdjust="0"/>
    <p:restoredTop sz="94660"/>
  </p:normalViewPr>
  <p:slideViewPr>
    <p:cSldViewPr snapToGrid="0">
      <p:cViewPr>
        <p:scale>
          <a:sx n="68" d="100"/>
          <a:sy n="68" d="100"/>
        </p:scale>
        <p:origin x="-708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15955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437814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nptel.ac.in/courses/106/105/106105173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89304721"/>
              </p:ext>
            </p:extLst>
          </p:nvPr>
        </p:nvGraphicFramePr>
        <p:xfrm>
          <a:off x="0" y="2825766"/>
          <a:ext cx="3052689" cy="2909441"/>
        </p:xfrm>
        <a:graphic>
          <a:graphicData uri="http://schemas.openxmlformats.org/presentationml/2006/ole">
            <p:oleObj spid="_x0000_s8236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783083" y="2051945"/>
            <a:ext cx="9063318" cy="15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CSE (H) with specialization in Machine Learning and Artificial Intelligence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(CSF – 332)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04736" y="5416234"/>
            <a:ext cx="559133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-1.3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Types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Dr. Monika Singh </a:t>
            </a:r>
            <a:r>
              <a:rPr lang="en-US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E11032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65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10972800" cy="5181600"/>
          </a:xfrm>
        </p:spPr>
        <p:txBody>
          <a:bodyPr rtlCol="0">
            <a:normAutofit/>
          </a:bodyPr>
          <a:lstStyle/>
          <a:p>
            <a:pPr marL="457200" indent="-45720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Batch mode : gradient descent</a:t>
            </a:r>
          </a:p>
          <a:p>
            <a:pPr marL="365760" indent="-256032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sv-SE" sz="2000" dirty="0" smtClean="0"/>
              <a:t>    		</a:t>
            </a: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w=w - </a:t>
            </a: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 ED[w] over the entire data D</a:t>
            </a:r>
          </a:p>
          <a:p>
            <a:pPr marL="365760" indent="-256032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		ED[w]=1/2d(t</a:t>
            </a:r>
            <a:r>
              <a:rPr lang="sv-SE" sz="2000" baseline="-25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d</a:t>
            </a: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-o</a:t>
            </a:r>
            <a:r>
              <a:rPr lang="sv-SE" sz="2000" baseline="-25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d</a:t>
            </a: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)2</a:t>
            </a:r>
          </a:p>
          <a:p>
            <a:pPr marL="365760" indent="-256032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sv-SE" sz="2000" dirty="0" smtClean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  <a:sym typeface="Symbol" pitchFamily="18" charset="2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Incremental mode: gradient descent</a:t>
            </a:r>
          </a:p>
          <a:p>
            <a:pPr marL="365760" indent="-256032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    		w=w - </a:t>
            </a: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 E</a:t>
            </a:r>
            <a:r>
              <a:rPr lang="sv-SE" sz="2000" baseline="-25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d</a:t>
            </a: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[w] over individual training examples d</a:t>
            </a:r>
          </a:p>
          <a:p>
            <a:pPr marL="365760" indent="-256032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    		Ed[w]=1/2 (t</a:t>
            </a:r>
            <a:r>
              <a:rPr lang="sv-SE" sz="2000" baseline="-25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d</a:t>
            </a: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-o</a:t>
            </a:r>
            <a:r>
              <a:rPr lang="sv-SE" sz="2000" baseline="-25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d</a:t>
            </a: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)2</a:t>
            </a:r>
          </a:p>
          <a:p>
            <a:pPr marL="365760" indent="-256032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endParaRPr lang="sv-SE" sz="2000" dirty="0" smtClean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  <a:sym typeface="Symbol" pitchFamily="18" charset="2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Incremental Gradient Descent can approximate Batch Gradient Descent arbitrarily closely if  is small enough. 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1" y="457201"/>
            <a:ext cx="8286751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MODES OF GRADIENT DESCENT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588000" y="6027738"/>
            <a:ext cx="6604000" cy="830262"/>
          </a:xfrm>
          <a:prstGeom prst="rect">
            <a:avLst/>
          </a:prstGeom>
          <a:ln>
            <a:headEnd/>
            <a:tailEnd/>
          </a:ln>
          <a:effectLst>
            <a:outerShdw blurRad="50800" dist="381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“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Principles of Soft Computing, 3</a:t>
            </a:r>
            <a:r>
              <a:rPr lang="en-US" sz="16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rd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 Edition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”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by S.N.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Sivanandam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 &amp; SN Deepa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Copyright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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2019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Wiley India Pvt. Ltd.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10972800" cy="4800600"/>
          </a:xfrm>
        </p:spPr>
        <p:txBody>
          <a:bodyPr rtlCol="0">
            <a:normAutofit/>
          </a:bodyPr>
          <a:lstStyle/>
          <a:p>
            <a:pPr marL="457200" indent="-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Initialize each wi to some small random value.</a:t>
            </a:r>
          </a:p>
          <a:p>
            <a:pPr marL="457200" indent="-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sv-SE" sz="1400" dirty="0" smtClean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indent="-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Until the termination condition is met, Do</a:t>
            </a:r>
          </a:p>
          <a:p>
            <a:pPr marL="457200" indent="-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sv-SE" sz="1400" dirty="0" smtClean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621792"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For each training example  &lt;(x1,…xn),t&gt;  Do</a:t>
            </a:r>
          </a:p>
          <a:p>
            <a:pPr marL="742950" lvl="2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Input the instance (x1,…,xn) to the network and compute the network outputs ok </a:t>
            </a:r>
          </a:p>
          <a:p>
            <a:pPr marL="742950" lvl="2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For each output unit k</a:t>
            </a:r>
          </a:p>
          <a:p>
            <a:pPr lvl="3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sv-SE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k=ok(1-ok)(tk-ok)</a:t>
            </a:r>
          </a:p>
          <a:p>
            <a:pPr marL="742950" lvl="2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For each hidden unit h</a:t>
            </a:r>
          </a:p>
          <a:p>
            <a:pPr lvl="3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sv-SE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h=oh(1-oh) k wh,k k</a:t>
            </a:r>
          </a:p>
          <a:p>
            <a:pPr marL="742950" lvl="2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For each network weight w,j Do</a:t>
            </a:r>
          </a:p>
          <a:p>
            <a:pPr marL="742950" lvl="2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wi,j=wi,j+wi,j    where</a:t>
            </a:r>
          </a:p>
          <a:p>
            <a:pPr lvl="3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sv-SE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 wi,j=  j xi,j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09600" y="393701"/>
            <a:ext cx="10576984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BACKPROPAGATION TRAINING ALGORITHM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588000" y="6027738"/>
            <a:ext cx="6604000" cy="830262"/>
          </a:xfrm>
          <a:prstGeom prst="rect">
            <a:avLst/>
          </a:prstGeom>
          <a:ln>
            <a:headEnd/>
            <a:tailEnd/>
          </a:ln>
          <a:effectLst>
            <a:outerShdw blurRad="50800" dist="381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“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Principles of Soft Computing, 3</a:t>
            </a:r>
            <a:r>
              <a:rPr lang="en-US" sz="16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rd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 Edition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”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by S.N.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Sivanandam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 &amp; SN Deepa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Copyright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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2019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Wiley India Pvt. Ltd.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10972800" cy="5029200"/>
          </a:xfrm>
        </p:spPr>
        <p:txBody>
          <a:bodyPr rtlCol="0">
            <a:normAutofit/>
          </a:bodyPr>
          <a:lstStyle/>
          <a:p>
            <a:pPr marL="457200" indent="-45720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Gradient descent over entire network weight vector</a:t>
            </a: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sv-SE" sz="1200" dirty="0" smtClean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Easily generalized to arbitrary directed graphs</a:t>
            </a: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sv-SE" sz="1200" dirty="0" smtClean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Will find a local, not necessarily global error minimum -in practice often works well (can be invoked multiple times with different initial weights)</a:t>
            </a: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sv-SE" sz="12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Often include weight momentum term </a:t>
            </a:r>
          </a:p>
          <a:p>
            <a:pPr marL="457200" lvl="3" indent="-45720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sv-SE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		wi,j(t)=  j xi,j +  wi,j (t-1)</a:t>
            </a: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sv-SE" sz="1200" dirty="0" smtClean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  <a:sym typeface="Symbol" pitchFamily="18" charset="2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Minimizes error training examples</a:t>
            </a:r>
          </a:p>
          <a:p>
            <a:pPr marL="457200" lvl="1" indent="-45720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sv-SE" sz="12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  <a:sym typeface="Symbol" pitchFamily="18" charset="2"/>
            </a:endParaRPr>
          </a:p>
          <a:p>
            <a:pPr marL="457200" lvl="1" indent="-457200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8000"/>
              <a:buFont typeface="Wingdings" pitchFamily="2" charset="2"/>
              <a:buChar char="Ø"/>
              <a:defRPr/>
            </a:pPr>
            <a:r>
              <a:rPr lang="sv-SE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Will it generalize well to unseen instances (over-fitting)?</a:t>
            </a:r>
          </a:p>
          <a:p>
            <a:pPr marL="457200" indent="-457200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sv-SE" sz="12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  <a:sym typeface="Symbol" pitchFamily="18" charset="2"/>
            </a:endParaRPr>
          </a:p>
          <a:p>
            <a:pPr marL="457200" indent="-457200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sv-SE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Training can be slow typical 1000-10000 iterations (use Levenberg-Marquardt </a:t>
            </a: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instead of gradient descent)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  <a:sym typeface="Symbol" pitchFamily="18" charset="2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09600" y="393701"/>
            <a:ext cx="11074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BACKPROPAGATION</a:t>
            </a:r>
            <a:r>
              <a:rPr lang="en-US" sz="2600" b="1" dirty="0">
                <a:solidFill>
                  <a:srgbClr val="C00000"/>
                </a:solidFill>
                <a:latin typeface="Tahoma" pitchFamily="34" charset="0"/>
                <a:ea typeface="+mj-ea"/>
                <a:cs typeface="Tahoma" pitchFamily="34" charset="0"/>
              </a:rPr>
              <a:t> 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588000" y="6027738"/>
            <a:ext cx="6604000" cy="830262"/>
          </a:xfrm>
          <a:prstGeom prst="rect">
            <a:avLst/>
          </a:prstGeom>
          <a:ln>
            <a:headEnd/>
            <a:tailEnd/>
          </a:ln>
          <a:effectLst>
            <a:outerShdw blurRad="50800" dist="381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“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Principles of Soft Computing, 3</a:t>
            </a:r>
            <a:r>
              <a:rPr lang="en-US" sz="16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rd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 Edition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”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by S.N.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Sivanandam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 &amp; SN Deepa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Copyright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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2019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Wiley India Pvt. Ltd.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09600" y="485776"/>
            <a:ext cx="109728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APPLICATIONS OF BACKPROPAGATION </a:t>
            </a:r>
          </a:p>
          <a:p>
            <a:pPr eaLnBrk="1" hangingPunct="1"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NETWORK 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09600" y="1598614"/>
            <a:ext cx="10972800" cy="419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Load forecasting problems in power systems.</a:t>
            </a: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sz="12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Image processing.</a:t>
            </a: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sz="14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Fault diagnosis and fault detection.</a:t>
            </a: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sz="12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Gesture recognition, speech recognition.</a:t>
            </a: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sz="12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Signature verification.</a:t>
            </a: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sz="12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Bioinformatics.</a:t>
            </a: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sz="12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Structural engineering design (civil).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588000" y="6027738"/>
            <a:ext cx="6604000" cy="830262"/>
          </a:xfrm>
          <a:prstGeom prst="rect">
            <a:avLst/>
          </a:prstGeom>
          <a:ln>
            <a:headEnd/>
            <a:tailEnd/>
          </a:ln>
          <a:effectLst>
            <a:outerShdw blurRad="50800" dist="381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“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Principles of Soft Computing, 3</a:t>
            </a:r>
            <a:r>
              <a:rPr lang="en-US" sz="16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rd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 Edition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”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by S.N.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Sivanandam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 &amp; SN Deepa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Copyright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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2019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Wiley India Pvt. Ltd.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09600" y="457201"/>
            <a:ext cx="108712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RADIAL BASIS FUCNTION NETWORK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09600" y="1143000"/>
            <a:ext cx="10972800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The radial basis function (RBF) is a classification and functional approximation neural network developed by M.J.D. Powell.</a:t>
            </a:r>
          </a:p>
          <a:p>
            <a:pPr marL="457200" indent="-457200" algn="just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sz="12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indent="-457200" algn="just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The network uses the most common nonlinearities such as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sigmoidal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 and Gaussian kernel functions.</a:t>
            </a:r>
          </a:p>
          <a:p>
            <a:pPr marL="457200" indent="-457200" algn="just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sz="12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indent="-457200" algn="just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The Gaussian functions are also used in regularization networks.</a:t>
            </a:r>
          </a:p>
          <a:p>
            <a:pPr marL="457200" indent="-457200" algn="just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sz="12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indent="-457200" algn="just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The Gaussian function is generally defined as</a:t>
            </a:r>
          </a:p>
        </p:txBody>
      </p:sp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4953001"/>
            <a:ext cx="2152651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588000" y="6027738"/>
            <a:ext cx="6604000" cy="830262"/>
          </a:xfrm>
          <a:prstGeom prst="rect">
            <a:avLst/>
          </a:prstGeom>
          <a:ln>
            <a:headEnd/>
            <a:tailEnd/>
          </a:ln>
          <a:effectLst>
            <a:outerShdw blurRad="50800" dist="381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“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Principles of Soft Computing, 3</a:t>
            </a:r>
            <a:r>
              <a:rPr lang="en-US" sz="16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rd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 Edition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”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by S.N.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Sivanandam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 &amp; SN Deepa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Copyright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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2019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Wiley India Pvt. Ltd.  All rights reserved.</a:t>
            </a:r>
          </a:p>
        </p:txBody>
      </p:sp>
      <p:pic>
        <p:nvPicPr>
          <p:cNvPr id="3687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267200"/>
            <a:ext cx="4428067" cy="2071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09600" y="381001"/>
            <a:ext cx="109728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RADIAL BASIS FUCNTION NETWORK</a:t>
            </a: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066800"/>
            <a:ext cx="8839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09600" y="6119814"/>
            <a:ext cx="115824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“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Principles of Soft Computing, 2</a:t>
            </a:r>
            <a:r>
              <a:rPr lang="en-US" sz="16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nd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Edition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”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by S.N. </a:t>
            </a:r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Sivanandam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&amp; SN </a:t>
            </a:r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Deepa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Copyright 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  <a:sym typeface="Symbol" pitchFamily="18" charset="2"/>
              </a:rPr>
              <a:t> 2011 Wiley India Pvt. Ltd.  All rights reserved.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588000" y="6027738"/>
            <a:ext cx="6604000" cy="830262"/>
          </a:xfrm>
          <a:prstGeom prst="rect">
            <a:avLst/>
          </a:prstGeom>
          <a:ln>
            <a:headEnd/>
            <a:tailEnd/>
          </a:ln>
          <a:effectLst>
            <a:outerShdw blurRad="50800" dist="381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“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Principles of Soft Computing, 3</a:t>
            </a:r>
            <a:r>
              <a:rPr lang="en-US" sz="16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rd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 Edition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”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by S.N.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Sivanandam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 &amp; SN Deepa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Copyright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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2019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Wiley India Pvt. Ltd.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Q1</a:t>
            </a:r>
            <a:r>
              <a:rPr lang="en-US" dirty="0" smtClean="0"/>
              <a:t>. What are the applications of Back propagation algorithm?</a:t>
            </a:r>
          </a:p>
          <a:p>
            <a:endParaRPr lang="en-US" dirty="0" smtClean="0"/>
          </a:p>
          <a:p>
            <a:r>
              <a:rPr lang="en-US" dirty="0" err="1" smtClean="0"/>
              <a:t>Q2</a:t>
            </a:r>
            <a:r>
              <a:rPr lang="en-US" dirty="0" smtClean="0"/>
              <a:t>. How </a:t>
            </a:r>
            <a:r>
              <a:rPr lang="en-US" dirty="0" err="1" smtClean="0"/>
              <a:t>backpropagation</a:t>
            </a:r>
            <a:r>
              <a:rPr lang="en-US" dirty="0" smtClean="0"/>
              <a:t> is related to </a:t>
            </a:r>
            <a:r>
              <a:rPr lang="en-US" smtClean="0"/>
              <a:t>gradient descent?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3928"/>
            <a:ext cx="10515600" cy="4827848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Book: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S.N.Sivanandam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S.N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Deepa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“Principles of Soft Computing”</a:t>
            </a:r>
          </a:p>
          <a:p>
            <a:pPr marL="225425" lvl="1" indent="-169863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Research Paper: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://www.andrew.cmu.edu/user/nwolfe/esr/pdf/backprop.pdf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Websites: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https://nptel.ac.in/courses/106/105/106105173/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0988"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Videos:</a:t>
            </a:r>
          </a:p>
          <a:p>
            <a:pPr marL="280988" lvl="1"/>
            <a:r>
              <a:rPr lang="en-IN" dirty="0">
                <a:latin typeface="Times New Roman" pitchFamily="18" charset="0"/>
                <a:cs typeface="Times New Roman" pitchFamily="18" charset="0"/>
              </a:rPr>
              <a:t>https://towardsdatascience.com/laymans-introduction-to-backpropagation-efa2c64437db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p:oleObj spid="_x0000_s9239" name="CorelDRAW" r:id="rId3" imgW="2169000" imgH="2169360" progId="">
                <p:embed/>
              </p:oleObj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2589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 smtClean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US" dirty="0" err="1" smtClean="0">
                <a:latin typeface="Casper" panose="02000506000000020004" pitchFamily="2" charset="0"/>
                <a:cs typeface="Segoe UI" panose="020B0502040204020203" pitchFamily="34" charset="0"/>
              </a:rPr>
              <a:t>monika.e11032@cumail.in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6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6745235" cy="74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Course Objectives</a:t>
            </a:r>
            <a:endParaRPr sz="4800" b="1"/>
          </a:p>
        </p:txBody>
      </p:sp>
      <p:sp>
        <p:nvSpPr>
          <p:cNvPr id="196" name="Google Shape;196;p2"/>
          <p:cNvSpPr txBox="1">
            <a:spLocks noGrp="1"/>
          </p:cNvSpPr>
          <p:nvPr>
            <p:ph type="body" idx="2"/>
          </p:nvPr>
        </p:nvSpPr>
        <p:spPr>
          <a:xfrm>
            <a:off x="839788" y="1477006"/>
            <a:ext cx="10905744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/>
              <a:t> 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/>
          </a:p>
        </p:txBody>
      </p:sp>
      <p:sp>
        <p:nvSpPr>
          <p:cNvPr id="197" name="Google Shape;19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2865" y="1634063"/>
          <a:ext cx="11084393" cy="428195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084393"/>
              </a:tblGrid>
              <a:tr h="1348978">
                <a:tc>
                  <a:txBody>
                    <a:bodyPr/>
                    <a:lstStyle/>
                    <a:p>
                      <a:r>
                        <a:rPr lang="en-US" sz="2400" b="1" u="none" strike="noStrike" cap="none" dirty="0" smtClean="0">
                          <a:latin typeface="Calibri" pitchFamily="34" charset="0"/>
                          <a:sym typeface="Arial"/>
                        </a:rPr>
                        <a:t>To introduce soft computing concepts and techniques of artificial neural networks, fuzzy sets, fuzzy logic and genetic algorithms</a:t>
                      </a:r>
                    </a:p>
                  </a:txBody>
                  <a:tcPr anchor="ctr"/>
                </a:tc>
              </a:tr>
              <a:tr h="874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u="none" strike="noStrike" cap="none" dirty="0" smtClean="0">
                          <a:latin typeface="Calibri" pitchFamily="34" charset="0"/>
                          <a:sym typeface="Arial"/>
                        </a:rPr>
                        <a:t>To understand the various techniques from the application point of view.</a:t>
                      </a:r>
                    </a:p>
                    <a:p>
                      <a:endParaRPr lang="en-US" sz="2400" b="1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1235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u="none" strike="noStrike" cap="none" dirty="0" smtClean="0">
                          <a:latin typeface="Calibri" pitchFamily="34" charset="0"/>
                          <a:sym typeface="Arial"/>
                        </a:rPr>
                        <a:t>To analyze various soft computing techniques and decide the technique to be used in a particular problem situation. </a:t>
                      </a:r>
                    </a:p>
                    <a:p>
                      <a:endParaRPr lang="en-US" sz="2400" b="1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6143">
                <a:tc>
                  <a:txBody>
                    <a:bodyPr/>
                    <a:lstStyle/>
                    <a:p>
                      <a:r>
                        <a:rPr lang="en-US" sz="2400" b="1" u="none" strike="noStrike" cap="none" dirty="0" smtClean="0">
                          <a:latin typeface="Calibri" pitchFamily="34" charset="0"/>
                          <a:sym typeface="Arial"/>
                        </a:rPr>
                        <a:t>To implement soft computing based solutions for real-world problems</a:t>
                      </a:r>
                    </a:p>
                    <a:p>
                      <a:endParaRPr lang="en-US" sz="2400" b="1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6745235" cy="74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Course Outcomes</a:t>
            </a:r>
            <a:endParaRPr sz="4800" b="1"/>
          </a:p>
        </p:txBody>
      </p:sp>
      <p:sp>
        <p:nvSpPr>
          <p:cNvPr id="203" name="Google Shape;20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9784" y="1556928"/>
          <a:ext cx="11467475" cy="4783910"/>
        </p:xfrm>
        <a:graphic>
          <a:graphicData uri="http://schemas.openxmlformats.org/drawingml/2006/table">
            <a:tbl>
              <a:tblPr/>
              <a:tblGrid>
                <a:gridCol w="840938"/>
                <a:gridCol w="9387550"/>
                <a:gridCol w="1238987"/>
              </a:tblGrid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CO1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Identify and describe soft computing techniques and their roles in building intelligent. Machines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1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CO2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Recognize the feasibility of applying a soft computing methodology for a particular problem.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2,4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494972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CO3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Apply fuzzy logic and reasoning to handle uncertainty and solve engineering problems, genetic algorithms to combinatorial optimization problems and neural networks to pattern classification and regression problems.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CO4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Effectively use modern software tools to solve real problems using a soft computing approach.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597989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CO5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Evaluate various soft computing approaches for a given problem.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4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745235" cy="742013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Table of Contents</a:t>
            </a:r>
            <a:endParaRPr lang="en-US" sz="4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827" y="1502764"/>
            <a:ext cx="7314861" cy="3811588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dirty="0"/>
              <a:t>Neural Network </a:t>
            </a:r>
            <a:r>
              <a:rPr lang="en-US" sz="2800" dirty="0" smtClean="0"/>
              <a:t>Types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Taxonomy of neural </a:t>
            </a:r>
            <a:r>
              <a:rPr lang="en-US" sz="2800" dirty="0" smtClean="0"/>
              <a:t>networks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Fully </a:t>
            </a:r>
            <a:r>
              <a:rPr lang="en-US" sz="2800" dirty="0"/>
              <a:t>connected </a:t>
            </a:r>
            <a:r>
              <a:rPr lang="en-US" sz="2800" dirty="0" smtClean="0"/>
              <a:t>layer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Back Propagation</a:t>
            </a:r>
            <a:endParaRPr lang="en-US" sz="2800" b="1" dirty="0" smtClean="0"/>
          </a:p>
          <a:p>
            <a:pPr>
              <a:buFont typeface="Wingdings" pitchFamily="2" charset="2"/>
              <a:buChar char="Ø"/>
            </a:pP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165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09600" y="457201"/>
            <a:ext cx="109728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BACK PROPAGATION NETWORK</a:t>
            </a:r>
          </a:p>
        </p:txBody>
      </p:sp>
      <p:pic>
        <p:nvPicPr>
          <p:cNvPr id="2457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1"/>
            <a:ext cx="10972800" cy="407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09600" y="685800"/>
            <a:ext cx="10972800" cy="396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57200" indent="-457200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A training procedure which allows multilayer feed forward Neural Networks to be trained.</a:t>
            </a: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GB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Can theoretically perform “any” input-output mapping.</a:t>
            </a: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GB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Can learn to solve linearly inseparable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09600" y="457201"/>
            <a:ext cx="10068984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MULTILAYER FEEDFORWARD NETWORK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229600" y="1379538"/>
            <a:ext cx="3061287" cy="1363662"/>
            <a:chOff x="2002" y="1130"/>
            <a:chExt cx="2142" cy="138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002" y="1180"/>
              <a:ext cx="1344" cy="1152"/>
              <a:chOff x="1750" y="2426"/>
              <a:chExt cx="1344" cy="1152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 rot="5400000">
                <a:off x="2374" y="2186"/>
                <a:ext cx="144" cy="624"/>
                <a:chOff x="2400" y="2304"/>
                <a:chExt cx="144" cy="624"/>
              </a:xfrm>
            </p:grpSpPr>
            <p:sp>
              <p:nvSpPr>
                <p:cNvPr id="26727" name="Oval 8"/>
                <p:cNvSpPr>
                  <a:spLocks noChangeArrowheads="1"/>
                </p:cNvSpPr>
                <p:nvPr/>
              </p:nvSpPr>
              <p:spPr bwMode="auto">
                <a:xfrm>
                  <a:off x="2400" y="230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altLang="en-US"/>
                </a:p>
              </p:txBody>
            </p:sp>
            <p:sp>
              <p:nvSpPr>
                <p:cNvPr id="26728" name="Oval 9"/>
                <p:cNvSpPr>
                  <a:spLocks noChangeArrowheads="1"/>
                </p:cNvSpPr>
                <p:nvPr/>
              </p:nvSpPr>
              <p:spPr bwMode="auto">
                <a:xfrm>
                  <a:off x="2400" y="254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altLang="en-US"/>
                </a:p>
              </p:txBody>
            </p:sp>
            <p:sp>
              <p:nvSpPr>
                <p:cNvPr id="26729" name="Oval 10"/>
                <p:cNvSpPr>
                  <a:spLocks noChangeArrowheads="1"/>
                </p:cNvSpPr>
                <p:nvPr/>
              </p:nvSpPr>
              <p:spPr bwMode="auto">
                <a:xfrm>
                  <a:off x="2400" y="278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altLang="en-US"/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 rot="5400000">
                <a:off x="2350" y="2306"/>
                <a:ext cx="144" cy="1344"/>
                <a:chOff x="2832" y="1968"/>
                <a:chExt cx="144" cy="1344"/>
              </a:xfrm>
            </p:grpSpPr>
            <p:sp>
              <p:nvSpPr>
                <p:cNvPr id="26721" name="Oval 12"/>
                <p:cNvSpPr>
                  <a:spLocks noChangeArrowheads="1"/>
                </p:cNvSpPr>
                <p:nvPr/>
              </p:nvSpPr>
              <p:spPr bwMode="auto">
                <a:xfrm>
                  <a:off x="2832" y="2208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altLang="en-US"/>
                </a:p>
              </p:txBody>
            </p:sp>
            <p:sp>
              <p:nvSpPr>
                <p:cNvPr id="26722" name="Oval 13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altLang="en-US"/>
                </a:p>
              </p:txBody>
            </p:sp>
            <p:sp>
              <p:nvSpPr>
                <p:cNvPr id="26723" name="Oval 14"/>
                <p:cNvSpPr>
                  <a:spLocks noChangeArrowheads="1"/>
                </p:cNvSpPr>
                <p:nvPr/>
              </p:nvSpPr>
              <p:spPr bwMode="auto">
                <a:xfrm>
                  <a:off x="2832" y="2688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altLang="en-US"/>
                </a:p>
              </p:txBody>
            </p:sp>
            <p:sp>
              <p:nvSpPr>
                <p:cNvPr id="26724" name="Oval 15"/>
                <p:cNvSpPr>
                  <a:spLocks noChangeArrowheads="1"/>
                </p:cNvSpPr>
                <p:nvPr/>
              </p:nvSpPr>
              <p:spPr bwMode="auto">
                <a:xfrm>
                  <a:off x="2832" y="2928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altLang="en-US"/>
                </a:p>
              </p:txBody>
            </p:sp>
            <p:sp>
              <p:nvSpPr>
                <p:cNvPr id="26725" name="Oval 16"/>
                <p:cNvSpPr>
                  <a:spLocks noChangeArrowheads="1"/>
                </p:cNvSpPr>
                <p:nvPr/>
              </p:nvSpPr>
              <p:spPr bwMode="auto">
                <a:xfrm>
                  <a:off x="2832" y="3168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altLang="en-US"/>
                </a:p>
              </p:txBody>
            </p:sp>
            <p:sp>
              <p:nvSpPr>
                <p:cNvPr id="26726" name="Oval 17"/>
                <p:cNvSpPr>
                  <a:spLocks noChangeArrowheads="1"/>
                </p:cNvSpPr>
                <p:nvPr/>
              </p:nvSpPr>
              <p:spPr bwMode="auto">
                <a:xfrm>
                  <a:off x="2832" y="1968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altLang="en-US"/>
                </a:p>
              </p:txBody>
            </p:sp>
          </p:grpSp>
          <p:sp>
            <p:nvSpPr>
              <p:cNvPr id="26688" name="Oval 18"/>
              <p:cNvSpPr>
                <a:spLocks noChangeArrowheads="1"/>
              </p:cNvSpPr>
              <p:nvPr/>
            </p:nvSpPr>
            <p:spPr bwMode="auto">
              <a:xfrm rot="5400000">
                <a:off x="2490" y="343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altLang="en-US"/>
              </a:p>
            </p:txBody>
          </p:sp>
          <p:sp>
            <p:nvSpPr>
              <p:cNvPr id="26689" name="Oval 19"/>
              <p:cNvSpPr>
                <a:spLocks noChangeArrowheads="1"/>
              </p:cNvSpPr>
              <p:nvPr/>
            </p:nvSpPr>
            <p:spPr bwMode="auto">
              <a:xfrm rot="5400000">
                <a:off x="2250" y="343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altLang="en-US"/>
              </a:p>
            </p:txBody>
          </p:sp>
          <p:sp>
            <p:nvSpPr>
              <p:cNvPr id="26690" name="Line 20"/>
              <p:cNvSpPr>
                <a:spLocks noChangeShapeType="1"/>
              </p:cNvSpPr>
              <p:nvPr/>
            </p:nvSpPr>
            <p:spPr bwMode="auto">
              <a:xfrm rot="5400000" flipV="1">
                <a:off x="2662" y="257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1" name="Line 21"/>
              <p:cNvSpPr>
                <a:spLocks noChangeShapeType="1"/>
              </p:cNvSpPr>
              <p:nvPr/>
            </p:nvSpPr>
            <p:spPr bwMode="auto">
              <a:xfrm rot="5400000" flipV="1">
                <a:off x="2542" y="2690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2" name="Line 22"/>
              <p:cNvSpPr>
                <a:spLocks noChangeShapeType="1"/>
              </p:cNvSpPr>
              <p:nvPr/>
            </p:nvSpPr>
            <p:spPr bwMode="auto">
              <a:xfrm rot="5400000">
                <a:off x="2422" y="2666"/>
                <a:ext cx="3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3" name="Line 23"/>
              <p:cNvSpPr>
                <a:spLocks noChangeShapeType="1"/>
              </p:cNvSpPr>
              <p:nvPr/>
            </p:nvSpPr>
            <p:spPr bwMode="auto">
              <a:xfrm rot="5400000">
                <a:off x="2326" y="257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4" name="Line 24"/>
              <p:cNvSpPr>
                <a:spLocks noChangeShapeType="1"/>
              </p:cNvSpPr>
              <p:nvPr/>
            </p:nvSpPr>
            <p:spPr bwMode="auto">
              <a:xfrm rot="5400000">
                <a:off x="2206" y="2450"/>
                <a:ext cx="33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5" name="Line 25"/>
              <p:cNvSpPr>
                <a:spLocks noChangeShapeType="1"/>
              </p:cNvSpPr>
              <p:nvPr/>
            </p:nvSpPr>
            <p:spPr bwMode="auto">
              <a:xfrm rot="5400000">
                <a:off x="2086" y="2330"/>
                <a:ext cx="336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6" name="Line 26"/>
              <p:cNvSpPr>
                <a:spLocks noChangeShapeType="1"/>
              </p:cNvSpPr>
              <p:nvPr/>
            </p:nvSpPr>
            <p:spPr bwMode="auto">
              <a:xfrm rot="5400000" flipV="1">
                <a:off x="2566" y="2474"/>
                <a:ext cx="33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7" name="Line 27"/>
              <p:cNvSpPr>
                <a:spLocks noChangeShapeType="1"/>
              </p:cNvSpPr>
              <p:nvPr/>
            </p:nvSpPr>
            <p:spPr bwMode="auto">
              <a:xfrm rot="5400000" flipV="1">
                <a:off x="2326" y="2714"/>
                <a:ext cx="33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8" name="Line 28"/>
              <p:cNvSpPr>
                <a:spLocks noChangeShapeType="1"/>
              </p:cNvSpPr>
              <p:nvPr/>
            </p:nvSpPr>
            <p:spPr bwMode="auto">
              <a:xfrm rot="5400000" flipV="1">
                <a:off x="2446" y="2594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9" name="Line 29"/>
              <p:cNvSpPr>
                <a:spLocks noChangeShapeType="1"/>
              </p:cNvSpPr>
              <p:nvPr/>
            </p:nvSpPr>
            <p:spPr bwMode="auto">
              <a:xfrm rot="5400000">
                <a:off x="2230" y="2666"/>
                <a:ext cx="3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0" name="Line 30"/>
              <p:cNvSpPr>
                <a:spLocks noChangeShapeType="1"/>
              </p:cNvSpPr>
              <p:nvPr/>
            </p:nvSpPr>
            <p:spPr bwMode="auto">
              <a:xfrm rot="5400000">
                <a:off x="2110" y="2546"/>
                <a:ext cx="33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1" name="Line 31"/>
              <p:cNvSpPr>
                <a:spLocks noChangeShapeType="1"/>
              </p:cNvSpPr>
              <p:nvPr/>
            </p:nvSpPr>
            <p:spPr bwMode="auto">
              <a:xfrm rot="5400000">
                <a:off x="2110" y="2546"/>
                <a:ext cx="33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2" name="Line 32"/>
              <p:cNvSpPr>
                <a:spLocks noChangeShapeType="1"/>
              </p:cNvSpPr>
              <p:nvPr/>
            </p:nvSpPr>
            <p:spPr bwMode="auto">
              <a:xfrm rot="5400000">
                <a:off x="1990" y="2426"/>
                <a:ext cx="33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3" name="Line 33"/>
              <p:cNvSpPr>
                <a:spLocks noChangeShapeType="1"/>
              </p:cNvSpPr>
              <p:nvPr/>
            </p:nvSpPr>
            <p:spPr bwMode="auto">
              <a:xfrm rot="5400000" flipV="1">
                <a:off x="2422" y="2330"/>
                <a:ext cx="336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4" name="Line 34"/>
              <p:cNvSpPr>
                <a:spLocks noChangeShapeType="1"/>
              </p:cNvSpPr>
              <p:nvPr/>
            </p:nvSpPr>
            <p:spPr bwMode="auto">
              <a:xfrm rot="5400000" flipV="1">
                <a:off x="2302" y="2450"/>
                <a:ext cx="33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5" name="Line 35"/>
              <p:cNvSpPr>
                <a:spLocks noChangeShapeType="1"/>
              </p:cNvSpPr>
              <p:nvPr/>
            </p:nvSpPr>
            <p:spPr bwMode="auto">
              <a:xfrm rot="5400000" flipV="1">
                <a:off x="2182" y="257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6" name="Line 36"/>
              <p:cNvSpPr>
                <a:spLocks noChangeShapeType="1"/>
              </p:cNvSpPr>
              <p:nvPr/>
            </p:nvSpPr>
            <p:spPr bwMode="auto">
              <a:xfrm rot="5400000" flipV="1">
                <a:off x="2086" y="2666"/>
                <a:ext cx="3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7" name="Line 37"/>
              <p:cNvSpPr>
                <a:spLocks noChangeShapeType="1"/>
              </p:cNvSpPr>
              <p:nvPr/>
            </p:nvSpPr>
            <p:spPr bwMode="auto">
              <a:xfrm rot="5400000">
                <a:off x="1966" y="2690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8" name="Line 38"/>
              <p:cNvSpPr>
                <a:spLocks noChangeShapeType="1"/>
              </p:cNvSpPr>
              <p:nvPr/>
            </p:nvSpPr>
            <p:spPr bwMode="auto">
              <a:xfrm rot="5400000">
                <a:off x="1846" y="257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9" name="Line 39"/>
              <p:cNvSpPr>
                <a:spLocks noChangeShapeType="1"/>
              </p:cNvSpPr>
              <p:nvPr/>
            </p:nvSpPr>
            <p:spPr bwMode="auto">
              <a:xfrm rot="5400000">
                <a:off x="2590" y="3026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0" name="Line 40"/>
              <p:cNvSpPr>
                <a:spLocks noChangeShapeType="1"/>
              </p:cNvSpPr>
              <p:nvPr/>
            </p:nvSpPr>
            <p:spPr bwMode="auto">
              <a:xfrm rot="5400000">
                <a:off x="2470" y="2906"/>
                <a:ext cx="384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1" name="Line 41"/>
              <p:cNvSpPr>
                <a:spLocks noChangeShapeType="1"/>
              </p:cNvSpPr>
              <p:nvPr/>
            </p:nvSpPr>
            <p:spPr bwMode="auto">
              <a:xfrm rot="5400000">
                <a:off x="2494" y="3122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2" name="Line 42"/>
              <p:cNvSpPr>
                <a:spLocks noChangeShapeType="1"/>
              </p:cNvSpPr>
              <p:nvPr/>
            </p:nvSpPr>
            <p:spPr bwMode="auto">
              <a:xfrm rot="5400000">
                <a:off x="2374" y="3002"/>
                <a:ext cx="38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3" name="Line 43"/>
              <p:cNvSpPr>
                <a:spLocks noChangeShapeType="1"/>
              </p:cNvSpPr>
              <p:nvPr/>
            </p:nvSpPr>
            <p:spPr bwMode="auto">
              <a:xfrm rot="5400000">
                <a:off x="2230" y="3146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4" name="Line 44"/>
              <p:cNvSpPr>
                <a:spLocks noChangeShapeType="1"/>
              </p:cNvSpPr>
              <p:nvPr/>
            </p:nvSpPr>
            <p:spPr bwMode="auto">
              <a:xfrm rot="5400000" flipV="1">
                <a:off x="2350" y="3218"/>
                <a:ext cx="38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5" name="Line 45"/>
              <p:cNvSpPr>
                <a:spLocks noChangeShapeType="1"/>
              </p:cNvSpPr>
              <p:nvPr/>
            </p:nvSpPr>
            <p:spPr bwMode="auto">
              <a:xfrm rot="5400000" flipV="1">
                <a:off x="2254" y="3122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6" name="Line 46"/>
              <p:cNvSpPr>
                <a:spLocks noChangeShapeType="1"/>
              </p:cNvSpPr>
              <p:nvPr/>
            </p:nvSpPr>
            <p:spPr bwMode="auto">
              <a:xfrm rot="5400000">
                <a:off x="2134" y="324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7" name="Line 47"/>
              <p:cNvSpPr>
                <a:spLocks noChangeShapeType="1"/>
              </p:cNvSpPr>
              <p:nvPr/>
            </p:nvSpPr>
            <p:spPr bwMode="auto">
              <a:xfrm rot="5400000" flipV="1">
                <a:off x="1990" y="3098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8" name="Line 48"/>
              <p:cNvSpPr>
                <a:spLocks noChangeShapeType="1"/>
              </p:cNvSpPr>
              <p:nvPr/>
            </p:nvSpPr>
            <p:spPr bwMode="auto">
              <a:xfrm rot="5400000" flipV="1">
                <a:off x="2110" y="2978"/>
                <a:ext cx="38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9" name="Line 49"/>
              <p:cNvSpPr>
                <a:spLocks noChangeShapeType="1"/>
              </p:cNvSpPr>
              <p:nvPr/>
            </p:nvSpPr>
            <p:spPr bwMode="auto">
              <a:xfrm rot="5400000" flipV="1">
                <a:off x="1894" y="3002"/>
                <a:ext cx="38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0" name="Line 50"/>
              <p:cNvSpPr>
                <a:spLocks noChangeShapeType="1"/>
              </p:cNvSpPr>
              <p:nvPr/>
            </p:nvSpPr>
            <p:spPr bwMode="auto">
              <a:xfrm rot="5400000" flipV="1">
                <a:off x="2014" y="2882"/>
                <a:ext cx="384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83" name="Text Box 51"/>
            <p:cNvSpPr txBox="1">
              <a:spLocks noChangeArrowheads="1"/>
            </p:cNvSpPr>
            <p:nvPr/>
          </p:nvSpPr>
          <p:spPr bwMode="auto">
            <a:xfrm>
              <a:off x="3083" y="1130"/>
              <a:ext cx="569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Arial" charset="0"/>
                </a:rPr>
                <a:t>Inputs</a:t>
              </a:r>
            </a:p>
          </p:txBody>
        </p:sp>
        <p:sp>
          <p:nvSpPr>
            <p:cNvPr id="26684" name="Text Box 52"/>
            <p:cNvSpPr txBox="1">
              <a:spLocks noChangeArrowheads="1"/>
            </p:cNvSpPr>
            <p:nvPr/>
          </p:nvSpPr>
          <p:spPr bwMode="auto">
            <a:xfrm>
              <a:off x="3423" y="1609"/>
              <a:ext cx="721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Arial" charset="0"/>
                </a:rPr>
                <a:t>Hiddens</a:t>
              </a:r>
            </a:p>
          </p:txBody>
        </p:sp>
        <p:sp>
          <p:nvSpPr>
            <p:cNvPr id="26685" name="Text Box 53"/>
            <p:cNvSpPr txBox="1">
              <a:spLocks noChangeArrowheads="1"/>
            </p:cNvSpPr>
            <p:nvPr/>
          </p:nvSpPr>
          <p:spPr bwMode="auto">
            <a:xfrm>
              <a:off x="3029" y="2139"/>
              <a:ext cx="695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Arial" charset="0"/>
                </a:rPr>
                <a:t>Outputs</a:t>
              </a:r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1403351" y="2062163"/>
            <a:ext cx="8953500" cy="3810000"/>
            <a:chOff x="528" y="1200"/>
            <a:chExt cx="4230" cy="2400"/>
          </a:xfrm>
        </p:grpSpPr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528" y="1872"/>
              <a:ext cx="384" cy="384"/>
              <a:chOff x="960" y="1488"/>
              <a:chExt cx="384" cy="384"/>
            </a:xfrm>
          </p:grpSpPr>
          <p:sp>
            <p:nvSpPr>
              <p:cNvPr id="26680" name="Text Box 56"/>
              <p:cNvSpPr txBox="1">
                <a:spLocks noChangeArrowheads="1"/>
              </p:cNvSpPr>
              <p:nvPr/>
            </p:nvSpPr>
            <p:spPr bwMode="auto">
              <a:xfrm>
                <a:off x="1056" y="1536"/>
                <a:ext cx="18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GB" altLang="en-US" sz="2400">
                    <a:latin typeface="Arial" charset="0"/>
                    <a:cs typeface="Times New Roman" pitchFamily="18" charset="0"/>
                  </a:rPr>
                  <a:t>I</a:t>
                </a:r>
                <a:r>
                  <a:rPr lang="en-GB" altLang="en-US" sz="2400" baseline="-25000">
                    <a:latin typeface="Arial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6681" name="Oval 57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384" cy="38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altLang="en-US"/>
              </a:p>
            </p:txBody>
          </p:sp>
        </p:grpSp>
        <p:grpSp>
          <p:nvGrpSpPr>
            <p:cNvPr id="8" name="Group 58"/>
            <p:cNvGrpSpPr>
              <a:grpSpLocks/>
            </p:cNvGrpSpPr>
            <p:nvPr/>
          </p:nvGrpSpPr>
          <p:grpSpPr bwMode="auto">
            <a:xfrm>
              <a:off x="528" y="2544"/>
              <a:ext cx="384" cy="384"/>
              <a:chOff x="960" y="1488"/>
              <a:chExt cx="384" cy="384"/>
            </a:xfrm>
          </p:grpSpPr>
          <p:sp>
            <p:nvSpPr>
              <p:cNvPr id="26678" name="Text Box 59"/>
              <p:cNvSpPr txBox="1">
                <a:spLocks noChangeArrowheads="1"/>
              </p:cNvSpPr>
              <p:nvPr/>
            </p:nvSpPr>
            <p:spPr bwMode="auto">
              <a:xfrm>
                <a:off x="1056" y="1536"/>
                <a:ext cx="18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GB" altLang="en-US" sz="2400">
                    <a:latin typeface="Arial" charset="0"/>
                    <a:cs typeface="Times New Roman" pitchFamily="18" charset="0"/>
                  </a:rPr>
                  <a:t>I</a:t>
                </a:r>
                <a:r>
                  <a:rPr lang="en-GB" altLang="en-US" sz="2400" baseline="-25000">
                    <a:latin typeface="Arial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6679" name="Oval 60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384" cy="38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altLang="en-US"/>
              </a:p>
            </p:txBody>
          </p:sp>
        </p:grpSp>
        <p:grpSp>
          <p:nvGrpSpPr>
            <p:cNvPr id="9" name="Group 61"/>
            <p:cNvGrpSpPr>
              <a:grpSpLocks/>
            </p:cNvGrpSpPr>
            <p:nvPr/>
          </p:nvGrpSpPr>
          <p:grpSpPr bwMode="auto">
            <a:xfrm>
              <a:off x="528" y="3216"/>
              <a:ext cx="384" cy="384"/>
              <a:chOff x="960" y="1488"/>
              <a:chExt cx="384" cy="384"/>
            </a:xfrm>
          </p:grpSpPr>
          <p:sp>
            <p:nvSpPr>
              <p:cNvPr id="26676" name="Text Box 62"/>
              <p:cNvSpPr txBox="1">
                <a:spLocks noChangeArrowheads="1"/>
              </p:cNvSpPr>
              <p:nvPr/>
            </p:nvSpPr>
            <p:spPr bwMode="auto">
              <a:xfrm>
                <a:off x="1056" y="1536"/>
                <a:ext cx="18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GB" altLang="en-US" sz="2400">
                    <a:latin typeface="Arial" charset="0"/>
                    <a:cs typeface="Times New Roman" pitchFamily="18" charset="0"/>
                  </a:rPr>
                  <a:t>I</a:t>
                </a:r>
                <a:r>
                  <a:rPr lang="en-GB" altLang="en-US" sz="2400" baseline="-25000">
                    <a:latin typeface="Arial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6677" name="Oval 63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384" cy="38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altLang="en-US"/>
              </a:p>
            </p:txBody>
          </p:sp>
        </p:grpSp>
        <p:grpSp>
          <p:nvGrpSpPr>
            <p:cNvPr id="10" name="Group 64"/>
            <p:cNvGrpSpPr>
              <a:grpSpLocks/>
            </p:cNvGrpSpPr>
            <p:nvPr/>
          </p:nvGrpSpPr>
          <p:grpSpPr bwMode="auto">
            <a:xfrm>
              <a:off x="528" y="1200"/>
              <a:ext cx="384" cy="384"/>
              <a:chOff x="960" y="1488"/>
              <a:chExt cx="384" cy="384"/>
            </a:xfrm>
          </p:grpSpPr>
          <p:sp>
            <p:nvSpPr>
              <p:cNvPr id="26674" name="Text Box 65"/>
              <p:cNvSpPr txBox="1">
                <a:spLocks noChangeArrowheads="1"/>
              </p:cNvSpPr>
              <p:nvPr/>
            </p:nvSpPr>
            <p:spPr bwMode="auto">
              <a:xfrm>
                <a:off x="1056" y="1536"/>
                <a:ext cx="18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GB" altLang="en-US" sz="2400">
                    <a:latin typeface="Arial" charset="0"/>
                    <a:cs typeface="Times New Roman" pitchFamily="18" charset="0"/>
                  </a:rPr>
                  <a:t>I</a:t>
                </a:r>
                <a:r>
                  <a:rPr lang="en-GB" altLang="en-US" sz="2400" baseline="-25000">
                    <a:latin typeface="Arial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6675" name="Oval 66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384" cy="38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altLang="en-US"/>
              </a:p>
            </p:txBody>
          </p:sp>
        </p:grpSp>
        <p:grpSp>
          <p:nvGrpSpPr>
            <p:cNvPr id="11" name="Group 67"/>
            <p:cNvGrpSpPr>
              <a:grpSpLocks/>
            </p:cNvGrpSpPr>
            <p:nvPr/>
          </p:nvGrpSpPr>
          <p:grpSpPr bwMode="auto">
            <a:xfrm>
              <a:off x="2256" y="1536"/>
              <a:ext cx="384" cy="384"/>
              <a:chOff x="960" y="1488"/>
              <a:chExt cx="384" cy="384"/>
            </a:xfrm>
          </p:grpSpPr>
          <p:sp>
            <p:nvSpPr>
              <p:cNvPr id="26672" name="Text Box 68"/>
              <p:cNvSpPr txBox="1">
                <a:spLocks noChangeArrowheads="1"/>
              </p:cNvSpPr>
              <p:nvPr/>
            </p:nvSpPr>
            <p:spPr bwMode="auto">
              <a:xfrm>
                <a:off x="1056" y="1536"/>
                <a:ext cx="22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GB" altLang="en-US" sz="2400">
                    <a:latin typeface="Arial" charset="0"/>
                    <a:cs typeface="Times New Roman" pitchFamily="18" charset="0"/>
                  </a:rPr>
                  <a:t>h</a:t>
                </a:r>
                <a:r>
                  <a:rPr lang="en-GB" altLang="en-US" sz="2400" baseline="-25000">
                    <a:latin typeface="Arial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6673" name="Oval 69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384" cy="38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altLang="en-US"/>
              </a:p>
            </p:txBody>
          </p:sp>
        </p:grpSp>
        <p:grpSp>
          <p:nvGrpSpPr>
            <p:cNvPr id="12" name="Group 70"/>
            <p:cNvGrpSpPr>
              <a:grpSpLocks/>
            </p:cNvGrpSpPr>
            <p:nvPr/>
          </p:nvGrpSpPr>
          <p:grpSpPr bwMode="auto">
            <a:xfrm>
              <a:off x="2262" y="2208"/>
              <a:ext cx="384" cy="384"/>
              <a:chOff x="960" y="1488"/>
              <a:chExt cx="384" cy="384"/>
            </a:xfrm>
          </p:grpSpPr>
          <p:sp>
            <p:nvSpPr>
              <p:cNvPr id="26670" name="Text Box 71"/>
              <p:cNvSpPr txBox="1">
                <a:spLocks noChangeArrowheads="1"/>
              </p:cNvSpPr>
              <p:nvPr/>
            </p:nvSpPr>
            <p:spPr bwMode="auto">
              <a:xfrm>
                <a:off x="1056" y="1536"/>
                <a:ext cx="22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GB" altLang="en-US" sz="2400">
                    <a:latin typeface="Arial" charset="0"/>
                    <a:cs typeface="Times New Roman" pitchFamily="18" charset="0"/>
                  </a:rPr>
                  <a:t>h</a:t>
                </a:r>
                <a:r>
                  <a:rPr lang="en-GB" altLang="en-US" sz="2400" baseline="-25000">
                    <a:latin typeface="Arial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6671" name="Oval 72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384" cy="38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altLang="en-US"/>
              </a:p>
            </p:txBody>
          </p:sp>
        </p:grpSp>
        <p:grpSp>
          <p:nvGrpSpPr>
            <p:cNvPr id="13" name="Group 73"/>
            <p:cNvGrpSpPr>
              <a:grpSpLocks/>
            </p:cNvGrpSpPr>
            <p:nvPr/>
          </p:nvGrpSpPr>
          <p:grpSpPr bwMode="auto">
            <a:xfrm>
              <a:off x="2256" y="2832"/>
              <a:ext cx="384" cy="384"/>
              <a:chOff x="960" y="1488"/>
              <a:chExt cx="384" cy="384"/>
            </a:xfrm>
          </p:grpSpPr>
          <p:sp>
            <p:nvSpPr>
              <p:cNvPr id="26668" name="Text Box 74"/>
              <p:cNvSpPr txBox="1">
                <a:spLocks noChangeArrowheads="1"/>
              </p:cNvSpPr>
              <p:nvPr/>
            </p:nvSpPr>
            <p:spPr bwMode="auto">
              <a:xfrm>
                <a:off x="1056" y="1536"/>
                <a:ext cx="22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GB" altLang="en-US" sz="2400">
                    <a:latin typeface="Arial" charset="0"/>
                    <a:cs typeface="Times New Roman" pitchFamily="18" charset="0"/>
                  </a:rPr>
                  <a:t>h</a:t>
                </a:r>
                <a:r>
                  <a:rPr lang="en-GB" altLang="en-US" sz="2400" baseline="-25000">
                    <a:latin typeface="Arial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6669" name="Oval 75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384" cy="38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altLang="en-US"/>
              </a:p>
            </p:txBody>
          </p:sp>
        </p:grpSp>
        <p:grpSp>
          <p:nvGrpSpPr>
            <p:cNvPr id="14" name="Group 76"/>
            <p:cNvGrpSpPr>
              <a:grpSpLocks/>
            </p:cNvGrpSpPr>
            <p:nvPr/>
          </p:nvGrpSpPr>
          <p:grpSpPr bwMode="auto">
            <a:xfrm>
              <a:off x="3504" y="1824"/>
              <a:ext cx="384" cy="384"/>
              <a:chOff x="960" y="1488"/>
              <a:chExt cx="384" cy="384"/>
            </a:xfrm>
          </p:grpSpPr>
          <p:sp>
            <p:nvSpPr>
              <p:cNvPr id="26666" name="Text Box 77"/>
              <p:cNvSpPr txBox="1">
                <a:spLocks noChangeArrowheads="1"/>
              </p:cNvSpPr>
              <p:nvPr/>
            </p:nvSpPr>
            <p:spPr bwMode="auto">
              <a:xfrm>
                <a:off x="1056" y="1536"/>
                <a:ext cx="22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GB" altLang="en-US" sz="2400">
                    <a:latin typeface="Arial" charset="0"/>
                    <a:cs typeface="Times New Roman" pitchFamily="18" charset="0"/>
                  </a:rPr>
                  <a:t>o</a:t>
                </a:r>
                <a:r>
                  <a:rPr lang="en-GB" altLang="en-US" sz="2400" baseline="-25000">
                    <a:latin typeface="Arial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6667" name="Oval 78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384" cy="38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altLang="en-US"/>
              </a:p>
            </p:txBody>
          </p:sp>
        </p:grpSp>
        <p:grpSp>
          <p:nvGrpSpPr>
            <p:cNvPr id="15" name="Group 79"/>
            <p:cNvGrpSpPr>
              <a:grpSpLocks/>
            </p:cNvGrpSpPr>
            <p:nvPr/>
          </p:nvGrpSpPr>
          <p:grpSpPr bwMode="auto">
            <a:xfrm>
              <a:off x="3504" y="2496"/>
              <a:ext cx="384" cy="384"/>
              <a:chOff x="960" y="1488"/>
              <a:chExt cx="384" cy="384"/>
            </a:xfrm>
          </p:grpSpPr>
          <p:sp>
            <p:nvSpPr>
              <p:cNvPr id="26664" name="Text Box 80"/>
              <p:cNvSpPr txBox="1">
                <a:spLocks noChangeArrowheads="1"/>
              </p:cNvSpPr>
              <p:nvPr/>
            </p:nvSpPr>
            <p:spPr bwMode="auto">
              <a:xfrm>
                <a:off x="1056" y="1536"/>
                <a:ext cx="22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GB" altLang="en-US" sz="2400">
                    <a:latin typeface="Arial" charset="0"/>
                    <a:cs typeface="Times New Roman" pitchFamily="18" charset="0"/>
                  </a:rPr>
                  <a:t>o</a:t>
                </a:r>
                <a:r>
                  <a:rPr lang="en-GB" altLang="en-US" sz="2400" baseline="-25000">
                    <a:latin typeface="Arial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6665" name="Oval 81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384" cy="38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altLang="en-US"/>
              </a:p>
            </p:txBody>
          </p:sp>
        </p:grpSp>
        <p:cxnSp>
          <p:nvCxnSpPr>
            <p:cNvPr id="26644" name="AutoShape 82"/>
            <p:cNvCxnSpPr>
              <a:cxnSpLocks noChangeShapeType="1"/>
              <a:stCxn id="26675" idx="6"/>
              <a:endCxn id="26673" idx="2"/>
            </p:cNvCxnSpPr>
            <p:nvPr/>
          </p:nvCxnSpPr>
          <p:spPr bwMode="auto">
            <a:xfrm>
              <a:off x="920" y="1392"/>
              <a:ext cx="132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45" name="AutoShape 83"/>
            <p:cNvCxnSpPr>
              <a:cxnSpLocks noChangeShapeType="1"/>
              <a:stCxn id="26675" idx="6"/>
              <a:endCxn id="26671" idx="1"/>
            </p:cNvCxnSpPr>
            <p:nvPr/>
          </p:nvCxnSpPr>
          <p:spPr bwMode="auto">
            <a:xfrm>
              <a:off x="920" y="1392"/>
              <a:ext cx="1398" cy="8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46" name="AutoShape 84"/>
            <p:cNvCxnSpPr>
              <a:cxnSpLocks noChangeShapeType="1"/>
              <a:stCxn id="26675" idx="6"/>
              <a:endCxn id="26669" idx="1"/>
            </p:cNvCxnSpPr>
            <p:nvPr/>
          </p:nvCxnSpPr>
          <p:spPr bwMode="auto">
            <a:xfrm>
              <a:off x="920" y="1392"/>
              <a:ext cx="1392" cy="14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47" name="AutoShape 85"/>
            <p:cNvCxnSpPr>
              <a:cxnSpLocks noChangeShapeType="1"/>
              <a:stCxn id="26681" idx="6"/>
              <a:endCxn id="26673" idx="2"/>
            </p:cNvCxnSpPr>
            <p:nvPr/>
          </p:nvCxnSpPr>
          <p:spPr bwMode="auto">
            <a:xfrm flipV="1">
              <a:off x="920" y="1728"/>
              <a:ext cx="132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48" name="AutoShape 86"/>
            <p:cNvCxnSpPr>
              <a:cxnSpLocks noChangeShapeType="1"/>
              <a:stCxn id="26679" idx="6"/>
              <a:endCxn id="26669" idx="2"/>
            </p:cNvCxnSpPr>
            <p:nvPr/>
          </p:nvCxnSpPr>
          <p:spPr bwMode="auto">
            <a:xfrm>
              <a:off x="920" y="2736"/>
              <a:ext cx="1328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49" name="AutoShape 87"/>
            <p:cNvCxnSpPr>
              <a:cxnSpLocks noChangeShapeType="1"/>
              <a:stCxn id="26679" idx="6"/>
              <a:endCxn id="26671" idx="2"/>
            </p:cNvCxnSpPr>
            <p:nvPr/>
          </p:nvCxnSpPr>
          <p:spPr bwMode="auto">
            <a:xfrm flipV="1">
              <a:off x="920" y="2400"/>
              <a:ext cx="1334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50" name="AutoShape 88"/>
            <p:cNvCxnSpPr>
              <a:cxnSpLocks noChangeShapeType="1"/>
              <a:stCxn id="26681" idx="6"/>
              <a:endCxn id="26669" idx="2"/>
            </p:cNvCxnSpPr>
            <p:nvPr/>
          </p:nvCxnSpPr>
          <p:spPr bwMode="auto">
            <a:xfrm>
              <a:off x="920" y="2064"/>
              <a:ext cx="1328" cy="9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51" name="AutoShape 89"/>
            <p:cNvCxnSpPr>
              <a:cxnSpLocks noChangeShapeType="1"/>
              <a:stCxn id="26679" idx="6"/>
              <a:endCxn id="26673" idx="3"/>
            </p:cNvCxnSpPr>
            <p:nvPr/>
          </p:nvCxnSpPr>
          <p:spPr bwMode="auto">
            <a:xfrm flipV="1">
              <a:off x="920" y="1872"/>
              <a:ext cx="1392" cy="8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52" name="AutoShape 90"/>
            <p:cNvCxnSpPr>
              <a:cxnSpLocks noChangeShapeType="1"/>
              <a:stCxn id="26681" idx="6"/>
              <a:endCxn id="26671" idx="2"/>
            </p:cNvCxnSpPr>
            <p:nvPr/>
          </p:nvCxnSpPr>
          <p:spPr bwMode="auto">
            <a:xfrm>
              <a:off x="920" y="2064"/>
              <a:ext cx="1334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53" name="AutoShape 91"/>
            <p:cNvCxnSpPr>
              <a:cxnSpLocks noChangeShapeType="1"/>
              <a:stCxn id="26677" idx="6"/>
              <a:endCxn id="26673" idx="3"/>
            </p:cNvCxnSpPr>
            <p:nvPr/>
          </p:nvCxnSpPr>
          <p:spPr bwMode="auto">
            <a:xfrm flipV="1">
              <a:off x="920" y="1872"/>
              <a:ext cx="1392" cy="15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54" name="AutoShape 92"/>
            <p:cNvCxnSpPr>
              <a:cxnSpLocks noChangeShapeType="1"/>
              <a:stCxn id="26677" idx="6"/>
              <a:endCxn id="26671" idx="3"/>
            </p:cNvCxnSpPr>
            <p:nvPr/>
          </p:nvCxnSpPr>
          <p:spPr bwMode="auto">
            <a:xfrm flipV="1">
              <a:off x="920" y="2544"/>
              <a:ext cx="1398" cy="8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55" name="AutoShape 93"/>
            <p:cNvCxnSpPr>
              <a:cxnSpLocks noChangeShapeType="1"/>
              <a:stCxn id="26677" idx="6"/>
              <a:endCxn id="26669" idx="3"/>
            </p:cNvCxnSpPr>
            <p:nvPr/>
          </p:nvCxnSpPr>
          <p:spPr bwMode="auto">
            <a:xfrm flipV="1">
              <a:off x="920" y="3168"/>
              <a:ext cx="1392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56" name="AutoShape 94"/>
            <p:cNvCxnSpPr>
              <a:cxnSpLocks noChangeShapeType="1"/>
              <a:stCxn id="26673" idx="6"/>
              <a:endCxn id="26667" idx="1"/>
            </p:cNvCxnSpPr>
            <p:nvPr/>
          </p:nvCxnSpPr>
          <p:spPr bwMode="auto">
            <a:xfrm>
              <a:off x="2648" y="1728"/>
              <a:ext cx="91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57" name="AutoShape 95"/>
            <p:cNvCxnSpPr>
              <a:cxnSpLocks noChangeShapeType="1"/>
              <a:stCxn id="26673" idx="6"/>
              <a:endCxn id="26665" idx="2"/>
            </p:cNvCxnSpPr>
            <p:nvPr/>
          </p:nvCxnSpPr>
          <p:spPr bwMode="auto">
            <a:xfrm>
              <a:off x="2648" y="1728"/>
              <a:ext cx="848" cy="9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58" name="AutoShape 96"/>
            <p:cNvCxnSpPr>
              <a:cxnSpLocks noChangeShapeType="1"/>
              <a:stCxn id="26671" idx="6"/>
              <a:endCxn id="26667" idx="2"/>
            </p:cNvCxnSpPr>
            <p:nvPr/>
          </p:nvCxnSpPr>
          <p:spPr bwMode="auto">
            <a:xfrm flipV="1">
              <a:off x="2654" y="2016"/>
              <a:ext cx="84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59" name="AutoShape 97"/>
            <p:cNvCxnSpPr>
              <a:cxnSpLocks noChangeShapeType="1"/>
              <a:stCxn id="26671" idx="6"/>
              <a:endCxn id="26665" idx="2"/>
            </p:cNvCxnSpPr>
            <p:nvPr/>
          </p:nvCxnSpPr>
          <p:spPr bwMode="auto">
            <a:xfrm>
              <a:off x="2654" y="2400"/>
              <a:ext cx="842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60" name="AutoShape 98"/>
            <p:cNvCxnSpPr>
              <a:cxnSpLocks noChangeShapeType="1"/>
              <a:stCxn id="26669" idx="6"/>
              <a:endCxn id="26665" idx="2"/>
            </p:cNvCxnSpPr>
            <p:nvPr/>
          </p:nvCxnSpPr>
          <p:spPr bwMode="auto">
            <a:xfrm flipV="1">
              <a:off x="2648" y="2688"/>
              <a:ext cx="8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61" name="AutoShape 99"/>
            <p:cNvCxnSpPr>
              <a:cxnSpLocks noChangeShapeType="1"/>
              <a:stCxn id="26669" idx="6"/>
              <a:endCxn id="26667" idx="3"/>
            </p:cNvCxnSpPr>
            <p:nvPr/>
          </p:nvCxnSpPr>
          <p:spPr bwMode="auto">
            <a:xfrm flipV="1">
              <a:off x="2648" y="2160"/>
              <a:ext cx="912" cy="8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6662" name="Line 100"/>
            <p:cNvSpPr>
              <a:spLocks noChangeShapeType="1"/>
            </p:cNvSpPr>
            <p:nvPr/>
          </p:nvSpPr>
          <p:spPr bwMode="auto">
            <a:xfrm>
              <a:off x="3894" y="201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101"/>
            <p:cNvSpPr>
              <a:spLocks noChangeShapeType="1"/>
            </p:cNvSpPr>
            <p:nvPr/>
          </p:nvSpPr>
          <p:spPr bwMode="auto">
            <a:xfrm>
              <a:off x="3894" y="268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29" name="Text Box 102"/>
          <p:cNvSpPr txBox="1">
            <a:spLocks noChangeArrowheads="1"/>
          </p:cNvSpPr>
          <p:nvPr/>
        </p:nvSpPr>
        <p:spPr bwMode="auto">
          <a:xfrm>
            <a:off x="1263651" y="5872163"/>
            <a:ext cx="203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Inputs</a:t>
            </a:r>
          </a:p>
        </p:txBody>
      </p:sp>
      <p:sp>
        <p:nvSpPr>
          <p:cNvPr id="26630" name="Text Box 103"/>
          <p:cNvSpPr txBox="1">
            <a:spLocks noChangeArrowheads="1"/>
          </p:cNvSpPr>
          <p:nvPr/>
        </p:nvSpPr>
        <p:spPr bwMode="auto">
          <a:xfrm>
            <a:off x="4673600" y="5334001"/>
            <a:ext cx="203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Hiddens</a:t>
            </a:r>
          </a:p>
        </p:txBody>
      </p:sp>
      <p:sp>
        <p:nvSpPr>
          <p:cNvPr id="26631" name="Text Box 104"/>
          <p:cNvSpPr txBox="1">
            <a:spLocks noChangeArrowheads="1"/>
          </p:cNvSpPr>
          <p:nvPr/>
        </p:nvSpPr>
        <p:spPr bwMode="auto">
          <a:xfrm>
            <a:off x="7620000" y="4814888"/>
            <a:ext cx="203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Outputs</a:t>
            </a:r>
          </a:p>
        </p:txBody>
      </p:sp>
      <p:sp>
        <p:nvSpPr>
          <p:cNvPr id="105" name="TextBox 3"/>
          <p:cNvSpPr txBox="1">
            <a:spLocks noChangeArrowheads="1"/>
          </p:cNvSpPr>
          <p:nvPr/>
        </p:nvSpPr>
        <p:spPr bwMode="auto">
          <a:xfrm>
            <a:off x="5588000" y="6027738"/>
            <a:ext cx="6604000" cy="830262"/>
          </a:xfrm>
          <a:prstGeom prst="rect">
            <a:avLst/>
          </a:prstGeom>
          <a:ln>
            <a:headEnd/>
            <a:tailEnd/>
          </a:ln>
          <a:effectLst>
            <a:outerShdw blurRad="50800" dist="381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“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Principles of Soft Computing, 3</a:t>
            </a:r>
            <a:r>
              <a:rPr lang="en-US" sz="16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rd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 Edition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”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by S.N.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Sivanandam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 &amp; SN Deepa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Copyright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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2019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Wiley India Pvt. Ltd.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10972800" cy="5257800"/>
          </a:xfrm>
        </p:spPr>
        <p:txBody>
          <a:bodyPr rtlCol="0">
            <a:normAutofit/>
          </a:bodyPr>
          <a:lstStyle/>
          <a:p>
            <a:pPr marL="457200" indent="-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Gradient-Descent(training_examples, </a:t>
            </a: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)</a:t>
            </a:r>
          </a:p>
          <a:p>
            <a:pPr marL="457200" indent="-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sv-SE" sz="2000" dirty="0" smtClean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  <a:sym typeface="Symbol" pitchFamily="18" charset="2"/>
            </a:endParaRPr>
          </a:p>
          <a:p>
            <a:pPr marL="457200" indent="-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Each training example is a pair of the form &lt;(x</a:t>
            </a:r>
            <a:r>
              <a:rPr lang="sv-SE" sz="2000" baseline="-25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1</a:t>
            </a: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,…x</a:t>
            </a:r>
            <a:r>
              <a:rPr lang="sv-SE" sz="2000" baseline="-25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n</a:t>
            </a: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),t&gt; where (x</a:t>
            </a:r>
            <a:r>
              <a:rPr lang="sv-SE" sz="2000" baseline="-25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1</a:t>
            </a: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,…,x</a:t>
            </a:r>
            <a:r>
              <a:rPr lang="sv-SE" sz="2000" baseline="-25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n</a:t>
            </a: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) is the vector of input values, and t is the target output value,  is the learning rate (e.g. 0.1)</a:t>
            </a:r>
          </a:p>
          <a:p>
            <a:pPr marL="457200" indent="-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sv-SE" sz="2000" dirty="0" smtClean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  <a:sym typeface="Symbol" pitchFamily="18" charset="2"/>
            </a:endParaRPr>
          </a:p>
          <a:p>
            <a:pPr marL="457200" indent="-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Initialize each wi to some small random value</a:t>
            </a:r>
          </a:p>
          <a:p>
            <a:pPr marL="457200" indent="-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sv-SE" sz="2000" dirty="0" smtClean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indent="-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Until the termination condition is met, Do</a:t>
            </a:r>
          </a:p>
          <a:p>
            <a:pPr marL="621792"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Initialize each </a:t>
            </a: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wi to zero</a:t>
            </a:r>
          </a:p>
          <a:p>
            <a:pPr marL="621792"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For each &lt;(x</a:t>
            </a:r>
            <a:r>
              <a:rPr lang="sv-SE" sz="2000" baseline="-25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1</a:t>
            </a: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,…x</a:t>
            </a:r>
            <a:r>
              <a:rPr lang="sv-SE" sz="2000" baseline="-25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n</a:t>
            </a: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),t&gt; in training_examples Do</a:t>
            </a:r>
          </a:p>
          <a:p>
            <a:pPr marL="621792"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sv-SE" sz="2000" dirty="0" smtClean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  <a:sym typeface="Symbol" pitchFamily="18" charset="2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09600" y="457201"/>
            <a:ext cx="734271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GRADIENT DESCENT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588000" y="6027738"/>
            <a:ext cx="6604000" cy="830262"/>
          </a:xfrm>
          <a:prstGeom prst="rect">
            <a:avLst/>
          </a:prstGeom>
          <a:ln>
            <a:headEnd/>
            <a:tailEnd/>
          </a:ln>
          <a:effectLst>
            <a:outerShdw blurRad="50800" dist="381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“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Principles of Soft Computing, 3</a:t>
            </a:r>
            <a:r>
              <a:rPr lang="en-US" sz="16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rd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 Edition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”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by S.N.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Sivanandam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 &amp; SN Deepa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Copyright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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2019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Wiley India Pvt. Ltd.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685800"/>
            <a:ext cx="10972800" cy="3581400"/>
          </a:xfrm>
        </p:spPr>
        <p:txBody>
          <a:bodyPr rtlCol="0">
            <a:normAutofit/>
          </a:bodyPr>
          <a:lstStyle/>
          <a:p>
            <a:pPr marL="859536" lvl="2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Input the instance (x1,…,xn) to the linear unit and compute the output o</a:t>
            </a:r>
          </a:p>
          <a:p>
            <a:pPr marL="859536" lvl="2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For each linear unit weight wi Do</a:t>
            </a:r>
          </a:p>
          <a:p>
            <a:pPr marL="859536" lvl="2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endParaRPr lang="sv-SE" sz="2000" dirty="0" smtClean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  <a:sym typeface="Symbol" pitchFamily="18" charset="2"/>
            </a:endParaRPr>
          </a:p>
          <a:p>
            <a:pPr marL="621792"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w</a:t>
            </a:r>
            <a:r>
              <a:rPr lang="sv-SE" sz="2000" baseline="-25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i</a:t>
            </a: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= w</a:t>
            </a:r>
            <a:r>
              <a:rPr lang="sv-SE" sz="2000" baseline="-25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i</a:t>
            </a: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 +  (t-o) xi</a:t>
            </a:r>
          </a:p>
          <a:p>
            <a:pPr marL="621792"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For each linear unit weight wi Do</a:t>
            </a:r>
          </a:p>
          <a:p>
            <a:pPr marL="621792"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w</a:t>
            </a:r>
            <a:r>
              <a:rPr lang="sv-SE" sz="2000" baseline="-25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i</a:t>
            </a: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=w</a:t>
            </a:r>
            <a:r>
              <a:rPr lang="sv-SE" sz="2000" baseline="-25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i</a:t>
            </a:r>
            <a:r>
              <a:rPr lang="sv-SE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+w</a:t>
            </a:r>
            <a:r>
              <a:rPr lang="sv-SE" sz="2000" baseline="-25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i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588000" y="6027738"/>
            <a:ext cx="6604000" cy="830262"/>
          </a:xfrm>
          <a:prstGeom prst="rect">
            <a:avLst/>
          </a:prstGeom>
          <a:ln>
            <a:headEnd/>
            <a:tailEnd/>
          </a:ln>
          <a:effectLst>
            <a:outerShdw blurRad="50800" dist="381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“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Principles of Soft Computing, 3</a:t>
            </a:r>
            <a:r>
              <a:rPr lang="en-US" sz="16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rd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 Edition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”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by S.N.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Sivanandam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 &amp; SN Deepa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Copyright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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2019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Wiley India Pvt. Ltd.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1963</TotalTime>
  <Words>969</Words>
  <Application>Microsoft Office PowerPoint</Application>
  <PresentationFormat>Custom</PresentationFormat>
  <Paragraphs>186</Paragraphs>
  <Slides>18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Unit 2.1</vt:lpstr>
      <vt:lpstr>Contents Slide Master</vt:lpstr>
      <vt:lpstr>CorelDRAW</vt:lpstr>
      <vt:lpstr>Slide 1</vt:lpstr>
      <vt:lpstr>Course Objectives</vt:lpstr>
      <vt:lpstr>Course Outcomes</vt:lpstr>
      <vt:lpstr>Table of Contents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Questions?</vt:lpstr>
      <vt:lpstr>References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user</cp:lastModifiedBy>
  <cp:revision>21</cp:revision>
  <dcterms:created xsi:type="dcterms:W3CDTF">2020-06-09T06:07:05Z</dcterms:created>
  <dcterms:modified xsi:type="dcterms:W3CDTF">2021-07-24T19:58:39Z</dcterms:modified>
</cp:coreProperties>
</file>