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9"/>
  </p:notesMasterIdLst>
  <p:handoutMasterIdLst>
    <p:handoutMasterId r:id="rId10"/>
  </p:handoutMasterIdLst>
  <p:sldIdLst>
    <p:sldId id="277" r:id="rId3"/>
    <p:sldId id="399" r:id="rId4"/>
    <p:sldId id="400" r:id="rId5"/>
    <p:sldId id="402" r:id="rId6"/>
    <p:sldId id="401" r:id="rId7"/>
    <p:sldId id="27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515" autoAdjust="0"/>
    <p:restoredTop sz="94660"/>
  </p:normalViewPr>
  <p:slideViewPr>
    <p:cSldViewPr snapToGrid="0">
      <p:cViewPr>
        <p:scale>
          <a:sx n="68" d="100"/>
          <a:sy n="68" d="100"/>
        </p:scale>
        <p:origin x="-684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7/21/2021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7/21/2021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683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90964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715955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437814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=""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89304721"/>
              </p:ext>
            </p:extLst>
          </p:nvPr>
        </p:nvGraphicFramePr>
        <p:xfrm>
          <a:off x="0" y="2825766"/>
          <a:ext cx="3052689" cy="2909441"/>
        </p:xfrm>
        <a:graphic>
          <a:graphicData uri="http://schemas.openxmlformats.org/presentationml/2006/ole">
            <p:oleObj spid="_x0000_s8236" name="CorelDRAW" r:id="rId3" imgW="2169000" imgH="2169360" progId="">
              <p:embed/>
            </p:oleObj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783083" y="2051945"/>
            <a:ext cx="9063318" cy="1594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CSE (H) with specialization in Machine Learning and Artificial Intelligence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 Computing (CSF – 332)</a:t>
            </a:r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04736" y="5416234"/>
            <a:ext cx="5591330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-1.3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Types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Dr. Monika Singh </a:t>
            </a:r>
            <a:r>
              <a:rPr lang="en-US" sz="2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E11032</a:t>
            </a: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650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6745235" cy="742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 b="1"/>
              <a:t>Course Objectives</a:t>
            </a:r>
            <a:endParaRPr sz="4800" b="1"/>
          </a:p>
        </p:txBody>
      </p:sp>
      <p:sp>
        <p:nvSpPr>
          <p:cNvPr id="196" name="Google Shape;196;p2"/>
          <p:cNvSpPr txBox="1">
            <a:spLocks noGrp="1"/>
          </p:cNvSpPr>
          <p:nvPr>
            <p:ph type="body" idx="2"/>
          </p:nvPr>
        </p:nvSpPr>
        <p:spPr>
          <a:xfrm>
            <a:off x="839788" y="1477006"/>
            <a:ext cx="10905744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 dirty="0"/>
              <a:t> </a:t>
            </a:r>
            <a:endParaRPr sz="28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1"/>
          </a:p>
        </p:txBody>
      </p:sp>
      <p:sp>
        <p:nvSpPr>
          <p:cNvPr id="197" name="Google Shape;197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2865" y="1634063"/>
          <a:ext cx="11084393" cy="428195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084393"/>
              </a:tblGrid>
              <a:tr h="1348978">
                <a:tc>
                  <a:txBody>
                    <a:bodyPr/>
                    <a:lstStyle/>
                    <a:p>
                      <a:r>
                        <a:rPr lang="en-US" sz="2400" b="1" u="none" strike="noStrike" cap="none" dirty="0" smtClean="0">
                          <a:latin typeface="Calibri" pitchFamily="34" charset="0"/>
                          <a:sym typeface="Arial"/>
                        </a:rPr>
                        <a:t>To introduce soft computing concepts and techniques of artificial neural networks, fuzzy sets, fuzzy logic and genetic algorithms</a:t>
                      </a:r>
                    </a:p>
                  </a:txBody>
                  <a:tcPr anchor="ctr"/>
                </a:tc>
              </a:tr>
              <a:tr h="874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b="1" u="none" strike="noStrike" cap="none" dirty="0" smtClean="0">
                          <a:latin typeface="Calibri" pitchFamily="34" charset="0"/>
                          <a:sym typeface="Arial"/>
                        </a:rPr>
                        <a:t>To understand the various techniques from the application point of view.</a:t>
                      </a:r>
                    </a:p>
                    <a:p>
                      <a:endParaRPr lang="en-US" sz="2400" b="1" dirty="0">
                        <a:latin typeface="Calibri" pitchFamily="34" charset="0"/>
                      </a:endParaRPr>
                    </a:p>
                  </a:txBody>
                  <a:tcPr anchor="ctr"/>
                </a:tc>
              </a:tr>
              <a:tr h="12351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b="1" u="none" strike="noStrike" cap="none" dirty="0" smtClean="0">
                          <a:latin typeface="Calibri" pitchFamily="34" charset="0"/>
                          <a:sym typeface="Arial"/>
                        </a:rPr>
                        <a:t>To analyze various soft computing techniques and decide the technique to be used in a particular problem situation. </a:t>
                      </a:r>
                    </a:p>
                    <a:p>
                      <a:endParaRPr lang="en-US" sz="2400" b="1" dirty="0">
                        <a:latin typeface="Calibri" pitchFamily="34" charset="0"/>
                      </a:endParaRPr>
                    </a:p>
                  </a:txBody>
                  <a:tcPr anchor="ctr"/>
                </a:tc>
              </a:tr>
              <a:tr h="626143">
                <a:tc>
                  <a:txBody>
                    <a:bodyPr/>
                    <a:lstStyle/>
                    <a:p>
                      <a:r>
                        <a:rPr lang="en-US" sz="2400" b="1" u="none" strike="noStrike" cap="none" dirty="0" smtClean="0">
                          <a:latin typeface="Calibri" pitchFamily="34" charset="0"/>
                          <a:sym typeface="Arial"/>
                        </a:rPr>
                        <a:t>To implement soft computing based solutions for real-world problems</a:t>
                      </a:r>
                    </a:p>
                    <a:p>
                      <a:endParaRPr lang="en-US" sz="2400" b="1" dirty="0">
                        <a:latin typeface="Calibri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6745235" cy="742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 b="1"/>
              <a:t>Course Outcomes</a:t>
            </a:r>
            <a:endParaRPr sz="4800" b="1"/>
          </a:p>
        </p:txBody>
      </p:sp>
      <p:sp>
        <p:nvSpPr>
          <p:cNvPr id="203" name="Google Shape;203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9784" y="1556928"/>
          <a:ext cx="11467475" cy="4783910"/>
        </p:xfrm>
        <a:graphic>
          <a:graphicData uri="http://schemas.openxmlformats.org/drawingml/2006/table">
            <a:tbl>
              <a:tblPr/>
              <a:tblGrid>
                <a:gridCol w="840938"/>
                <a:gridCol w="9387550"/>
                <a:gridCol w="1238987"/>
              </a:tblGrid>
              <a:tr h="896983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CO1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Identify and describe soft computing techniques and their roles in building intelligent. Machines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1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  <a:tr h="896983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CO2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Recognize the feasibility of applying a soft computing methodology for a particular problem.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2,4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  <a:tr h="1494972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CO3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Apply fuzzy logic and reasoning to handle uncertainty and solve engineering problems, genetic algorithms to combinatorial optimization problems and neural networks to pattern classification and regression problems.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3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896983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CO4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Effectively use modern software tools to solve real problems using a soft computing approach.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3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597989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CO5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Evaluate various soft computing approaches for a given problem.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4</a:t>
                      </a:r>
                      <a:endParaRPr lang="en-US" sz="2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736" y="379828"/>
            <a:ext cx="3932237" cy="608428"/>
          </a:xfrm>
        </p:spPr>
        <p:txBody>
          <a:bodyPr/>
          <a:lstStyle/>
          <a:p>
            <a:r>
              <a:rPr lang="en-US" b="1" dirty="0" smtClean="0"/>
              <a:t>Crossword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1237957"/>
            <a:ext cx="4994031" cy="5430129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Across</a:t>
            </a:r>
          </a:p>
          <a:p>
            <a:r>
              <a:rPr lang="en-US" sz="2000" dirty="0" smtClean="0"/>
              <a:t>2. the basics of </a:t>
            </a:r>
            <a:r>
              <a:rPr lang="en-US" sz="2000" dirty="0" err="1" smtClean="0"/>
              <a:t>atrificial</a:t>
            </a:r>
            <a:r>
              <a:rPr lang="en-US" sz="2000" dirty="0" smtClean="0"/>
              <a:t> </a:t>
            </a:r>
            <a:r>
              <a:rPr lang="en-US" sz="2000" dirty="0" err="1" smtClean="0"/>
              <a:t>inteligence</a:t>
            </a:r>
            <a:endParaRPr lang="en-US" sz="2000" dirty="0" smtClean="0"/>
          </a:p>
          <a:p>
            <a:r>
              <a:rPr lang="en-US" sz="2000" dirty="0" smtClean="0"/>
              <a:t>6. the values of the set membership is represented</a:t>
            </a:r>
          </a:p>
          <a:p>
            <a:r>
              <a:rPr lang="en-US" sz="2000" dirty="0" smtClean="0"/>
              <a:t>7. adaptive neural </a:t>
            </a:r>
            <a:r>
              <a:rPr lang="en-US" sz="2000" dirty="0" smtClean="0"/>
              <a:t>neuron</a:t>
            </a:r>
          </a:p>
          <a:p>
            <a:r>
              <a:rPr lang="en-US" sz="2000" dirty="0" smtClean="0"/>
              <a:t>8. Form of fuzzy set</a:t>
            </a:r>
          </a:p>
          <a:p>
            <a:r>
              <a:rPr lang="en-US" sz="2000" dirty="0" smtClean="0"/>
              <a:t>9. properties of </a:t>
            </a:r>
            <a:r>
              <a:rPr lang="en-US" sz="2000" dirty="0" smtClean="0"/>
              <a:t>fuzzy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Down</a:t>
            </a:r>
          </a:p>
          <a:p>
            <a:r>
              <a:rPr lang="en-US" sz="2000" dirty="0" smtClean="0"/>
              <a:t>1. basics of </a:t>
            </a:r>
            <a:r>
              <a:rPr lang="en-US" sz="2000" dirty="0" err="1" smtClean="0"/>
              <a:t>A.I</a:t>
            </a:r>
            <a:endParaRPr lang="en-US" sz="2000" dirty="0" smtClean="0"/>
          </a:p>
          <a:p>
            <a:r>
              <a:rPr lang="en-US" sz="2000" dirty="0" smtClean="0"/>
              <a:t>3. ANN</a:t>
            </a:r>
          </a:p>
          <a:p>
            <a:r>
              <a:rPr lang="en-US" sz="2000" dirty="0" smtClean="0"/>
              <a:t>4. building block of </a:t>
            </a:r>
            <a:r>
              <a:rPr lang="en-US" sz="2000" dirty="0" err="1" smtClean="0"/>
              <a:t>nueron</a:t>
            </a:r>
            <a:endParaRPr lang="en-US" sz="2000" dirty="0" smtClean="0"/>
          </a:p>
          <a:p>
            <a:r>
              <a:rPr lang="en-US" sz="2000" dirty="0" smtClean="0"/>
              <a:t>5. basics of neural </a:t>
            </a:r>
            <a:r>
              <a:rPr lang="en-US" sz="2000" dirty="0" smtClean="0"/>
              <a:t>network</a:t>
            </a:r>
          </a:p>
          <a:p>
            <a:r>
              <a:rPr lang="en-US" sz="2000" dirty="0" smtClean="0"/>
              <a:t>9. </a:t>
            </a:r>
            <a:r>
              <a:rPr lang="en-US" sz="2000" dirty="0" smtClean="0"/>
              <a:t>the logical rules in soft computing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9159" y="367886"/>
            <a:ext cx="6258557" cy="6075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22608" y="-643"/>
            <a:ext cx="10515600" cy="1325563"/>
          </a:xfrm>
        </p:spPr>
        <p:txBody>
          <a:bodyPr/>
          <a:lstStyle/>
          <a:p>
            <a:r>
              <a:rPr lang="en-US" b="1" dirty="0" smtClean="0"/>
              <a:t>Crossword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2466" name="Picture 2" descr="https://78462f86-a-ea1d507b-s-sites.googlegroups.com/a/sharbani.org/www/home2/soft-computing-1/NEURAL%20-CROSSWORD.bmp?attachauth=ANoY7co211LTIPQ50xW90aTex0UKiH6bVURMnM2xMCbCOHsh_Mvi5tTdx3WkLDHQ3yomOGo_dx8bUwAG1LtknD9xSj-IBAmljpFpdnHg5daK3yUBwxte5CaIhCrC869gz7WB-D6gE9jjA5sRZXMPFijzfxqVPFGZ8PYHBS2HnzAtE9AL1jfv_3wP_8nq1N2ijbvItCY9VCcYc35MkKQEo9qfqAx4ZDMoTZAHC9HOa4JPeB7xDzB8S_n8qSjcnivc5BLeotMAedmP&amp;attredirects=0"/>
          <p:cNvPicPr>
            <a:picLocks noChangeAspect="1" noChangeArrowheads="1"/>
          </p:cNvPicPr>
          <p:nvPr/>
        </p:nvPicPr>
        <p:blipFill>
          <a:blip r:embed="rId2"/>
          <a:srcRect b="15323"/>
          <a:stretch>
            <a:fillRect/>
          </a:stretch>
        </p:blipFill>
        <p:spPr bwMode="auto">
          <a:xfrm>
            <a:off x="1013704" y="1012874"/>
            <a:ext cx="9959095" cy="58451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=""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=""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=""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4059142145"/>
                </p:ext>
              </p:extLst>
            </p:nvPr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p:oleObj spid="_x0000_s9239" name="CorelDRAW" r:id="rId3" imgW="2169000" imgH="2169360" progId="">
                <p:embed/>
              </p:oleObj>
            </a:graphicData>
          </a:graphic>
        </p:graphicFrame>
      </p:grpSp>
      <p:sp>
        <p:nvSpPr>
          <p:cNvPr id="2" name="Rectangle 1"/>
          <p:cNvSpPr/>
          <p:nvPr/>
        </p:nvSpPr>
        <p:spPr>
          <a:xfrm>
            <a:off x="4114005" y="5394447"/>
            <a:ext cx="25891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For queries</a:t>
            </a:r>
          </a:p>
          <a:p>
            <a:r>
              <a:rPr lang="en-US" dirty="0" smtClean="0">
                <a:latin typeface="Casper" panose="02000506000000020004" pitchFamily="2" charset="0"/>
                <a:cs typeface="Segoe UI" panose="020B0502040204020203" pitchFamily="34" charset="0"/>
              </a:rPr>
              <a:t>Email: </a:t>
            </a:r>
            <a:r>
              <a:rPr lang="en-US" dirty="0" err="1" smtClean="0">
                <a:latin typeface="Casper" panose="02000506000000020004" pitchFamily="2" charset="0"/>
                <a:cs typeface="Segoe UI" panose="020B0502040204020203" pitchFamily="34" charset="0"/>
              </a:rPr>
              <a:t>monika.e11032@cumail.in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650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it 2.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Unit 2.1</Template>
  <TotalTime>1987</TotalTime>
  <Words>271</Words>
  <Application>Microsoft Office PowerPoint</Application>
  <PresentationFormat>Custom</PresentationFormat>
  <Paragraphs>50</Paragraphs>
  <Slides>6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Unit 2.1</vt:lpstr>
      <vt:lpstr>Contents Slide Master</vt:lpstr>
      <vt:lpstr>CorelDRAW</vt:lpstr>
      <vt:lpstr>Slide 1</vt:lpstr>
      <vt:lpstr>Course Objectives</vt:lpstr>
      <vt:lpstr>Course Outcomes</vt:lpstr>
      <vt:lpstr>Crossword </vt:lpstr>
      <vt:lpstr>Crossword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user</cp:lastModifiedBy>
  <cp:revision>25</cp:revision>
  <dcterms:created xsi:type="dcterms:W3CDTF">2020-06-09T06:07:05Z</dcterms:created>
  <dcterms:modified xsi:type="dcterms:W3CDTF">2021-07-21T18:39:38Z</dcterms:modified>
</cp:coreProperties>
</file>