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83" r:id="rId3"/>
    <p:sldId id="284" r:id="rId4"/>
    <p:sldId id="285" r:id="rId5"/>
    <p:sldId id="287" r:id="rId6"/>
    <p:sldId id="289" r:id="rId7"/>
    <p:sldId id="288" r:id="rId8"/>
    <p:sldId id="286" r:id="rId9"/>
    <p:sldId id="290" r:id="rId10"/>
    <p:sldId id="282" r:id="rId11"/>
  </p:sldIdLst>
  <p:sldSz cx="12192000" cy="6858000"/>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Raleway Thin"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01aXy77+A+gCcO13zmZFZf02J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17B081-A118-4298-A214-3D0D47F59F7D}">
  <a:tblStyle styleId="{4B17B081-A118-4298-A214-3D0D47F59F7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rot="5400000">
            <a:off x="7133432"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0"/>
          <p:cNvSpPr txBox="1">
            <a:spLocks noGrp="1"/>
          </p:cNvSpPr>
          <p:nvPr>
            <p:ph type="body" idx="1"/>
          </p:nvPr>
        </p:nvSpPr>
        <p:spPr>
          <a:xfrm rot="5400000">
            <a:off x="1799432"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4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1"/>
          <p:cNvSpPr/>
          <p:nvPr/>
        </p:nvSpPr>
        <p:spPr>
          <a:xfrm>
            <a:off x="-19051" y="0"/>
            <a:ext cx="12211051"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1"/>
          <p:cNvSpPr/>
          <p:nvPr/>
        </p:nvSpPr>
        <p:spPr>
          <a:xfrm>
            <a:off x="1085851"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1"/>
          <p:cNvSpPr>
            <a:spLocks noGrp="1"/>
          </p:cNvSpPr>
          <p:nvPr>
            <p:ph type="pic" idx="2"/>
          </p:nvPr>
        </p:nvSpPr>
        <p:spPr>
          <a:xfrm>
            <a:off x="1847851"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3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3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5"/>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5"/>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5"/>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5"/>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5"/>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8"/>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3"/>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8" y="5901987"/>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2"/>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8"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76788" y="3121722"/>
          <a:ext cx="3303056" cy="3148059"/>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788" y="3121722"/>
                        <a:ext cx="3303056" cy="3148059"/>
                      </a:xfrm>
                      <a:prstGeom prst="rect">
                        <a:avLst/>
                      </a:prstGeom>
                      <a:solidFill>
                        <a:srgbClr val="FFFFFF"/>
                      </a:solidFill>
                      <a:ln w="9525">
                        <a:solidFill>
                          <a:srgbClr val="000000"/>
                        </a:solidFill>
                        <a:round/>
                        <a:headEnd/>
                        <a:tailEnd/>
                      </a:ln>
                    </p:spPr>
                  </p:pic>
                </p:oleObj>
              </mc:Fallback>
            </mc:AlternateContent>
          </a:graphicData>
        </a:graphic>
      </p:graphicFrame>
      <p:sp>
        <p:nvSpPr>
          <p:cNvPr id="183" name="Google Shape;183;p1"/>
          <p:cNvSpPr/>
          <p:nvPr/>
        </p:nvSpPr>
        <p:spPr>
          <a:xfrm flipH="1">
            <a:off x="7045437" y="-64960"/>
            <a:ext cx="5146563"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6" y="2025527"/>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1"/>
          <p:cNvSpPr/>
          <p:nvPr/>
        </p:nvSpPr>
        <p:spPr>
          <a:xfrm flipH="1">
            <a:off x="9829798" y="5334001"/>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19562"/>
            <a:ext cx="492860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2"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1783083" y="2051946"/>
            <a:ext cx="9063319" cy="156295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CSE (H) with specialization in Machine Learning and Artificial Intelligence </a:t>
            </a:r>
            <a:endParaRPr dirty="0"/>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Soft Computing (CSF – 332)</a:t>
            </a:r>
            <a:endParaRPr sz="1600" b="0" i="0" u="none" strike="noStrike" cap="none" dirty="0">
              <a:solidFill>
                <a:schemeClr val="dk1"/>
              </a:solidFill>
              <a:latin typeface="Raleway Thin"/>
              <a:ea typeface="Raleway Thin"/>
              <a:cs typeface="Raleway Thin"/>
              <a:sym typeface="Raleway Thin"/>
            </a:endParaRPr>
          </a:p>
        </p:txBody>
      </p:sp>
      <p:sp>
        <p:nvSpPr>
          <p:cNvPr id="190" name="Google Shape;190;p1"/>
          <p:cNvSpPr txBox="1"/>
          <p:nvPr/>
        </p:nvSpPr>
        <p:spPr>
          <a:xfrm>
            <a:off x="108093" y="4902154"/>
            <a:ext cx="5591400" cy="1659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Chapter -1.1 </a:t>
            </a:r>
            <a:endParaRPr sz="24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Introduction to Soft </a:t>
            </a:r>
            <a:r>
              <a:rPr lang="en-US" sz="2400" b="1" dirty="0">
                <a:solidFill>
                  <a:schemeClr val="dk1"/>
                </a:solidFill>
                <a:latin typeface="Times New Roman"/>
                <a:ea typeface="Times New Roman"/>
                <a:cs typeface="Times New Roman"/>
                <a:sym typeface="Times New Roman"/>
              </a:rPr>
              <a:t>C</a:t>
            </a:r>
            <a:r>
              <a:rPr lang="en-US" sz="2400" b="1" i="0" u="none" strike="noStrike" cap="none" dirty="0">
                <a:solidFill>
                  <a:schemeClr val="dk1"/>
                </a:solidFill>
                <a:latin typeface="Times New Roman"/>
                <a:ea typeface="Times New Roman"/>
                <a:cs typeface="Times New Roman"/>
                <a:sym typeface="Times New Roman"/>
              </a:rPr>
              <a:t>omputing </a:t>
            </a:r>
            <a:endParaRPr dirty="0"/>
          </a:p>
          <a:p>
            <a:pPr marL="0" marR="0" lvl="0" indent="0" algn="ctr" rtl="0">
              <a:lnSpc>
                <a:spcPct val="90000"/>
              </a:lnSpc>
              <a:spcBef>
                <a:spcPts val="84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By: Dr. Monika Singh E11032</a:t>
            </a:r>
            <a:endParaRPr sz="2400" b="1" i="0" u="none" strike="noStrike" cap="none" dirty="0">
              <a:solidFill>
                <a:srgbClr val="262626"/>
              </a:solidFill>
              <a:latin typeface="Times New Roman"/>
              <a:ea typeface="Times New Roman"/>
              <a:cs typeface="Times New Roman"/>
              <a:sym typeface="Times New Roman"/>
            </a:endParaRPr>
          </a:p>
          <a:p>
            <a:pPr marL="0" marR="0" lvl="0" indent="0" algn="l" rtl="0">
              <a:spcBef>
                <a:spcPts val="84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27"/>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75" name="Google Shape;375;p27"/>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76" name="Google Shape;376;p27"/>
          <p:cNvCxnSpPr/>
          <p:nvPr/>
        </p:nvCxnSpPr>
        <p:spPr>
          <a:xfrm>
            <a:off x="10169129"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77" name="Google Shape;377;p27"/>
          <p:cNvCxnSpPr/>
          <p:nvPr/>
        </p:nvCxnSpPr>
        <p:spPr>
          <a:xfrm>
            <a:off x="733427" y="6294599"/>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78" name="Google Shape;378;p27"/>
          <p:cNvCxnSpPr/>
          <p:nvPr/>
        </p:nvCxnSpPr>
        <p:spPr>
          <a:xfrm>
            <a:off x="390527" y="5129691"/>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79" name="Google Shape;379;p27"/>
          <p:cNvSpPr txBox="1"/>
          <p:nvPr/>
        </p:nvSpPr>
        <p:spPr>
          <a:xfrm>
            <a:off x="1485903"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80" name="Google Shape;380;p27"/>
          <p:cNvSpPr/>
          <p:nvPr/>
        </p:nvSpPr>
        <p:spPr>
          <a:xfrm>
            <a:off x="2641601"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p27"/>
          <p:cNvSpPr/>
          <p:nvPr/>
        </p:nvSpPr>
        <p:spPr>
          <a:xfrm>
            <a:off x="2898775"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2" name="Google Shape;382;p27"/>
          <p:cNvGrpSpPr/>
          <p:nvPr/>
        </p:nvGrpSpPr>
        <p:grpSpPr>
          <a:xfrm>
            <a:off x="237521" y="152400"/>
            <a:ext cx="410563" cy="1612900"/>
            <a:chOff x="83821" y="0"/>
            <a:chExt cx="219636" cy="903079"/>
          </a:xfrm>
        </p:grpSpPr>
        <p:sp>
          <p:nvSpPr>
            <p:cNvPr id="383" name="Google Shape;383;p27"/>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7"/>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7"/>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86" name="Google Shape;386;p27"/>
            <p:cNvGraphicFramePr>
              <a:graphicFrameLocks noSel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solidFill>
                          <a:srgbClr val="FFFFFF"/>
                        </a:solidFill>
                        <a:ln w="9525">
                          <a:solidFill>
                            <a:srgbClr val="000000"/>
                          </a:solidFill>
                          <a:round/>
                          <a:headEnd/>
                          <a:tailEnd/>
                        </a:ln>
                      </p:spPr>
                    </p:pic>
                  </p:oleObj>
                </mc:Fallback>
              </mc:AlternateContent>
            </a:graphicData>
          </a:graphic>
        </p:graphicFrame>
      </p:grpSp>
      <p:sp>
        <p:nvSpPr>
          <p:cNvPr id="387" name="Google Shape;387;p27"/>
          <p:cNvSpPr/>
          <p:nvPr/>
        </p:nvSpPr>
        <p:spPr>
          <a:xfrm>
            <a:off x="4114006" y="5394448"/>
            <a:ext cx="34260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For queries</a:t>
            </a:r>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Email: </a:t>
            </a:r>
            <a:r>
              <a:rPr lang="en-US" sz="1800" dirty="0" err="1">
                <a:solidFill>
                  <a:schemeClr val="dk1"/>
                </a:solidFill>
                <a:latin typeface="Arial"/>
                <a:ea typeface="Arial"/>
                <a:cs typeface="Arial"/>
                <a:sym typeface="Arial"/>
              </a:rPr>
              <a:t>monika.e11032@cumail.in</a:t>
            </a:r>
            <a:endParaRPr sz="1800">
              <a:solidFill>
                <a:schemeClr val="dk1"/>
              </a:solidFill>
              <a:latin typeface="Calibri"/>
              <a:ea typeface="Calibri"/>
              <a:cs typeface="Calibri"/>
              <a:sym typeface="Calibri"/>
            </a:endParaRPr>
          </a:p>
        </p:txBody>
      </p:sp>
      <p:pic>
        <p:nvPicPr>
          <p:cNvPr id="32769" name="Picture 1">
            <a:extLst>
              <a:ext uri="{FF2B5EF4-FFF2-40B4-BE49-F238E27FC236}">
                <a16:creationId xmlns:a16="http://schemas.microsoft.com/office/drawing/2014/main" id="{D6EA5202-C9E8-457D-87EC-E1E0FD14D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228600"/>
            <a:ext cx="177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b="1" dirty="0"/>
              <a:t>COURSE DESCRIPTION</a:t>
            </a:r>
            <a:br>
              <a:rPr lang="en-US" dirty="0"/>
            </a:br>
            <a:endParaRPr lang="en-US" dirty="0"/>
          </a:p>
        </p:txBody>
      </p:sp>
      <p:sp>
        <p:nvSpPr>
          <p:cNvPr id="7" name="Text Placeholder 6"/>
          <p:cNvSpPr>
            <a:spLocks noGrp="1"/>
          </p:cNvSpPr>
          <p:nvPr>
            <p:ph type="body" idx="1"/>
          </p:nvPr>
        </p:nvSpPr>
        <p:spPr>
          <a:xfrm>
            <a:off x="347133" y="1413933"/>
            <a:ext cx="11006667" cy="4763030"/>
          </a:xfrm>
        </p:spPr>
        <p:txBody>
          <a:bodyPr>
            <a:normAutofit fontScale="77500" lnSpcReduction="20000"/>
          </a:bodyPr>
          <a:lstStyle/>
          <a:p>
            <a:pPr algn="just"/>
            <a:r>
              <a:rPr lang="en-US" dirty="0"/>
              <a:t>Soft Computing is dedicated to system solutions based on soft computing paradigms. </a:t>
            </a:r>
          </a:p>
          <a:p>
            <a:pPr algn="just"/>
            <a:endParaRPr lang="en-US" dirty="0"/>
          </a:p>
          <a:p>
            <a:pPr algn="just"/>
            <a:r>
              <a:rPr lang="en-US" dirty="0"/>
              <a:t>The course provides an understanding of soft computing techniques such as genetic programming, swarm intelligence, neural science, neural net systems, fuzzy set theory, fuzzy systems. </a:t>
            </a:r>
          </a:p>
          <a:p>
            <a:pPr algn="just"/>
            <a:endParaRPr lang="en-US" dirty="0"/>
          </a:p>
          <a:p>
            <a:pPr algn="just"/>
            <a:r>
              <a:rPr lang="en-US" dirty="0"/>
              <a:t>The approaches of soft computing course enable solutions for problems that may be either unsolvable or just too time-consuming to solve with the current hardware. </a:t>
            </a:r>
          </a:p>
          <a:p>
            <a:pPr algn="just"/>
            <a:endParaRPr lang="en-US" dirty="0"/>
          </a:p>
          <a:p>
            <a:pPr algn="just"/>
            <a:r>
              <a:rPr lang="en-US" dirty="0"/>
              <a:t>Soft computing is tolerant of partial truths, uncertainty, imprecision and approximation, unlike traditional computing models. The tolerance of soft computing allows researchers working in this particular field to solve the problems that traditional computing approaches can't process and solve.</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839788" y="1477006"/>
            <a:ext cx="10905744"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712866" y="1634064"/>
          <a:ext cx="11084393" cy="4281954"/>
        </p:xfrm>
        <a:graphic>
          <a:graphicData uri="http://schemas.openxmlformats.org/drawingml/2006/table">
            <a:tbl>
              <a:tblPr firstRow="1" bandRow="1">
                <a:tableStyleId>{22838BEF-8BB2-4498-84A7-C5851F593DF1}</a:tableStyleId>
              </a:tblPr>
              <a:tblGrid>
                <a:gridCol w="11084393">
                  <a:extLst>
                    <a:ext uri="{9D8B030D-6E8A-4147-A177-3AD203B41FA5}">
                      <a16:colId xmlns:a16="http://schemas.microsoft.com/office/drawing/2014/main" val="20000"/>
                    </a:ext>
                  </a:extLst>
                </a:gridCol>
              </a:tblGrid>
              <a:tr h="1348978">
                <a:tc>
                  <a:txBody>
                    <a:bodyPr/>
                    <a:lstStyle/>
                    <a:p>
                      <a:r>
                        <a:rPr lang="en-US" sz="2400" b="1" u="none" strike="noStrike" cap="none" dirty="0">
                          <a:latin typeface="Calibri" pitchFamily="34" charset="0"/>
                          <a:sym typeface="Arial"/>
                        </a:rPr>
                        <a:t>To introduce soft computing concepts and techniques of artificial neural networks, fuzzy sets, fuzzy logic and genetic algorithms</a:t>
                      </a:r>
                    </a:p>
                  </a:txBody>
                  <a:tcPr anchor="ctr"/>
                </a:tc>
                <a:extLst>
                  <a:ext uri="{0D108BD9-81ED-4DB2-BD59-A6C34878D82A}">
                    <a16:rowId xmlns:a16="http://schemas.microsoft.com/office/drawing/2014/main" val="10000"/>
                  </a:ext>
                </a:extLst>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understand the various techniques from the application point of view.</a:t>
                      </a:r>
                    </a:p>
                    <a:p>
                      <a:endParaRPr lang="en-US" sz="2400" b="1" dirty="0">
                        <a:latin typeface="Calibri" pitchFamily="34" charset="0"/>
                      </a:endParaRPr>
                    </a:p>
                  </a:txBody>
                  <a:tcPr anchor="ctr"/>
                </a:tc>
                <a:extLst>
                  <a:ext uri="{0D108BD9-81ED-4DB2-BD59-A6C34878D82A}">
                    <a16:rowId xmlns:a16="http://schemas.microsoft.com/office/drawing/2014/main" val="10001"/>
                  </a:ext>
                </a:extLst>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analyze various soft computing techniques and decide the technique to be used in a particular problem situation. </a:t>
                      </a:r>
                    </a:p>
                    <a:p>
                      <a:endParaRPr lang="en-US" sz="2400" b="1" dirty="0">
                        <a:latin typeface="Calibri" pitchFamily="34" charset="0"/>
                      </a:endParaRPr>
                    </a:p>
                  </a:txBody>
                  <a:tcPr anchor="ctr"/>
                </a:tc>
                <a:extLst>
                  <a:ext uri="{0D108BD9-81ED-4DB2-BD59-A6C34878D82A}">
                    <a16:rowId xmlns:a16="http://schemas.microsoft.com/office/drawing/2014/main" val="10002"/>
                  </a:ext>
                </a:extLst>
              </a:tr>
              <a:tr h="626143">
                <a:tc>
                  <a:txBody>
                    <a:bodyPr/>
                    <a:lstStyle/>
                    <a:p>
                      <a:r>
                        <a:rPr lang="en-US" sz="2400" b="1" u="none" strike="noStrike" cap="none" dirty="0">
                          <a:latin typeface="Calibri" pitchFamily="34" charset="0"/>
                          <a:sym typeface="Arial"/>
                        </a:rPr>
                        <a:t>To implement soft computing based solutions for real-world problems</a:t>
                      </a:r>
                    </a:p>
                    <a:p>
                      <a:endParaRPr lang="en-US" sz="2400" b="1" dirty="0">
                        <a:latin typeface="Calibri"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aphicFrame>
        <p:nvGraphicFramePr>
          <p:cNvPr id="5" name="Table 4"/>
          <p:cNvGraphicFramePr>
            <a:graphicFrameLocks noGrp="1"/>
          </p:cNvGraphicFramePr>
          <p:nvPr>
            <p:extLst>
              <p:ext uri="{D42A27DB-BD31-4B8C-83A1-F6EECF244321}">
                <p14:modId xmlns:p14="http://schemas.microsoft.com/office/powerpoint/2010/main" val="701205469"/>
              </p:ext>
            </p:extLst>
          </p:nvPr>
        </p:nvGraphicFramePr>
        <p:xfrm>
          <a:off x="329786" y="1600200"/>
          <a:ext cx="11467477" cy="4424439"/>
        </p:xfrm>
        <a:graphic>
          <a:graphicData uri="http://schemas.openxmlformats.org/drawingml/2006/table">
            <a:tbl>
              <a:tblPr/>
              <a:tblGrid>
                <a:gridCol w="840939">
                  <a:extLst>
                    <a:ext uri="{9D8B030D-6E8A-4147-A177-3AD203B41FA5}">
                      <a16:colId xmlns:a16="http://schemas.microsoft.com/office/drawing/2014/main" val="20000"/>
                    </a:ext>
                  </a:extLst>
                </a:gridCol>
                <a:gridCol w="9387551">
                  <a:extLst>
                    <a:ext uri="{9D8B030D-6E8A-4147-A177-3AD203B41FA5}">
                      <a16:colId xmlns:a16="http://schemas.microsoft.com/office/drawing/2014/main" val="20001"/>
                    </a:ext>
                  </a:extLst>
                </a:gridCol>
                <a:gridCol w="1238987">
                  <a:extLst>
                    <a:ext uri="{9D8B030D-6E8A-4147-A177-3AD203B41FA5}">
                      <a16:colId xmlns:a16="http://schemas.microsoft.com/office/drawing/2014/main" val="20002"/>
                    </a:ext>
                  </a:extLst>
                </a:gridCol>
              </a:tblGrid>
              <a:tr h="896983">
                <a:tc>
                  <a:txBody>
                    <a:bodyPr/>
                    <a:lstStyle/>
                    <a:p>
                      <a:pPr marL="0" marR="53975">
                        <a:lnSpc>
                          <a:spcPct val="115000"/>
                        </a:lnSpc>
                        <a:spcBef>
                          <a:spcPts val="0"/>
                        </a:spcBef>
                        <a:spcAft>
                          <a:spcPts val="1000"/>
                        </a:spcAft>
                      </a:pPr>
                      <a:r>
                        <a:rPr lang="en-US" sz="2000" b="1" dirty="0" err="1">
                          <a:solidFill>
                            <a:srgbClr val="000000"/>
                          </a:solidFill>
                          <a:latin typeface="Calibri Light"/>
                          <a:ea typeface="Calibri"/>
                          <a:cs typeface="Calibri"/>
                        </a:rPr>
                        <a:t>CO1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dirty="0">
                          <a:solidFill>
                            <a:srgbClr val="000000"/>
                          </a:solidFill>
                          <a:latin typeface="Calibri Light"/>
                          <a:ea typeface="Times New Roman"/>
                          <a:cs typeface="Times New Roman"/>
                        </a:rPr>
                        <a:t>Identify and describe soft computing techniques and their roles in building intelligent machines</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0000"/>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0001"/>
                  </a:ext>
                </a:extLst>
              </a:tr>
              <a:tr h="1135501">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dirty="0">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lvl="0"/>
            <a:r>
              <a:rPr lang="en-US" b="1" dirty="0">
                <a:solidFill>
                  <a:srgbClr val="0070C0"/>
                </a:solidFill>
                <a:latin typeface="Calibri Light" pitchFamily="34" charset="0"/>
                <a:ea typeface="Calibri" pitchFamily="34" charset="0"/>
                <a:cs typeface="Calibri" pitchFamily="34" charset="0"/>
              </a:rPr>
              <a:t>Internal Evaluation </a:t>
            </a:r>
            <a:r>
              <a:rPr lang="en-US" sz="4800" b="1" dirty="0">
                <a:solidFill>
                  <a:srgbClr val="0070C0"/>
                </a:solidFill>
                <a:latin typeface="Calibri Light" pitchFamily="34" charset="0"/>
                <a:ea typeface="Calibri" pitchFamily="34" charset="0"/>
                <a:cs typeface="Calibri" pitchFamily="34" charset="0"/>
              </a:rPr>
              <a:t>Component</a:t>
            </a:r>
            <a:br>
              <a:rPr lang="en-US" sz="8000" dirty="0">
                <a:solidFill>
                  <a:schemeClr val="tx1"/>
                </a:solidFill>
                <a:latin typeface="Arial" pitchFamily="34" charset="0"/>
                <a:cs typeface="Arial" pitchFamily="34" charset="0"/>
              </a:rPr>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graphicFrame>
        <p:nvGraphicFramePr>
          <p:cNvPr id="8" name="Table 7"/>
          <p:cNvGraphicFramePr>
            <a:graphicFrameLocks noGrp="1"/>
          </p:cNvGraphicFramePr>
          <p:nvPr/>
        </p:nvGraphicFramePr>
        <p:xfrm>
          <a:off x="284814" y="1462619"/>
          <a:ext cx="11201437" cy="4744286"/>
        </p:xfrm>
        <a:graphic>
          <a:graphicData uri="http://schemas.openxmlformats.org/drawingml/2006/table">
            <a:tbl>
              <a:tblPr>
                <a:tableStyleId>{775DCB02-9BB8-47FD-8907-85C794F793BA}</a:tableStyleId>
              </a:tblPr>
              <a:tblGrid>
                <a:gridCol w="740411">
                  <a:extLst>
                    <a:ext uri="{9D8B030D-6E8A-4147-A177-3AD203B41FA5}">
                      <a16:colId xmlns:a16="http://schemas.microsoft.com/office/drawing/2014/main" val="20000"/>
                    </a:ext>
                  </a:extLst>
                </a:gridCol>
                <a:gridCol w="2182672">
                  <a:extLst>
                    <a:ext uri="{9D8B030D-6E8A-4147-A177-3AD203B41FA5}">
                      <a16:colId xmlns:a16="http://schemas.microsoft.com/office/drawing/2014/main" val="20001"/>
                    </a:ext>
                  </a:extLst>
                </a:gridCol>
                <a:gridCol w="2413416">
                  <a:extLst>
                    <a:ext uri="{9D8B030D-6E8A-4147-A177-3AD203B41FA5}">
                      <a16:colId xmlns:a16="http://schemas.microsoft.com/office/drawing/2014/main" val="20002"/>
                    </a:ext>
                  </a:extLst>
                </a:gridCol>
                <a:gridCol w="1933732">
                  <a:extLst>
                    <a:ext uri="{9D8B030D-6E8A-4147-A177-3AD203B41FA5}">
                      <a16:colId xmlns:a16="http://schemas.microsoft.com/office/drawing/2014/main" val="20003"/>
                    </a:ext>
                  </a:extLst>
                </a:gridCol>
                <a:gridCol w="2036641">
                  <a:extLst>
                    <a:ext uri="{9D8B030D-6E8A-4147-A177-3AD203B41FA5}">
                      <a16:colId xmlns:a16="http://schemas.microsoft.com/office/drawing/2014/main" val="20004"/>
                    </a:ext>
                  </a:extLst>
                </a:gridCol>
                <a:gridCol w="1894565">
                  <a:extLst>
                    <a:ext uri="{9D8B030D-6E8A-4147-A177-3AD203B41FA5}">
                      <a16:colId xmlns:a16="http://schemas.microsoft.com/office/drawing/2014/main" val="20005"/>
                    </a:ext>
                  </a:extLst>
                </a:gridCol>
              </a:tblGrid>
              <a:tr h="713440">
                <a:tc>
                  <a:txBody>
                    <a:bodyPr/>
                    <a:lstStyle/>
                    <a:p>
                      <a:pPr marL="0" marR="53975" algn="ctr">
                        <a:lnSpc>
                          <a:spcPct val="115000"/>
                        </a:lnSpc>
                        <a:spcBef>
                          <a:spcPts val="0"/>
                        </a:spcBef>
                        <a:spcAft>
                          <a:spcPts val="0"/>
                        </a:spcAft>
                      </a:pPr>
                      <a:r>
                        <a:rPr lang="en-US" sz="1600" b="1" dirty="0" err="1"/>
                        <a:t>SNo</a:t>
                      </a:r>
                      <a:r>
                        <a:rPr lang="en-US" sz="1600" b="1" dirty="0"/>
                        <a:t>.</a:t>
                      </a:r>
                      <a:endParaRPr lang="en-US" sz="1600" b="1" dirty="0">
                        <a:latin typeface="Calibri"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b="1" dirty="0"/>
                        <a:t>Type of Assessment</a:t>
                      </a:r>
                      <a:endParaRPr lang="en-US" sz="1600" b="1" dirty="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b="1" dirty="0" err="1"/>
                        <a:t>Weightage</a:t>
                      </a:r>
                      <a:r>
                        <a:rPr lang="en-US" sz="1600" b="1" dirty="0"/>
                        <a:t> of actual conduct </a:t>
                      </a:r>
                      <a:endParaRPr lang="en-US" sz="1600" b="1" dirty="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b="1" dirty="0"/>
                        <a:t>Frequency of Task </a:t>
                      </a:r>
                      <a:endParaRPr lang="en-US" sz="1600" b="1" dirty="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b="1" dirty="0"/>
                        <a:t>Final </a:t>
                      </a:r>
                      <a:r>
                        <a:rPr lang="en-US" sz="1600" b="1" dirty="0" err="1"/>
                        <a:t>Weightage</a:t>
                      </a:r>
                      <a:r>
                        <a:rPr lang="en-US" sz="1600" b="1" dirty="0"/>
                        <a:t> in Internal </a:t>
                      </a:r>
                    </a:p>
                    <a:p>
                      <a:pPr marL="0" marR="53975" algn="just">
                        <a:lnSpc>
                          <a:spcPct val="115000"/>
                        </a:lnSpc>
                        <a:spcBef>
                          <a:spcPts val="0"/>
                        </a:spcBef>
                        <a:spcAft>
                          <a:spcPts val="0"/>
                        </a:spcAft>
                      </a:pPr>
                      <a:r>
                        <a:rPr lang="en-US" sz="1600" b="1" dirty="0"/>
                        <a:t>Assessment</a:t>
                      </a:r>
                      <a:endParaRPr lang="en-US" sz="1600" b="1" dirty="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b="1" dirty="0"/>
                        <a:t>Remarks </a:t>
                      </a:r>
                    </a:p>
                    <a:p>
                      <a:pPr marL="0" marR="53975" algn="just">
                        <a:lnSpc>
                          <a:spcPct val="115000"/>
                        </a:lnSpc>
                        <a:spcBef>
                          <a:spcPts val="0"/>
                        </a:spcBef>
                        <a:spcAft>
                          <a:spcPts val="0"/>
                        </a:spcAft>
                      </a:pPr>
                      <a:r>
                        <a:rPr lang="en-US" sz="1600" b="1" dirty="0"/>
                        <a:t>(Graded/Non-Graded)</a:t>
                      </a:r>
                      <a:endParaRPr lang="en-US" sz="1600" b="1" dirty="0">
                        <a:latin typeface="Calibri" pitchFamily="34" charset="0"/>
                        <a:ea typeface="Calibri"/>
                        <a:cs typeface="Times New Roman"/>
                      </a:endParaRPr>
                    </a:p>
                  </a:txBody>
                  <a:tcPr marL="68580" marR="68580" marT="0" marB="0"/>
                </a:tc>
                <a:extLst>
                  <a:ext uri="{0D108BD9-81ED-4DB2-BD59-A6C34878D82A}">
                    <a16:rowId xmlns:a16="http://schemas.microsoft.com/office/drawing/2014/main" val="10000"/>
                  </a:ext>
                </a:extLst>
              </a:tr>
              <a:tr h="475627">
                <a:tc>
                  <a:txBody>
                    <a:bodyPr/>
                    <a:lstStyle/>
                    <a:p>
                      <a:pPr marL="0" marR="53975" algn="ctr">
                        <a:lnSpc>
                          <a:spcPct val="115000"/>
                        </a:lnSpc>
                        <a:spcBef>
                          <a:spcPts val="0"/>
                        </a:spcBef>
                        <a:spcAft>
                          <a:spcPts val="0"/>
                        </a:spcAft>
                      </a:pPr>
                      <a:r>
                        <a:rPr lang="en-US" sz="1600"/>
                        <a:t>1</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Assignment </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10 marks of each assignment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One per unit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10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1"/>
                  </a:ext>
                </a:extLst>
              </a:tr>
              <a:tr h="475627">
                <a:tc>
                  <a:txBody>
                    <a:bodyPr/>
                    <a:lstStyle/>
                    <a:p>
                      <a:pPr marL="0" marR="53975" algn="ctr">
                        <a:lnSpc>
                          <a:spcPct val="115000"/>
                        </a:lnSpc>
                        <a:spcBef>
                          <a:spcPts val="0"/>
                        </a:spcBef>
                        <a:spcAft>
                          <a:spcPts val="0"/>
                        </a:spcAft>
                      </a:pPr>
                      <a:r>
                        <a:rPr lang="en-US" sz="1600"/>
                        <a:t>2</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Quiz</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4 marks of each quiz</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One per unit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4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2"/>
                  </a:ext>
                </a:extLst>
              </a:tr>
              <a:tr h="475627">
                <a:tc>
                  <a:txBody>
                    <a:bodyPr/>
                    <a:lstStyle/>
                    <a:p>
                      <a:pPr marL="0" marR="53975" algn="ctr">
                        <a:lnSpc>
                          <a:spcPct val="115000"/>
                        </a:lnSpc>
                        <a:spcBef>
                          <a:spcPts val="0"/>
                        </a:spcBef>
                        <a:spcAft>
                          <a:spcPts val="0"/>
                        </a:spcAft>
                      </a:pPr>
                      <a:r>
                        <a:rPr lang="en-US" sz="1600"/>
                        <a:t>3</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Time Bound Quiz</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12 marks for each test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One per unit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12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3"/>
                  </a:ext>
                </a:extLst>
              </a:tr>
              <a:tr h="237813">
                <a:tc>
                  <a:txBody>
                    <a:bodyPr/>
                    <a:lstStyle/>
                    <a:p>
                      <a:pPr marL="0" marR="53975" algn="ctr">
                        <a:lnSpc>
                          <a:spcPct val="115000"/>
                        </a:lnSpc>
                        <a:spcBef>
                          <a:spcPts val="0"/>
                        </a:spcBef>
                        <a:spcAft>
                          <a:spcPts val="0"/>
                        </a:spcAft>
                      </a:pPr>
                      <a:r>
                        <a:rPr lang="en-US" sz="1600"/>
                        <a:t>4</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Case study</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One per unit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Non-Graded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4"/>
                  </a:ext>
                </a:extLst>
              </a:tr>
              <a:tr h="475627">
                <a:tc>
                  <a:txBody>
                    <a:bodyPr/>
                    <a:lstStyle/>
                    <a:p>
                      <a:pPr marL="0" marR="53975" algn="ctr">
                        <a:lnSpc>
                          <a:spcPct val="115000"/>
                        </a:lnSpc>
                        <a:spcBef>
                          <a:spcPts val="0"/>
                        </a:spcBef>
                        <a:spcAft>
                          <a:spcPts val="0"/>
                        </a:spcAft>
                      </a:pPr>
                      <a:r>
                        <a:rPr lang="en-US" sz="1600"/>
                        <a:t>5</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Discussion Forum</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4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One per unit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4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5"/>
                  </a:ext>
                </a:extLst>
              </a:tr>
              <a:tr h="237813">
                <a:tc>
                  <a:txBody>
                    <a:bodyPr/>
                    <a:lstStyle/>
                    <a:p>
                      <a:pPr marL="0" marR="53975" algn="ctr">
                        <a:lnSpc>
                          <a:spcPct val="115000"/>
                        </a:lnSpc>
                        <a:spcBef>
                          <a:spcPts val="0"/>
                        </a:spcBef>
                        <a:spcAft>
                          <a:spcPts val="0"/>
                        </a:spcAft>
                      </a:pPr>
                      <a:r>
                        <a:rPr lang="en-US" sz="1600"/>
                        <a:t>6</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Presentation </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6"/>
                  </a:ext>
                </a:extLst>
              </a:tr>
              <a:tr h="475627">
                <a:tc>
                  <a:txBody>
                    <a:bodyPr/>
                    <a:lstStyle/>
                    <a:p>
                      <a:pPr marL="0" marR="53975" algn="ctr">
                        <a:lnSpc>
                          <a:spcPct val="115000"/>
                        </a:lnSpc>
                        <a:spcBef>
                          <a:spcPts val="0"/>
                        </a:spcBef>
                        <a:spcAft>
                          <a:spcPts val="0"/>
                        </a:spcAft>
                      </a:pPr>
                      <a:r>
                        <a:rPr lang="en-US" sz="1600"/>
                        <a:t>7</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t>Mid-Sem Test</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20 Marks for one MST </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2 per semester</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20 marks</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Graded</a:t>
                      </a:r>
                      <a:endParaRPr lang="en-US" sz="160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7"/>
                  </a:ext>
                </a:extLst>
              </a:tr>
              <a:tr h="951254">
                <a:tc>
                  <a:txBody>
                    <a:bodyPr/>
                    <a:lstStyle/>
                    <a:p>
                      <a:pPr marL="0" marR="53975" algn="ctr">
                        <a:lnSpc>
                          <a:spcPct val="115000"/>
                        </a:lnSpc>
                        <a:spcBef>
                          <a:spcPts val="0"/>
                        </a:spcBef>
                        <a:spcAft>
                          <a:spcPts val="0"/>
                        </a:spcAft>
                      </a:pPr>
                      <a:r>
                        <a:rPr lang="en-US" sz="1600"/>
                        <a:t>8</a:t>
                      </a:r>
                      <a:endParaRPr lang="en-US" sz="1600">
                        <a:latin typeface="Calibri" pitchFamily="34"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t>Attendance and Engagement Score on BB</a:t>
                      </a:r>
                      <a:endParaRPr lang="en-US" sz="1600" dirty="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NA</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dirty="0"/>
                        <a:t>NA</a:t>
                      </a:r>
                      <a:endParaRPr lang="en-US" sz="1600" dirty="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a:t>2</a:t>
                      </a:r>
                      <a:endParaRPr lang="en-US" sz="1600">
                        <a:solidFill>
                          <a:srgbClr val="000000"/>
                        </a:solidFill>
                        <a:latin typeface="Calibri" pitchFamily="34" charset="0"/>
                        <a:ea typeface="Times New Roman"/>
                        <a:cs typeface="Calibri"/>
                      </a:endParaRPr>
                    </a:p>
                  </a:txBody>
                  <a:tcPr marL="68580" marR="68580" marT="0" marB="0"/>
                </a:tc>
                <a:tc>
                  <a:txBody>
                    <a:bodyPr/>
                    <a:lstStyle/>
                    <a:p>
                      <a:pPr marL="0" marR="0" algn="just">
                        <a:lnSpc>
                          <a:spcPct val="115000"/>
                        </a:lnSpc>
                        <a:spcBef>
                          <a:spcPts val="0"/>
                        </a:spcBef>
                        <a:spcAft>
                          <a:spcPts val="0"/>
                        </a:spcAft>
                      </a:pPr>
                      <a:r>
                        <a:rPr lang="en-US" sz="1600" dirty="0"/>
                        <a:t>NA</a:t>
                      </a:r>
                      <a:endParaRPr lang="en-US" sz="1600" dirty="0">
                        <a:solidFill>
                          <a:srgbClr val="000000"/>
                        </a:solidFill>
                        <a:latin typeface="Calibri" pitchFamily="34" charset="0"/>
                        <a:ea typeface="Times New Roman"/>
                        <a:cs typeface="Calibri"/>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b="1" dirty="0"/>
              <a:t>TEXTBOOKS / REFERENCE BOOKS</a:t>
            </a:r>
            <a:br>
              <a:rPr lang="en-US" dirty="0"/>
            </a:br>
            <a:endParaRPr lang="en-US" dirty="0"/>
          </a:p>
        </p:txBody>
      </p:sp>
      <p:sp>
        <p:nvSpPr>
          <p:cNvPr id="7" name="Text Placeholder 6"/>
          <p:cNvSpPr>
            <a:spLocks noGrp="1"/>
          </p:cNvSpPr>
          <p:nvPr>
            <p:ph type="body" idx="1"/>
          </p:nvPr>
        </p:nvSpPr>
        <p:spPr>
          <a:xfrm>
            <a:off x="406400" y="1219201"/>
            <a:ext cx="11379200" cy="4805363"/>
          </a:xfrm>
        </p:spPr>
        <p:txBody>
          <a:bodyPr>
            <a:noAutofit/>
          </a:bodyPr>
          <a:lstStyle/>
          <a:p>
            <a:pPr>
              <a:buNone/>
            </a:pPr>
            <a:r>
              <a:rPr lang="en-US" sz="2000" b="1" dirty="0"/>
              <a:t>TEXT BOOKS</a:t>
            </a:r>
            <a:endParaRPr lang="en-US" sz="2000" dirty="0"/>
          </a:p>
          <a:p>
            <a:r>
              <a:rPr lang="en-US" sz="2000" b="1" dirty="0" err="1"/>
              <a:t>T1</a:t>
            </a:r>
            <a:r>
              <a:rPr lang="en-US" sz="2000" b="1" dirty="0"/>
              <a:t>.</a:t>
            </a:r>
            <a:r>
              <a:rPr lang="en-US" sz="2000" dirty="0"/>
              <a:t> Timothy J. Ross, </a:t>
            </a:r>
            <a:r>
              <a:rPr lang="en-US" sz="2000" b="1" dirty="0"/>
              <a:t>“Fuzzy Logic with Engineering Applications”.</a:t>
            </a:r>
            <a:r>
              <a:rPr lang="en-US" sz="2000" dirty="0"/>
              <a:t> </a:t>
            </a:r>
          </a:p>
          <a:p>
            <a:r>
              <a:rPr lang="en-US" sz="2000" b="1" dirty="0" err="1"/>
              <a:t>T2</a:t>
            </a:r>
            <a:r>
              <a:rPr lang="en-US" sz="2000" b="1" dirty="0"/>
              <a:t>.</a:t>
            </a:r>
            <a:r>
              <a:rPr lang="en-US" sz="2000" dirty="0"/>
              <a:t> </a:t>
            </a:r>
            <a:r>
              <a:rPr lang="en-US" sz="2000" dirty="0" err="1"/>
              <a:t>S.N.Sivanandam</a:t>
            </a:r>
            <a:r>
              <a:rPr lang="en-US" sz="2000" dirty="0"/>
              <a:t>, </a:t>
            </a:r>
            <a:r>
              <a:rPr lang="en-US" sz="2000" dirty="0" err="1"/>
              <a:t>S.N</a:t>
            </a:r>
            <a:r>
              <a:rPr lang="en-US" sz="2000" dirty="0"/>
              <a:t> </a:t>
            </a:r>
            <a:r>
              <a:rPr lang="en-US" sz="2000" dirty="0" err="1"/>
              <a:t>Deepa</a:t>
            </a:r>
            <a:r>
              <a:rPr lang="en-US" sz="2000" dirty="0"/>
              <a:t>, </a:t>
            </a:r>
            <a:r>
              <a:rPr lang="en-US" sz="2000" b="1" dirty="0"/>
              <a:t>“Principles of Soft Computing”</a:t>
            </a:r>
            <a:endParaRPr lang="en-US" sz="2000" dirty="0"/>
          </a:p>
          <a:p>
            <a:r>
              <a:rPr lang="en-US" sz="2000" b="1" dirty="0" err="1"/>
              <a:t>T3</a:t>
            </a:r>
            <a:r>
              <a:rPr lang="en-US" sz="2000" dirty="0"/>
              <a:t>. </a:t>
            </a:r>
            <a:r>
              <a:rPr lang="en-US" sz="2000" dirty="0" err="1"/>
              <a:t>Lofti</a:t>
            </a:r>
            <a:r>
              <a:rPr lang="en-US" sz="2000" dirty="0"/>
              <a:t> </a:t>
            </a:r>
            <a:r>
              <a:rPr lang="en-US" sz="2000" dirty="0" err="1"/>
              <a:t>Zadeh</a:t>
            </a:r>
            <a:r>
              <a:rPr lang="en-US" sz="2000" b="1" dirty="0"/>
              <a:t> “Fuzzy Logic and Soft Computing” </a:t>
            </a:r>
            <a:r>
              <a:rPr lang="en-US" sz="2000" dirty="0"/>
              <a:t>Word Scientific, 1995</a:t>
            </a:r>
            <a:r>
              <a:rPr lang="en-US" sz="2000" b="1" dirty="0"/>
              <a:t>.</a:t>
            </a:r>
            <a:endParaRPr lang="en-US" sz="2000" dirty="0"/>
          </a:p>
          <a:p>
            <a:r>
              <a:rPr lang="en-US" sz="2000" b="1" dirty="0"/>
              <a:t>T4 </a:t>
            </a:r>
            <a:r>
              <a:rPr lang="en-US" sz="2000" dirty="0"/>
              <a:t>Samir </a:t>
            </a:r>
            <a:r>
              <a:rPr lang="en-US" sz="2000" dirty="0" err="1"/>
              <a:t>Roy,Udit</a:t>
            </a:r>
            <a:r>
              <a:rPr lang="en-US" sz="2000" dirty="0"/>
              <a:t> Chakraborty, </a:t>
            </a:r>
            <a:r>
              <a:rPr lang="en-US" sz="2000" b="1" dirty="0"/>
              <a:t>“Introduction to Soft Computing: Neuro-Fuzzy and Genetic Algorithms”, </a:t>
            </a:r>
            <a:r>
              <a:rPr lang="en-US" sz="2000" dirty="0"/>
              <a:t>Pearson.</a:t>
            </a:r>
          </a:p>
          <a:p>
            <a:pPr>
              <a:buNone/>
            </a:pPr>
            <a:r>
              <a:rPr lang="en-US" sz="2000" b="1" dirty="0"/>
              <a:t> </a:t>
            </a:r>
            <a:endParaRPr lang="en-US" sz="2000" dirty="0"/>
          </a:p>
          <a:p>
            <a:pPr>
              <a:buNone/>
            </a:pPr>
            <a:r>
              <a:rPr lang="en-US" sz="2000" b="1" dirty="0"/>
              <a:t>REFERENCE BOOKS</a:t>
            </a:r>
            <a:endParaRPr lang="en-US" sz="2000" dirty="0"/>
          </a:p>
          <a:p>
            <a:r>
              <a:rPr lang="en-US" sz="2000" b="1" dirty="0" err="1"/>
              <a:t>R1</a:t>
            </a:r>
            <a:r>
              <a:rPr lang="en-US" sz="2000" b="1" dirty="0"/>
              <a:t>. </a:t>
            </a:r>
            <a:r>
              <a:rPr lang="en-US" sz="2000" dirty="0"/>
              <a:t>Bart </a:t>
            </a:r>
            <a:r>
              <a:rPr lang="en-US" sz="2000" dirty="0" err="1"/>
              <a:t>Kosko</a:t>
            </a:r>
            <a:r>
              <a:rPr lang="en-US" sz="2000" dirty="0"/>
              <a:t>, </a:t>
            </a:r>
            <a:r>
              <a:rPr lang="en-US" sz="2000" b="1" dirty="0"/>
              <a:t>“Neural Network and Fuzzy Systems: A Dynamic System Approach to Machine”</a:t>
            </a:r>
            <a:r>
              <a:rPr lang="en-US" sz="2000" dirty="0"/>
              <a:t> Prentice-Hall 1998</a:t>
            </a:r>
          </a:p>
          <a:p>
            <a:r>
              <a:rPr lang="en-US" sz="2000" b="1" dirty="0" err="1"/>
              <a:t>R2</a:t>
            </a:r>
            <a:r>
              <a:rPr lang="en-US" sz="2000" b="1" dirty="0"/>
              <a:t>. </a:t>
            </a:r>
            <a:r>
              <a:rPr lang="en-US" sz="2000" dirty="0"/>
              <a:t>L. </a:t>
            </a:r>
            <a:r>
              <a:rPr lang="en-US" sz="2000" dirty="0" err="1"/>
              <a:t>Fausett</a:t>
            </a:r>
            <a:r>
              <a:rPr lang="en-US" sz="2000" dirty="0"/>
              <a:t>, </a:t>
            </a:r>
            <a:r>
              <a:rPr lang="en-US" sz="2000" b="1" dirty="0"/>
              <a:t>“Fundamentals of Neural Networks: Architectures, Algorithms, and Applications”,</a:t>
            </a:r>
            <a:r>
              <a:rPr lang="en-US" sz="2000" dirty="0"/>
              <a:t> Prentice-Hall, 1994.</a:t>
            </a:r>
          </a:p>
          <a:p>
            <a:r>
              <a:rPr lang="en-US" sz="2000" b="1" dirty="0" err="1"/>
              <a:t>R3</a:t>
            </a:r>
            <a:r>
              <a:rPr lang="en-US" sz="2000" b="1" dirty="0"/>
              <a:t>. </a:t>
            </a:r>
            <a:r>
              <a:rPr lang="en-US" sz="2000" dirty="0"/>
              <a:t>Jack M. </a:t>
            </a:r>
            <a:r>
              <a:rPr lang="en-US" sz="2000" dirty="0" err="1"/>
              <a:t>Zurada</a:t>
            </a:r>
            <a:r>
              <a:rPr lang="en-US" sz="2000" dirty="0"/>
              <a:t>, </a:t>
            </a:r>
            <a:r>
              <a:rPr lang="en-US" sz="2000" b="1" dirty="0"/>
              <a:t>“Introduction to Artificial Neural Systems”,</a:t>
            </a:r>
            <a:r>
              <a:rPr lang="en-US" sz="2000" dirty="0"/>
              <a:t> </a:t>
            </a:r>
            <a:r>
              <a:rPr lang="en-US" sz="2000" dirty="0" err="1"/>
              <a:t>PWS</a:t>
            </a:r>
            <a:r>
              <a:rPr lang="en-US" sz="2000" dirty="0"/>
              <a:t> Publishing Co., Boston, 2000.</a:t>
            </a:r>
          </a:p>
          <a:p>
            <a:r>
              <a:rPr lang="en-US" sz="2000" b="1" dirty="0" err="1"/>
              <a:t>R4</a:t>
            </a:r>
            <a:r>
              <a:rPr lang="en-US" sz="2000" dirty="0"/>
              <a:t>	J S R Jang, </a:t>
            </a:r>
            <a:r>
              <a:rPr lang="en-US" sz="2000" b="1" dirty="0"/>
              <a:t>“</a:t>
            </a:r>
            <a:r>
              <a:rPr lang="en-US" sz="2000" b="1" dirty="0" err="1"/>
              <a:t>Neuro</a:t>
            </a:r>
            <a:r>
              <a:rPr lang="en-US" sz="2000" b="1" dirty="0"/>
              <a:t>-Fuzzy &amp; Soft Computing,”,</a:t>
            </a:r>
            <a:r>
              <a:rPr lang="en-US" sz="2000" dirty="0"/>
              <a:t> Pearson</a:t>
            </a:r>
            <a:r>
              <a:rPr lang="en-US" sz="2000" b="1" dirty="0"/>
              <a:t>.</a:t>
            </a:r>
            <a:endParaRPr lang="en-US" sz="2000" dirty="0"/>
          </a:p>
          <a:p>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sldNum" idx="12"/>
          </p:nvPr>
        </p:nvSpPr>
        <p:spPr>
          <a:xfrm>
            <a:off x="88392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7</a:t>
            </a:fld>
            <a:endParaRPr>
              <a:latin typeface="Times New Roman"/>
              <a:ea typeface="Times New Roman"/>
              <a:cs typeface="Times New Roman"/>
              <a:sym typeface="Times New Roman"/>
            </a:endParaRPr>
          </a:p>
        </p:txBody>
      </p:sp>
      <p:sp>
        <p:nvSpPr>
          <p:cNvPr id="217" name="Google Shape;217;p5"/>
          <p:cNvSpPr txBox="1">
            <a:spLocks noGrp="1"/>
          </p:cNvSpPr>
          <p:nvPr>
            <p:ph type="title"/>
          </p:nvPr>
        </p:nvSpPr>
        <p:spPr>
          <a:xfrm>
            <a:off x="674115" y="430321"/>
            <a:ext cx="10643459"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Introduction to Soft Computing</a:t>
            </a:r>
            <a:br>
              <a:rPr lang="en-US" sz="2000" b="1" i="0" u="none" strike="noStrike" cap="none" dirty="0">
                <a:solidFill>
                  <a:schemeClr val="dk1"/>
                </a:solidFill>
                <a:latin typeface="Times New Roman"/>
                <a:ea typeface="Times New Roman"/>
                <a:cs typeface="Times New Roman"/>
                <a:sym typeface="Times New Roman"/>
              </a:rPr>
            </a:br>
            <a:endParaRPr sz="1600" b="0" i="0" u="none" strike="noStrike" cap="none" dirty="0">
              <a:solidFill>
                <a:schemeClr val="dk1"/>
              </a:solidFill>
              <a:latin typeface="Times New Roman"/>
              <a:ea typeface="Times New Roman"/>
              <a:cs typeface="Times New Roman"/>
              <a:sym typeface="Times New Roman"/>
            </a:endParaRPr>
          </a:p>
        </p:txBody>
      </p:sp>
      <p:sp>
        <p:nvSpPr>
          <p:cNvPr id="218" name="Google Shape;218;p5"/>
          <p:cNvSpPr/>
          <p:nvPr/>
        </p:nvSpPr>
        <p:spPr>
          <a:xfrm>
            <a:off x="11217277" y="6324602"/>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9" name="Google Shape;219;p5"/>
          <p:cNvSpPr txBox="1">
            <a:spLocks noGrp="1"/>
          </p:cNvSpPr>
          <p:nvPr>
            <p:ph type="body" idx="2"/>
          </p:nvPr>
        </p:nvSpPr>
        <p:spPr>
          <a:xfrm>
            <a:off x="839787" y="2083634"/>
            <a:ext cx="10742612" cy="378535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pPr>
            <a:r>
              <a:rPr lang="en-US" sz="2400" dirty="0">
                <a:latin typeface="Times New Roman"/>
                <a:ea typeface="Times New Roman"/>
                <a:cs typeface="Times New Roman"/>
                <a:sym typeface="Times New Roman"/>
              </a:rPr>
              <a:t>Soft Computing is the collection of computational techniques in Computer Science, AI, Machine learning and some engineering disciplines which attempt to study, model and analyze very complex phenomenon – those for which conventional methods have not yielded lost cost, analytic and complete solutions.</a:t>
            </a:r>
          </a:p>
          <a:p>
            <a:pPr marL="0" lvl="0" indent="0" algn="l" rtl="0">
              <a:lnSpc>
                <a:spcPct val="90000"/>
              </a:lnSpc>
              <a:spcBef>
                <a:spcPts val="0"/>
              </a:spcBef>
              <a:spcAft>
                <a:spcPts val="0"/>
              </a:spcAft>
              <a:buClr>
                <a:schemeClr val="dk1"/>
              </a:buClr>
              <a:buSzPts val="2400"/>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pPr>
            <a:r>
              <a:rPr lang="en-US" sz="2400" dirty="0">
                <a:latin typeface="Times New Roman"/>
                <a:ea typeface="Times New Roman"/>
                <a:cs typeface="Times New Roman"/>
                <a:sym typeface="Times New Roman"/>
              </a:rPr>
              <a:t>Some of it’s principle components includes:</a:t>
            </a:r>
            <a:endParaRPr dirty="0"/>
          </a:p>
          <a:p>
            <a:pPr marL="342900" lvl="0" indent="-342900" algn="l" rtl="0">
              <a:lnSpc>
                <a:spcPct val="90000"/>
              </a:lnSpc>
              <a:spcBef>
                <a:spcPts val="1000"/>
              </a:spcBef>
              <a:spcAft>
                <a:spcPts val="0"/>
              </a:spcAft>
              <a:buClr>
                <a:schemeClr val="dk1"/>
              </a:buClr>
              <a:buSzPts val="2400"/>
              <a:buFont typeface="Arial" panose="020B0604020202020204" pitchFamily="34" charset="0"/>
              <a:buChar char="•"/>
            </a:pPr>
            <a:r>
              <a:rPr lang="en-US" sz="2400" dirty="0">
                <a:latin typeface="Times New Roman"/>
                <a:ea typeface="Times New Roman"/>
                <a:cs typeface="Times New Roman"/>
                <a:sym typeface="Times New Roman"/>
              </a:rPr>
              <a:t>Neural Network(NN)</a:t>
            </a:r>
            <a:endParaRPr dirty="0"/>
          </a:p>
          <a:p>
            <a:pPr marL="342900" lvl="0" indent="-342900" algn="l" rtl="0">
              <a:lnSpc>
                <a:spcPct val="90000"/>
              </a:lnSpc>
              <a:spcBef>
                <a:spcPts val="1000"/>
              </a:spcBef>
              <a:spcAft>
                <a:spcPts val="0"/>
              </a:spcAft>
              <a:buClr>
                <a:schemeClr val="dk1"/>
              </a:buClr>
              <a:buSzPts val="2400"/>
              <a:buFont typeface="Arial" panose="020B0604020202020204" pitchFamily="34" charset="0"/>
              <a:buChar char="•"/>
            </a:pPr>
            <a:r>
              <a:rPr lang="en-US" sz="2400" dirty="0">
                <a:latin typeface="Times New Roman"/>
                <a:ea typeface="Times New Roman"/>
                <a:cs typeface="Times New Roman"/>
                <a:sym typeface="Times New Roman"/>
              </a:rPr>
              <a:t>Fuzzy Logic(FL)</a:t>
            </a:r>
            <a:endParaRPr dirty="0"/>
          </a:p>
          <a:p>
            <a:pPr marL="342900" lvl="0" indent="-342900" algn="l" rtl="0">
              <a:lnSpc>
                <a:spcPct val="90000"/>
              </a:lnSpc>
              <a:spcBef>
                <a:spcPts val="1000"/>
              </a:spcBef>
              <a:spcAft>
                <a:spcPts val="0"/>
              </a:spcAft>
              <a:buClr>
                <a:schemeClr val="dk1"/>
              </a:buClr>
              <a:buSzPts val="2400"/>
              <a:buFont typeface="Arial" panose="020B0604020202020204" pitchFamily="34" charset="0"/>
              <a:buChar char="•"/>
            </a:pPr>
            <a:r>
              <a:rPr lang="en-US" sz="2400" dirty="0">
                <a:latin typeface="Times New Roman"/>
                <a:ea typeface="Times New Roman"/>
                <a:cs typeface="Times New Roman"/>
                <a:sym typeface="Times New Roman"/>
              </a:rPr>
              <a:t>Genetic Algorithm(GA)</a:t>
            </a:r>
          </a:p>
          <a:p>
            <a:pPr marL="342900" lvl="0" indent="-342900" algn="l" rtl="0">
              <a:lnSpc>
                <a:spcPct val="90000"/>
              </a:lnSpc>
              <a:spcBef>
                <a:spcPts val="1000"/>
              </a:spcBef>
              <a:spcAft>
                <a:spcPts val="0"/>
              </a:spcAft>
              <a:buClr>
                <a:schemeClr val="dk1"/>
              </a:buClr>
              <a:buSzPts val="2400"/>
              <a:buFont typeface="Arial" panose="020B0604020202020204" pitchFamily="34" charset="0"/>
              <a:buChar char="•"/>
            </a:pPr>
            <a:endParaRPr sz="2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Table of Contents</a:t>
            </a:r>
            <a:endParaRPr sz="4800" b="1"/>
          </a:p>
        </p:txBody>
      </p:sp>
      <p:sp>
        <p:nvSpPr>
          <p:cNvPr id="210" name="Google Shape;210;p4"/>
          <p:cNvSpPr txBox="1">
            <a:spLocks noGrp="1"/>
          </p:cNvSpPr>
          <p:nvPr>
            <p:ph type="body" idx="2"/>
          </p:nvPr>
        </p:nvSpPr>
        <p:spPr>
          <a:xfrm>
            <a:off x="779829" y="1562724"/>
            <a:ext cx="10567727" cy="3811588"/>
          </a:xfrm>
          <a:prstGeom prst="rect">
            <a:avLst/>
          </a:prstGeom>
          <a:noFill/>
          <a:ln>
            <a:noFill/>
          </a:ln>
        </p:spPr>
        <p:txBody>
          <a:bodyPr spcFirstLastPara="1" wrap="square" lIns="91425" tIns="45700" rIns="91425" bIns="45700" anchor="t" anchorCtr="0">
            <a:noAutofit/>
          </a:bodyPr>
          <a:lstStyle/>
          <a:p>
            <a:pPr marL="0" lvl="0" indent="-177800" algn="l" rtl="0">
              <a:lnSpc>
                <a:spcPct val="90000"/>
              </a:lnSpc>
              <a:spcBef>
                <a:spcPts val="0"/>
              </a:spcBef>
              <a:spcAft>
                <a:spcPts val="0"/>
              </a:spcAft>
              <a:buClr>
                <a:schemeClr val="dk1"/>
              </a:buClr>
              <a:buSzPts val="2800"/>
              <a:buFont typeface="Arial"/>
              <a:buChar char="•"/>
            </a:pPr>
            <a:r>
              <a:rPr lang="en-US" sz="2800" b="1" dirty="0"/>
              <a:t> Introduction to soft computing</a:t>
            </a:r>
            <a:endParaRPr/>
          </a:p>
          <a:p>
            <a:pPr marL="0" lvl="0" indent="-177800" algn="l" rtl="0">
              <a:lnSpc>
                <a:spcPct val="90000"/>
              </a:lnSpc>
              <a:spcBef>
                <a:spcPts val="1000"/>
              </a:spcBef>
              <a:spcAft>
                <a:spcPts val="0"/>
              </a:spcAft>
              <a:buClr>
                <a:schemeClr val="dk1"/>
              </a:buClr>
              <a:buSzPts val="2800"/>
              <a:buFont typeface="Arial"/>
              <a:buChar char="•"/>
            </a:pPr>
            <a:r>
              <a:rPr lang="en-US" sz="2800" b="1" dirty="0"/>
              <a:t> Difference Between Soft computing and Hard Computing</a:t>
            </a:r>
          </a:p>
          <a:p>
            <a:pPr marL="0" lvl="0" indent="-177800" algn="l" rtl="0">
              <a:lnSpc>
                <a:spcPct val="90000"/>
              </a:lnSpc>
              <a:spcBef>
                <a:spcPts val="1000"/>
              </a:spcBef>
              <a:spcAft>
                <a:spcPts val="0"/>
              </a:spcAft>
              <a:buClr>
                <a:schemeClr val="dk1"/>
              </a:buClr>
              <a:buSzPts val="2800"/>
              <a:buFont typeface="Arial"/>
              <a:buChar char="•"/>
            </a:pPr>
            <a:r>
              <a:rPr lang="en-US" sz="2800" b="1" dirty="0"/>
              <a:t> Major Areas of Soft Computing</a:t>
            </a:r>
          </a:p>
          <a:p>
            <a:pPr marL="0" indent="-177800">
              <a:buSzPts val="2800"/>
              <a:buFont typeface="Arial"/>
              <a:buChar char="•"/>
            </a:pPr>
            <a:r>
              <a:rPr lang="en-US" sz="2800" b="1" dirty="0"/>
              <a:t> Applications of soft computing</a:t>
            </a:r>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211" name="Google Shape;21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a:t>Kahoot</a:t>
            </a:r>
            <a:r>
              <a:rPr lang="en-US" b="1" dirty="0"/>
              <a:t> Quiz</a:t>
            </a:r>
          </a:p>
        </p:txBody>
      </p:sp>
      <p:sp>
        <p:nvSpPr>
          <p:cNvPr id="4" name="Text Placeholder 3"/>
          <p:cNvSpPr>
            <a:spLocks noGrp="1"/>
          </p:cNvSpPr>
          <p:nvPr>
            <p:ph type="body" idx="1"/>
          </p:nvPr>
        </p:nvSpPr>
        <p:spPr/>
        <p:txBody>
          <a:bodyPr/>
          <a:lstStyle/>
          <a:p>
            <a:r>
              <a:rPr lang="en-US" dirty="0"/>
              <a:t>Play the Game</a:t>
            </a:r>
          </a:p>
          <a:p>
            <a:r>
              <a:rPr lang="en-US" dirty="0"/>
              <a:t>Open </a:t>
            </a:r>
            <a:r>
              <a:rPr lang="en-US" dirty="0">
                <a:highlight>
                  <a:srgbClr val="FFFF00"/>
                </a:highlight>
              </a:rPr>
              <a:t>“Kahoot.it” </a:t>
            </a:r>
            <a:r>
              <a:rPr lang="en-US" dirty="0"/>
              <a:t>in browser</a:t>
            </a:r>
          </a:p>
          <a:p>
            <a:r>
              <a:rPr lang="en-US" dirty="0"/>
              <a:t>Enter Game PIN – </a:t>
            </a:r>
          </a:p>
          <a:p>
            <a:r>
              <a:rPr lang="en-US" dirty="0"/>
              <a:t>Start</a:t>
            </a:r>
          </a:p>
          <a:p>
            <a:pPr marL="114300" indent="0">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Unit 2.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732</Words>
  <Application>Microsoft Office PowerPoint</Application>
  <PresentationFormat>Widescreen</PresentationFormat>
  <Paragraphs>134</Paragraphs>
  <Slides>10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10</vt:i4>
      </vt:variant>
    </vt:vector>
  </HeadingPairs>
  <TitlesOfParts>
    <vt:vector size="18" baseType="lpstr">
      <vt:lpstr>Noto Sans Symbols</vt:lpstr>
      <vt:lpstr>Calibri</vt:lpstr>
      <vt:lpstr>Raleway Thin</vt:lpstr>
      <vt:lpstr>Times New Roman</vt:lpstr>
      <vt:lpstr>Calibri Light</vt:lpstr>
      <vt:lpstr>Arial</vt:lpstr>
      <vt:lpstr>Arial Black</vt:lpstr>
      <vt:lpstr>Unit 2.1</vt:lpstr>
      <vt:lpstr>PowerPoint Presentation</vt:lpstr>
      <vt:lpstr>COURSE DESCRIPTION </vt:lpstr>
      <vt:lpstr>Course Objectives</vt:lpstr>
      <vt:lpstr>Course Outcomes</vt:lpstr>
      <vt:lpstr>Internal Evaluation Component </vt:lpstr>
      <vt:lpstr>TEXTBOOKS / REFERENCE BOOKS </vt:lpstr>
      <vt:lpstr>Introduction to Soft Computing </vt:lpstr>
      <vt:lpstr>Table of Contents</vt:lpstr>
      <vt:lpstr>Kahoot 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MONIKA SINGH</cp:lastModifiedBy>
  <cp:revision>23</cp:revision>
  <dcterms:created xsi:type="dcterms:W3CDTF">2020-06-09T06:07:05Z</dcterms:created>
  <dcterms:modified xsi:type="dcterms:W3CDTF">2021-08-15T09:47:11Z</dcterms:modified>
</cp:coreProperties>
</file>