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83" r:id="rId6"/>
    <p:sldId id="285" r:id="rId7"/>
    <p:sldId id="296" r:id="rId8"/>
    <p:sldId id="300" r:id="rId9"/>
    <p:sldId id="301" r:id="rId10"/>
    <p:sldId id="302" r:id="rId11"/>
    <p:sldId id="294" r:id="rId12"/>
    <p:sldId id="298" r:id="rId13"/>
    <p:sldId id="299" r:id="rId14"/>
    <p:sldId id="290" r:id="rId15"/>
    <p:sldId id="291" r:id="rId16"/>
    <p:sldId id="292" r:id="rId17"/>
    <p:sldId id="282" r:id="rId18"/>
  </p:sldIdLst>
  <p:sldSz cx="12192000" cy="6858000"/>
  <p:notesSz cx="6858000" cy="9144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Lato" panose="020F0502020204030203" pitchFamily="34" charset="0"/>
      <p:regular r:id="rId27"/>
      <p:bold r:id="rId28"/>
    </p:embeddedFont>
    <p:embeddedFont>
      <p:font typeface="Raleway Thin" pitchFamily="2" charset="0"/>
      <p:regular r:id="rId2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01aXy77+A+gCcO13zmZFZf02J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17B081-A118-4298-A214-3D0D47F59F7D}">
  <a:tblStyle styleId="{4B17B081-A118-4298-A214-3D0D47F59F7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84"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rot="5400000">
            <a:off x="7133432"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0"/>
          <p:cNvSpPr txBox="1">
            <a:spLocks noGrp="1"/>
          </p:cNvSpPr>
          <p:nvPr>
            <p:ph type="body" idx="1"/>
          </p:nvPr>
        </p:nvSpPr>
        <p:spPr>
          <a:xfrm rot="5400000">
            <a:off x="1799432"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4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1"/>
          <p:cNvSpPr/>
          <p:nvPr/>
        </p:nvSpPr>
        <p:spPr>
          <a:xfrm>
            <a:off x="-19051" y="0"/>
            <a:ext cx="12211051"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1"/>
          <p:cNvSpPr/>
          <p:nvPr/>
        </p:nvSpPr>
        <p:spPr>
          <a:xfrm>
            <a:off x="1085851"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1"/>
          <p:cNvSpPr>
            <a:spLocks noGrp="1"/>
          </p:cNvSpPr>
          <p:nvPr>
            <p:ph type="pic" idx="2"/>
          </p:nvPr>
        </p:nvSpPr>
        <p:spPr>
          <a:xfrm>
            <a:off x="1847851"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3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3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5"/>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5"/>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5"/>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5"/>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5"/>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8"/>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nptel.ac.in/courses/106/105/106105173/"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youtube.com/watch?v=mlfM4SGOAgo"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hitechnectar.com/blogs/applications-soft-computing/#Communication" TargetMode="External"/><Relationship Id="rId7" Type="http://schemas.openxmlformats.org/officeDocument/2006/relationships/hyperlink" Target="https://www.hitechnectar.com/blogs/applications-soft-computing/#Healthcar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hitechnectar.com/blogs/applications-soft-computing/#Transportation" TargetMode="External"/><Relationship Id="rId5" Type="http://schemas.openxmlformats.org/officeDocument/2006/relationships/hyperlink" Target="https://www.hitechnectar.com/blogs/applications-soft-computing/#Robotics" TargetMode="External"/><Relationship Id="rId4" Type="http://schemas.openxmlformats.org/officeDocument/2006/relationships/hyperlink" Target="https://www.hitechnectar.com/blogs/applications-soft-computing/#HomeApplianc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3"/>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8" y="5901987"/>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2"/>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8"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76788" y="3121722"/>
          <a:ext cx="3303056" cy="3148059"/>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788" y="3121722"/>
                        <a:ext cx="3303056" cy="3148059"/>
                      </a:xfrm>
                      <a:prstGeom prst="rect">
                        <a:avLst/>
                      </a:prstGeom>
                      <a:solidFill>
                        <a:srgbClr val="FFFFFF"/>
                      </a:solidFill>
                      <a:ln w="9525">
                        <a:solidFill>
                          <a:srgbClr val="000000"/>
                        </a:solidFill>
                        <a:round/>
                        <a:headEnd/>
                        <a:tailEnd/>
                      </a:ln>
                    </p:spPr>
                  </p:pic>
                </p:oleObj>
              </mc:Fallback>
            </mc:AlternateContent>
          </a:graphicData>
        </a:graphic>
      </p:graphicFrame>
      <p:sp>
        <p:nvSpPr>
          <p:cNvPr id="183" name="Google Shape;183;p1"/>
          <p:cNvSpPr/>
          <p:nvPr/>
        </p:nvSpPr>
        <p:spPr>
          <a:xfrm flipH="1">
            <a:off x="7045437" y="-64960"/>
            <a:ext cx="5146563"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6" y="2025527"/>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4">
            <a:alphaModFix/>
          </a:blip>
          <a:srcRect/>
          <a:stretch/>
        </p:blipFill>
        <p:spPr>
          <a:xfrm>
            <a:off x="12105" y="24501"/>
            <a:ext cx="3859753" cy="1538254"/>
          </a:xfrm>
          <a:prstGeom prst="rect">
            <a:avLst/>
          </a:prstGeom>
          <a:noFill/>
          <a:ln>
            <a:noFill/>
          </a:ln>
        </p:spPr>
      </p:pic>
      <p:sp>
        <p:nvSpPr>
          <p:cNvPr id="186" name="Google Shape;186;p1"/>
          <p:cNvSpPr/>
          <p:nvPr/>
        </p:nvSpPr>
        <p:spPr>
          <a:xfrm flipH="1">
            <a:off x="9829798" y="5334001"/>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19562"/>
            <a:ext cx="492860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2"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1783083" y="2051946"/>
            <a:ext cx="9063319" cy="156295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CSE (H) with specialization in Machine Learning and Artificial Intelligence </a:t>
            </a:r>
            <a:endParaRPr dirty="0"/>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Soft Computing</a:t>
            </a:r>
            <a:endParaRPr sz="1600" b="0" i="0" u="none" strike="noStrike" cap="none" dirty="0">
              <a:solidFill>
                <a:schemeClr val="dk1"/>
              </a:solidFill>
              <a:latin typeface="Raleway Thin"/>
              <a:ea typeface="Raleway Thin"/>
              <a:cs typeface="Raleway Thin"/>
              <a:sym typeface="Raleway Thin"/>
            </a:endParaRPr>
          </a:p>
        </p:txBody>
      </p:sp>
      <p:sp>
        <p:nvSpPr>
          <p:cNvPr id="190" name="Google Shape;190;p1"/>
          <p:cNvSpPr txBox="1"/>
          <p:nvPr/>
        </p:nvSpPr>
        <p:spPr>
          <a:xfrm>
            <a:off x="404736" y="5416234"/>
            <a:ext cx="5591400" cy="1659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Chapter -1.1 </a:t>
            </a:r>
            <a:endParaRPr sz="24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Introduction to soft computing </a:t>
            </a:r>
            <a:endParaRPr/>
          </a:p>
          <a:p>
            <a:pPr marL="0" marR="0" lvl="0" indent="0" algn="ctr" rtl="0">
              <a:lnSpc>
                <a:spcPct val="90000"/>
              </a:lnSpc>
              <a:spcBef>
                <a:spcPts val="84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By: Dr. Monika Singh </a:t>
            </a:r>
            <a:r>
              <a:rPr lang="en-US" sz="2400" b="1" i="0" u="none" strike="noStrike" cap="none" dirty="0" err="1">
                <a:solidFill>
                  <a:srgbClr val="262626"/>
                </a:solidFill>
                <a:latin typeface="Times New Roman"/>
                <a:ea typeface="Times New Roman"/>
                <a:cs typeface="Times New Roman"/>
                <a:sym typeface="Times New Roman"/>
              </a:rPr>
              <a:t>E11032</a:t>
            </a:r>
            <a:endParaRPr sz="2400" b="1" i="0" u="none" strike="noStrike" cap="none">
              <a:solidFill>
                <a:srgbClr val="262626"/>
              </a:solidFill>
              <a:latin typeface="Times New Roman"/>
              <a:ea typeface="Times New Roman"/>
              <a:cs typeface="Times New Roman"/>
              <a:sym typeface="Times New Roman"/>
            </a:endParaRPr>
          </a:p>
          <a:p>
            <a:pPr marL="0" marR="0" lvl="0" indent="0" algn="l" rtl="0">
              <a:spcBef>
                <a:spcPts val="840"/>
              </a:spcBef>
              <a:spcAft>
                <a:spcPts val="0"/>
              </a:spcAft>
              <a:buNone/>
            </a:pPr>
            <a:endParaRPr sz="1600" b="0" i="0" u="none" strike="noStrike" cap="none">
              <a:solidFill>
                <a:schemeClr val="dk1"/>
              </a:solidFill>
              <a:latin typeface="Raleway Thin"/>
              <a:ea typeface="Raleway Thin"/>
              <a:cs typeface="Raleway Thin"/>
              <a:sym typeface="Raleway Thin"/>
            </a:endParaRPr>
          </a:p>
        </p:txBody>
      </p:sp>
      <p:pic>
        <p:nvPicPr>
          <p:cNvPr id="1025" name="Picture 1">
            <a:extLst>
              <a:ext uri="{FF2B5EF4-FFF2-40B4-BE49-F238E27FC236}">
                <a16:creationId xmlns:a16="http://schemas.microsoft.com/office/drawing/2014/main" id="{DAA11D15-17A6-44EA-A016-A308FB0A7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11500"/>
            <a:ext cx="2852738"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2CBC-5754-4044-95FC-2895F138D1E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F5F57C7-DC11-4777-9900-DC1486784AC4}"/>
              </a:ext>
            </a:extLst>
          </p:cNvPr>
          <p:cNvSpPr>
            <a:spLocks noGrp="1"/>
          </p:cNvSpPr>
          <p:nvPr>
            <p:ph type="body" idx="1"/>
          </p:nvPr>
        </p:nvSpPr>
        <p:spPr>
          <a:xfrm>
            <a:off x="5898995" y="457200"/>
            <a:ext cx="6172200" cy="5586761"/>
          </a:xfrm>
        </p:spPr>
        <p:txBody>
          <a:bodyPr>
            <a:normAutofit fontScale="85000" lnSpcReduction="10000"/>
          </a:bodyPr>
          <a:lstStyle/>
          <a:p>
            <a:pPr marL="25400" indent="0" algn="l">
              <a:buNone/>
            </a:pPr>
            <a:r>
              <a:rPr lang="en-US" sz="3200" b="1" i="0" dirty="0">
                <a:solidFill>
                  <a:srgbClr val="0070C0"/>
                </a:solidFill>
                <a:effectLst/>
                <a:latin typeface="Calibri" panose="020F0502020204030204" pitchFamily="34" charset="0"/>
                <a:cs typeface="Calibri" panose="020F0502020204030204" pitchFamily="34" charset="0"/>
              </a:rPr>
              <a:t>Factors for Fuzzy Logic</a:t>
            </a:r>
          </a:p>
          <a:p>
            <a:pPr algn="l"/>
            <a:endParaRPr lang="en-US" sz="3200" b="0" i="0" dirty="0">
              <a:solidFill>
                <a:srgbClr val="44475B"/>
              </a:solidFill>
              <a:effectLst/>
              <a:latin typeface="Calibri" panose="020F0502020204030204" pitchFamily="34" charset="0"/>
              <a:cs typeface="Calibri" panose="020F0502020204030204" pitchFamily="34" charset="0"/>
            </a:endParaRPr>
          </a:p>
          <a:p>
            <a:pPr algn="l"/>
            <a:r>
              <a:rPr lang="en-US" sz="3200" b="0" i="0" dirty="0">
                <a:solidFill>
                  <a:srgbClr val="44475B"/>
                </a:solidFill>
                <a:effectLst/>
                <a:latin typeface="Calibri" panose="020F0502020204030204" pitchFamily="34" charset="0"/>
                <a:cs typeface="Calibri" panose="020F0502020204030204" pitchFamily="34" charset="0"/>
              </a:rPr>
              <a:t>No two Fuzzy Logic systems are alike, and brands typically vary the parameters sensed in the washing machine. The following are usually the variables taken into consideration:</a:t>
            </a:r>
          </a:p>
          <a:p>
            <a:pPr algn="l">
              <a:buFont typeface="Arial" panose="020B0604020202020204" pitchFamily="34" charset="0"/>
              <a:buChar char="•"/>
            </a:pPr>
            <a:r>
              <a:rPr lang="en-US" sz="3200" b="0" i="0" dirty="0">
                <a:solidFill>
                  <a:srgbClr val="44475B"/>
                </a:solidFill>
                <a:effectLst/>
                <a:latin typeface="Calibri" panose="020F0502020204030204" pitchFamily="34" charset="0"/>
                <a:cs typeface="Calibri" panose="020F0502020204030204" pitchFamily="34" charset="0"/>
              </a:rPr>
              <a:t>The weight of the load</a:t>
            </a:r>
          </a:p>
          <a:p>
            <a:pPr algn="l">
              <a:buFont typeface="Arial" panose="020B0604020202020204" pitchFamily="34" charset="0"/>
              <a:buChar char="•"/>
            </a:pPr>
            <a:r>
              <a:rPr lang="en-US" sz="3200" b="0" i="0" dirty="0">
                <a:solidFill>
                  <a:srgbClr val="44475B"/>
                </a:solidFill>
                <a:effectLst/>
                <a:latin typeface="Calibri" panose="020F0502020204030204" pitchFamily="34" charset="0"/>
                <a:cs typeface="Calibri" panose="020F0502020204030204" pitchFamily="34" charset="0"/>
              </a:rPr>
              <a:t>The type of fabric</a:t>
            </a:r>
          </a:p>
          <a:p>
            <a:pPr algn="l">
              <a:buFont typeface="Arial" panose="020B0604020202020204" pitchFamily="34" charset="0"/>
              <a:buChar char="•"/>
            </a:pPr>
            <a:r>
              <a:rPr lang="en-US" sz="3200" b="0" i="0" dirty="0">
                <a:solidFill>
                  <a:srgbClr val="44475B"/>
                </a:solidFill>
                <a:effectLst/>
                <a:latin typeface="Calibri" panose="020F0502020204030204" pitchFamily="34" charset="0"/>
                <a:cs typeface="Calibri" panose="020F0502020204030204" pitchFamily="34" charset="0"/>
              </a:rPr>
              <a:t>The amount and temperature of the water</a:t>
            </a:r>
          </a:p>
          <a:p>
            <a:pPr algn="l">
              <a:buFont typeface="Arial" panose="020B0604020202020204" pitchFamily="34" charset="0"/>
              <a:buChar char="•"/>
            </a:pPr>
            <a:r>
              <a:rPr lang="en-US" sz="3200" b="0" i="0" dirty="0">
                <a:solidFill>
                  <a:srgbClr val="44475B"/>
                </a:solidFill>
                <a:effectLst/>
                <a:latin typeface="Calibri" panose="020F0502020204030204" pitchFamily="34" charset="0"/>
                <a:cs typeface="Calibri" panose="020F0502020204030204" pitchFamily="34" charset="0"/>
              </a:rPr>
              <a:t>The amount of detergent</a:t>
            </a:r>
          </a:p>
          <a:p>
            <a:pPr algn="l">
              <a:buFont typeface="Arial" panose="020B0604020202020204" pitchFamily="34" charset="0"/>
              <a:buChar char="•"/>
            </a:pPr>
            <a:r>
              <a:rPr lang="en-US" sz="3200" b="0" i="0" dirty="0">
                <a:solidFill>
                  <a:srgbClr val="44475B"/>
                </a:solidFill>
                <a:effectLst/>
                <a:latin typeface="Calibri" panose="020F0502020204030204" pitchFamily="34" charset="0"/>
                <a:cs typeface="Calibri" panose="020F0502020204030204" pitchFamily="34" charset="0"/>
              </a:rPr>
              <a:t>The dirt in the water or rinse needs</a:t>
            </a:r>
          </a:p>
          <a:p>
            <a:endParaRPr lang="en-IN" dirty="0"/>
          </a:p>
        </p:txBody>
      </p:sp>
      <p:sp>
        <p:nvSpPr>
          <p:cNvPr id="4" name="Text Placeholder 3">
            <a:extLst>
              <a:ext uri="{FF2B5EF4-FFF2-40B4-BE49-F238E27FC236}">
                <a16:creationId xmlns:a16="http://schemas.microsoft.com/office/drawing/2014/main" id="{2269547B-E52F-4F7D-9540-C7130A2FC660}"/>
              </a:ext>
            </a:extLst>
          </p:cNvPr>
          <p:cNvSpPr>
            <a:spLocks noGrp="1"/>
          </p:cNvSpPr>
          <p:nvPr>
            <p:ph type="body" idx="2"/>
          </p:nvPr>
        </p:nvSpPr>
        <p:spPr/>
        <p:txBody>
          <a:bodyPr/>
          <a:lstStyle/>
          <a:p>
            <a:endParaRPr lang="en-IN" dirty="0"/>
          </a:p>
        </p:txBody>
      </p:sp>
      <p:sp>
        <p:nvSpPr>
          <p:cNvPr id="5" name="Slide Number Placeholder 4">
            <a:extLst>
              <a:ext uri="{FF2B5EF4-FFF2-40B4-BE49-F238E27FC236}">
                <a16:creationId xmlns:a16="http://schemas.microsoft.com/office/drawing/2014/main" id="{199CD62B-A1B8-4499-8F17-D805DD9303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6" name="Picture 5">
            <a:extLst>
              <a:ext uri="{FF2B5EF4-FFF2-40B4-BE49-F238E27FC236}">
                <a16:creationId xmlns:a16="http://schemas.microsoft.com/office/drawing/2014/main" id="{00282F50-951A-4D37-ADA6-E094708BC5B6}"/>
              </a:ext>
            </a:extLst>
          </p:cNvPr>
          <p:cNvPicPr>
            <a:picLocks noChangeAspect="1"/>
          </p:cNvPicPr>
          <p:nvPr/>
        </p:nvPicPr>
        <p:blipFill>
          <a:blip r:embed="rId2"/>
          <a:stretch>
            <a:fillRect/>
          </a:stretch>
        </p:blipFill>
        <p:spPr>
          <a:xfrm>
            <a:off x="691649" y="457200"/>
            <a:ext cx="5207346" cy="5679787"/>
          </a:xfrm>
          <a:prstGeom prst="rect">
            <a:avLst/>
          </a:prstGeom>
        </p:spPr>
      </p:pic>
    </p:spTree>
    <p:extLst>
      <p:ext uri="{BB962C8B-B14F-4D97-AF65-F5344CB8AC3E}">
        <p14:creationId xmlns:p14="http://schemas.microsoft.com/office/powerpoint/2010/main" val="123741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59237F-0762-44E2-95ED-1009E5F23D71}"/>
              </a:ext>
            </a:extLst>
          </p:cNvPr>
          <p:cNvSpPr>
            <a:spLocks noGrp="1"/>
          </p:cNvSpPr>
          <p:nvPr>
            <p:ph type="sldNum" idx="12"/>
          </p:nvPr>
        </p:nvSpPr>
        <p:spPr>
          <a:xfrm>
            <a:off x="10780906" y="6531586"/>
            <a:ext cx="572894" cy="189891"/>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itle 1">
            <a:extLst>
              <a:ext uri="{FF2B5EF4-FFF2-40B4-BE49-F238E27FC236}">
                <a16:creationId xmlns:a16="http://schemas.microsoft.com/office/drawing/2014/main" id="{51F8A230-B62B-48B6-A934-B8CECC60336F}"/>
              </a:ext>
            </a:extLst>
          </p:cNvPr>
          <p:cNvSpPr>
            <a:spLocks noGrp="1"/>
          </p:cNvSpPr>
          <p:nvPr>
            <p:ph type="title"/>
          </p:nvPr>
        </p:nvSpPr>
        <p:spPr>
          <a:xfrm>
            <a:off x="381929" y="1525621"/>
            <a:ext cx="10971871" cy="2634768"/>
          </a:xfrm>
        </p:spPr>
        <p:txBody>
          <a:bodyPr>
            <a:noAutofit/>
          </a:bodyPr>
          <a:lstStyle/>
          <a:p>
            <a:pPr marR="0" lvl="0" defTabSz="914400" rtl="0" eaLnBrk="0" fontAlgn="t" latinLnBrk="0" hangingPunct="0">
              <a:lnSpc>
                <a:spcPct val="100000"/>
              </a:lnSpc>
              <a:spcBef>
                <a:spcPct val="0"/>
              </a:spcBef>
              <a:spcAft>
                <a:spcPct val="0"/>
              </a:spcAft>
              <a:tabLst/>
            </a:pPr>
            <a:r>
              <a:rPr kumimoji="0" lang="en-US" altLang="en-US" sz="2800" b="1" i="0" u="sng" strike="noStrike" cap="none" normalizeH="0" baseline="0" dirty="0">
                <a:ln>
                  <a:noFill/>
                </a:ln>
                <a:solidFill>
                  <a:srgbClr val="313131"/>
                </a:solidFill>
                <a:effectLst/>
                <a:latin typeface="SamsungOne"/>
              </a:rPr>
              <a:t>Advantages</a:t>
            </a:r>
            <a:br>
              <a:rPr kumimoji="0" lang="en-US" altLang="en-US" sz="2200" b="0" i="0" u="none" strike="noStrike" cap="none" normalizeH="0" baseline="0" dirty="0">
                <a:ln>
                  <a:noFill/>
                </a:ln>
                <a:solidFill>
                  <a:srgbClr val="313131"/>
                </a:solidFill>
                <a:effectLst/>
                <a:latin typeface="SamsungOne"/>
              </a:rPr>
            </a:br>
            <a:br>
              <a:rPr kumimoji="0" lang="en-US" altLang="en-US" sz="2200" b="0" i="0" u="none" strike="noStrike" cap="none" normalizeH="0" baseline="0" dirty="0">
                <a:ln>
                  <a:noFill/>
                </a:ln>
                <a:solidFill>
                  <a:srgbClr val="313131"/>
                </a:solidFill>
                <a:effectLst/>
                <a:latin typeface="SamsungOne"/>
              </a:rPr>
            </a:br>
            <a:r>
              <a:rPr kumimoji="0" lang="en-US" altLang="en-US" sz="2200" b="0" i="0" u="none" strike="noStrike" cap="none" normalizeH="0" baseline="0" dirty="0">
                <a:ln>
                  <a:noFill/>
                </a:ln>
                <a:solidFill>
                  <a:srgbClr val="313131"/>
                </a:solidFill>
                <a:effectLst/>
                <a:latin typeface="SamsungOne"/>
              </a:rPr>
              <a:t>This optimizes the life span of the washing machine.</a:t>
            </a:r>
            <a:br>
              <a:rPr kumimoji="0" lang="en-US" altLang="en-US" sz="2200" b="0" i="0" u="none" strike="noStrike" cap="none" normalizeH="0" baseline="0" dirty="0">
                <a:ln>
                  <a:noFill/>
                </a:ln>
                <a:solidFill>
                  <a:srgbClr val="313131"/>
                </a:solidFill>
                <a:effectLst/>
                <a:latin typeface="SamsungOne"/>
              </a:rPr>
            </a:br>
            <a:br>
              <a:rPr kumimoji="0" lang="en-US" altLang="en-US" sz="2200" b="0" i="0" u="none" strike="noStrike" cap="none" normalizeH="0" baseline="0" dirty="0">
                <a:ln>
                  <a:noFill/>
                </a:ln>
                <a:solidFill>
                  <a:srgbClr val="313131"/>
                </a:solidFill>
                <a:effectLst/>
                <a:latin typeface="SamsungOne"/>
              </a:rPr>
            </a:br>
            <a:r>
              <a:rPr kumimoji="0" lang="en-US" altLang="en-US" sz="2200" b="0" i="0" u="none" strike="noStrike" cap="none" normalizeH="0" baseline="0" dirty="0">
                <a:ln>
                  <a:noFill/>
                </a:ln>
                <a:solidFill>
                  <a:srgbClr val="313131"/>
                </a:solidFill>
                <a:effectLst/>
                <a:latin typeface="SamsungOne"/>
              </a:rPr>
              <a:t>Some machines even learn from </a:t>
            </a:r>
            <a:r>
              <a:rPr kumimoji="0" lang="en-US" altLang="en-US" sz="2200" b="1" i="0" u="none" strike="noStrike" cap="none" normalizeH="0" baseline="0" dirty="0">
                <a:ln>
                  <a:noFill/>
                </a:ln>
                <a:solidFill>
                  <a:srgbClr val="313131"/>
                </a:solidFill>
                <a:effectLst/>
                <a:latin typeface="SamsungOne"/>
              </a:rPr>
              <a:t>past experience</a:t>
            </a:r>
            <a:r>
              <a:rPr kumimoji="0" lang="en-US" altLang="en-US" sz="2200" b="0" i="0" u="none" strike="noStrike" cap="none" normalizeH="0" baseline="0" dirty="0">
                <a:ln>
                  <a:noFill/>
                </a:ln>
                <a:solidFill>
                  <a:srgbClr val="313131"/>
                </a:solidFill>
                <a:effectLst/>
                <a:latin typeface="SamsungOne"/>
              </a:rPr>
              <a:t>, </a:t>
            </a:r>
            <a:r>
              <a:rPr kumimoji="0" lang="en-US" altLang="en-US" sz="2200" b="1" i="0" u="none" strike="noStrike" cap="none" normalizeH="0" baseline="0" dirty="0">
                <a:ln>
                  <a:noFill/>
                </a:ln>
                <a:solidFill>
                  <a:srgbClr val="313131"/>
                </a:solidFill>
                <a:effectLst/>
                <a:latin typeface="SamsungOne"/>
              </a:rPr>
              <a:t>memorizing programs</a:t>
            </a:r>
            <a:r>
              <a:rPr kumimoji="0" lang="en-US" altLang="en-US" sz="2200" b="0" i="0" u="none" strike="noStrike" cap="none" normalizeH="0" baseline="0" dirty="0">
                <a:ln>
                  <a:noFill/>
                </a:ln>
                <a:solidFill>
                  <a:srgbClr val="313131"/>
                </a:solidFill>
                <a:effectLst/>
                <a:latin typeface="SamsungOne"/>
              </a:rPr>
              <a:t> and adjusting them to </a:t>
            </a:r>
            <a:r>
              <a:rPr kumimoji="0" lang="en-US" altLang="en-US" sz="2200" b="1" i="0" u="none" strike="noStrike" cap="none" normalizeH="0" baseline="0" dirty="0">
                <a:ln>
                  <a:noFill/>
                </a:ln>
                <a:solidFill>
                  <a:srgbClr val="313131"/>
                </a:solidFill>
                <a:effectLst/>
                <a:latin typeface="SamsungOne"/>
              </a:rPr>
              <a:t>minimize running costs</a:t>
            </a:r>
            <a:r>
              <a:rPr kumimoji="0" lang="en-US" altLang="en-US" sz="2200" b="0" i="0" u="none" strike="noStrike" cap="none" normalizeH="0" baseline="0" dirty="0">
                <a:ln>
                  <a:noFill/>
                </a:ln>
                <a:solidFill>
                  <a:srgbClr val="313131"/>
                </a:solidFill>
                <a:effectLst/>
                <a:latin typeface="SamsungOne"/>
              </a:rPr>
              <a:t>.</a:t>
            </a:r>
            <a:endParaRPr lang="en-IN" sz="2200" dirty="0"/>
          </a:p>
        </p:txBody>
      </p:sp>
    </p:spTree>
    <p:extLst>
      <p:ext uri="{BB962C8B-B14F-4D97-AF65-F5344CB8AC3E}">
        <p14:creationId xmlns:p14="http://schemas.microsoft.com/office/powerpoint/2010/main" val="250300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D6C4-7EAC-4F95-B0B7-244724868EE8}"/>
              </a:ext>
            </a:extLst>
          </p:cNvPr>
          <p:cNvSpPr>
            <a:spLocks noGrp="1"/>
          </p:cNvSpPr>
          <p:nvPr>
            <p:ph type="title"/>
          </p:nvPr>
        </p:nvSpPr>
        <p:spPr/>
        <p:txBody>
          <a:bodyPr/>
          <a:lstStyle/>
          <a:p>
            <a:r>
              <a:rPr lang="en-US" b="1" i="0" dirty="0">
                <a:solidFill>
                  <a:srgbClr val="333333"/>
                </a:solidFill>
                <a:effectLst/>
                <a:latin typeface="Lato"/>
              </a:rPr>
              <a:t>Robotics</a:t>
            </a:r>
            <a:br>
              <a:rPr lang="en-US" b="1" i="0" dirty="0">
                <a:solidFill>
                  <a:srgbClr val="333333"/>
                </a:solidFill>
                <a:effectLst/>
                <a:latin typeface="Lato"/>
              </a:rPr>
            </a:br>
            <a:endParaRPr lang="en-IN" dirty="0"/>
          </a:p>
        </p:txBody>
      </p:sp>
      <p:sp>
        <p:nvSpPr>
          <p:cNvPr id="3" name="Text Placeholder 2">
            <a:extLst>
              <a:ext uri="{FF2B5EF4-FFF2-40B4-BE49-F238E27FC236}">
                <a16:creationId xmlns:a16="http://schemas.microsoft.com/office/drawing/2014/main" id="{C23AA4D0-ECE0-40F1-BA16-D8C993D7BE82}"/>
              </a:ext>
            </a:extLst>
          </p:cNvPr>
          <p:cNvSpPr>
            <a:spLocks noGrp="1"/>
          </p:cNvSpPr>
          <p:nvPr>
            <p:ph type="body" idx="1"/>
          </p:nvPr>
        </p:nvSpPr>
        <p:spPr/>
        <p:txBody>
          <a:bodyPr>
            <a:normAutofit fontScale="85000" lnSpcReduction="10000"/>
          </a:bodyPr>
          <a:lstStyle/>
          <a:p>
            <a:pPr algn="l"/>
            <a:r>
              <a:rPr lang="en-US" b="0" i="0" dirty="0">
                <a:solidFill>
                  <a:srgbClr val="000000"/>
                </a:solidFill>
                <a:effectLst/>
                <a:latin typeface="Calibri" panose="020F0502020204030204" pitchFamily="34" charset="0"/>
                <a:cs typeface="Calibri" panose="020F0502020204030204" pitchFamily="34" charset="0"/>
              </a:rPr>
              <a:t>This is one of the very upcoming fields to use soft computing’s fuzzy logic and expert systems techniques.</a:t>
            </a:r>
          </a:p>
          <a:p>
            <a:pPr algn="l"/>
            <a:r>
              <a:rPr lang="en-US" b="0" i="0" dirty="0">
                <a:solidFill>
                  <a:srgbClr val="000000"/>
                </a:solidFill>
                <a:effectLst/>
                <a:latin typeface="Calibri" panose="020F0502020204030204" pitchFamily="34" charset="0"/>
                <a:cs typeface="Calibri" panose="020F0502020204030204" pitchFamily="34" charset="0"/>
              </a:rPr>
              <a:t>It helps manage industries efficiently in not only production but also inventory management.</a:t>
            </a:r>
          </a:p>
          <a:p>
            <a:pPr algn="l"/>
            <a:r>
              <a:rPr lang="en-US" b="0" i="0" dirty="0">
                <a:solidFill>
                  <a:srgbClr val="000000"/>
                </a:solidFill>
                <a:effectLst/>
                <a:latin typeface="Calibri" panose="020F0502020204030204" pitchFamily="34" charset="0"/>
                <a:cs typeface="Calibri" panose="020F0502020204030204" pitchFamily="34" charset="0"/>
              </a:rPr>
              <a:t>Some of the large e-commerce companies are already employing robots with soft computing embedded to help manage the substantial load of goods that goes through the warehouse on a daily basis.</a:t>
            </a:r>
          </a:p>
          <a:p>
            <a:endParaRPr lang="en-IN"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8685CB22-DD47-47CB-8EA0-384AEFD9A78E}"/>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8338BAD7-9A21-472E-BDF8-2280FC5FA1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326102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B3B3-ECF9-4730-A325-0BA7B3790593}"/>
              </a:ext>
            </a:extLst>
          </p:cNvPr>
          <p:cNvSpPr>
            <a:spLocks noGrp="1"/>
          </p:cNvSpPr>
          <p:nvPr>
            <p:ph type="title"/>
          </p:nvPr>
        </p:nvSpPr>
        <p:spPr/>
        <p:txBody>
          <a:bodyPr/>
          <a:lstStyle/>
          <a:p>
            <a:r>
              <a:rPr lang="en-US" b="1" i="0" dirty="0">
                <a:solidFill>
                  <a:srgbClr val="333333"/>
                </a:solidFill>
                <a:effectLst/>
                <a:latin typeface="Lato"/>
              </a:rPr>
              <a:t>Healthcare</a:t>
            </a:r>
            <a:br>
              <a:rPr lang="en-US" b="1" i="0" dirty="0">
                <a:solidFill>
                  <a:srgbClr val="333333"/>
                </a:solidFill>
                <a:effectLst/>
                <a:latin typeface="Lato"/>
              </a:rPr>
            </a:br>
            <a:endParaRPr lang="en-IN" dirty="0"/>
          </a:p>
        </p:txBody>
      </p:sp>
      <p:sp>
        <p:nvSpPr>
          <p:cNvPr id="3" name="Text Placeholder 2">
            <a:extLst>
              <a:ext uri="{FF2B5EF4-FFF2-40B4-BE49-F238E27FC236}">
                <a16:creationId xmlns:a16="http://schemas.microsoft.com/office/drawing/2014/main" id="{C12A82F3-FE6B-45D8-BA76-693373A7EC33}"/>
              </a:ext>
            </a:extLst>
          </p:cNvPr>
          <p:cNvSpPr>
            <a:spLocks noGrp="1"/>
          </p:cNvSpPr>
          <p:nvPr>
            <p:ph type="body" idx="1"/>
          </p:nvPr>
        </p:nvSpPr>
        <p:spPr/>
        <p:txBody>
          <a:bodyPr>
            <a:normAutofit fontScale="77500" lnSpcReduction="20000"/>
          </a:bodyPr>
          <a:lstStyle/>
          <a:p>
            <a:pPr algn="l"/>
            <a:r>
              <a:rPr lang="en-US" b="0" i="0" dirty="0">
                <a:solidFill>
                  <a:srgbClr val="000000"/>
                </a:solidFill>
                <a:effectLst/>
                <a:latin typeface="Calibri" panose="020F0502020204030204" pitchFamily="34" charset="0"/>
                <a:cs typeface="Calibri" panose="020F0502020204030204" pitchFamily="34" charset="0"/>
              </a:rPr>
              <a:t>No one would have guessed this as an application since it’s such a critical industry.</a:t>
            </a:r>
          </a:p>
          <a:p>
            <a:pPr algn="l"/>
            <a:r>
              <a:rPr lang="en-US" b="0" i="0" dirty="0">
                <a:solidFill>
                  <a:srgbClr val="000000"/>
                </a:solidFill>
                <a:effectLst/>
                <a:latin typeface="Calibri" panose="020F0502020204030204" pitchFamily="34" charset="0"/>
                <a:cs typeface="Calibri" panose="020F0502020204030204" pitchFamily="34" charset="0"/>
              </a:rPr>
              <a:t>One wrong decision can result in loss of lives or permanent damage to the patients.</a:t>
            </a:r>
          </a:p>
          <a:p>
            <a:pPr algn="l"/>
            <a:r>
              <a:rPr lang="en-US" b="0" i="0" dirty="0">
                <a:solidFill>
                  <a:srgbClr val="000000"/>
                </a:solidFill>
                <a:effectLst/>
                <a:latin typeface="Calibri" panose="020F0502020204030204" pitchFamily="34" charset="0"/>
                <a:cs typeface="Calibri" panose="020F0502020204030204" pitchFamily="34" charset="0"/>
              </a:rPr>
              <a:t>But soft computing, using a horde of its various logic has been found to be quite accurate in terms of diagnosis and results.</a:t>
            </a:r>
          </a:p>
          <a:p>
            <a:pPr algn="l"/>
            <a:r>
              <a:rPr lang="en-US" b="0" i="0" dirty="0">
                <a:solidFill>
                  <a:srgbClr val="000000"/>
                </a:solidFill>
                <a:effectLst/>
                <a:latin typeface="Calibri" panose="020F0502020204030204" pitchFamily="34" charset="0"/>
                <a:cs typeface="Calibri" panose="020F0502020204030204" pitchFamily="34" charset="0"/>
              </a:rPr>
              <a:t>Doctors are increasingly turning towards soft computing to diagnose the patients’ ailments from the symptoms accurately and hence save on money and side effects from medications of the wrong diagnosis.</a:t>
            </a:r>
          </a:p>
          <a:p>
            <a:endParaRPr lang="en-IN"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69AFE12C-5BC6-4C8E-AC40-2A6AC1C34C1D}"/>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FA16F74A-EA81-4163-A4BB-1B02F349BD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82276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a:t>
            </a:r>
          </a:p>
        </p:txBody>
      </p:sp>
      <p:sp>
        <p:nvSpPr>
          <p:cNvPr id="8" name="Text Placeholder 7"/>
          <p:cNvSpPr>
            <a:spLocks noGrp="1"/>
          </p:cNvSpPr>
          <p:nvPr>
            <p:ph type="body" idx="1"/>
          </p:nvPr>
        </p:nvSpPr>
        <p:spPr/>
        <p:txBody>
          <a:bodyPr/>
          <a:lstStyle/>
          <a:p>
            <a:pPr lvl="0" algn="just"/>
            <a:r>
              <a:rPr lang="en-US" dirty="0">
                <a:latin typeface="Times New Roman"/>
                <a:ea typeface="Times New Roman"/>
                <a:cs typeface="Times New Roman"/>
                <a:sym typeface="Times New Roman"/>
              </a:rPr>
              <a:t>As the development of soft computing flourish day by day, the application areas will also be felt increasing in coming years. Soft computing based products are increasing day by day. Majority of such products uses any of the soft computing technique inside the sub systems which are not known to end user. The gist is that, soft computing techniques will become common to various applications and has ability to deal with imprecise problems.</a:t>
            </a:r>
            <a:endParaRPr lang="en-US" baseline="30000" dirty="0">
              <a:latin typeface="Times New Roman"/>
              <a:ea typeface="Times New Roman"/>
              <a:cs typeface="Times New Roman"/>
              <a:sym typeface="Times New Roman"/>
            </a:endParaRP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a:t>Questions…</a:t>
            </a:r>
            <a:endParaRPr sz="4800" b="1"/>
          </a:p>
        </p:txBody>
      </p:sp>
      <p:sp>
        <p:nvSpPr>
          <p:cNvPr id="360" name="Google Shape;36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1000"/>
              </a:spcBef>
              <a:spcAft>
                <a:spcPts val="0"/>
              </a:spcAft>
              <a:buClr>
                <a:schemeClr val="dk1"/>
              </a:buClr>
              <a:buSzPts val="2800"/>
              <a:buAutoNum type="arabicPeriod"/>
            </a:pPr>
            <a:r>
              <a:rPr lang="en-US" dirty="0"/>
              <a:t>Give real time examples where soft computing is applicable?</a:t>
            </a:r>
          </a:p>
          <a:p>
            <a:pPr marL="514350" lvl="0" indent="-514350" algn="l" rtl="0">
              <a:lnSpc>
                <a:spcPct val="90000"/>
              </a:lnSpc>
              <a:spcBef>
                <a:spcPts val="1000"/>
              </a:spcBef>
              <a:spcAft>
                <a:spcPts val="0"/>
              </a:spcAft>
              <a:buClr>
                <a:schemeClr val="dk1"/>
              </a:buClr>
              <a:buSzPts val="2800"/>
              <a:buAutoNum type="arabicPeriod"/>
            </a:pPr>
            <a:endParaRPr lang="en-US" dirty="0"/>
          </a:p>
          <a:p>
            <a:pPr marL="514350" lvl="0" indent="-514350" algn="l" rtl="0">
              <a:lnSpc>
                <a:spcPct val="90000"/>
              </a:lnSpc>
              <a:spcBef>
                <a:spcPts val="1000"/>
              </a:spcBef>
              <a:spcAft>
                <a:spcPts val="0"/>
              </a:spcAft>
              <a:buClr>
                <a:schemeClr val="dk1"/>
              </a:buClr>
              <a:buSzPts val="2800"/>
              <a:buAutoNum type="arabicPeriod"/>
            </a:pPr>
            <a:r>
              <a:rPr lang="en-US" dirty="0"/>
              <a:t>How soft computing differs from hard computing? </a:t>
            </a:r>
          </a:p>
          <a:p>
            <a:pPr marL="514350" lvl="0" indent="-514350" algn="l" rtl="0">
              <a:lnSpc>
                <a:spcPct val="90000"/>
              </a:lnSpc>
              <a:spcBef>
                <a:spcPts val="1000"/>
              </a:spcBef>
              <a:spcAft>
                <a:spcPts val="0"/>
              </a:spcAft>
              <a:buClr>
                <a:schemeClr val="dk1"/>
              </a:buClr>
              <a:buSzPts val="2800"/>
              <a:buAutoNum type="arabicPeriod"/>
            </a:pPr>
            <a:endParaRPr/>
          </a:p>
        </p:txBody>
      </p:sp>
      <p:sp>
        <p:nvSpPr>
          <p:cNvPr id="361" name="Google Shape;361;p2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References</a:t>
            </a:r>
            <a:endParaRPr sz="4800" b="1">
              <a:latin typeface="Times New Roman"/>
              <a:ea typeface="Times New Roman"/>
              <a:cs typeface="Times New Roman"/>
              <a:sym typeface="Times New Roman"/>
            </a:endParaRPr>
          </a:p>
        </p:txBody>
      </p:sp>
      <p:sp>
        <p:nvSpPr>
          <p:cNvPr id="367" name="Google Shape;367;p26"/>
          <p:cNvSpPr txBox="1">
            <a:spLocks noGrp="1"/>
          </p:cNvSpPr>
          <p:nvPr>
            <p:ph type="body" idx="1"/>
          </p:nvPr>
        </p:nvSpPr>
        <p:spPr>
          <a:xfrm>
            <a:off x="838200" y="1633928"/>
            <a:ext cx="10515600" cy="48278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Book:</a:t>
            </a:r>
            <a:endParaRPr dirty="0"/>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S.N.Sivanandam</a:t>
            </a:r>
            <a:r>
              <a:rPr lang="en-US" dirty="0">
                <a:latin typeface="Times New Roman"/>
                <a:ea typeface="Times New Roman"/>
                <a:cs typeface="Times New Roman"/>
                <a:sym typeface="Times New Roman"/>
              </a:rPr>
              <a:t>, S.N Deepa, “Principles of Soft Computing”</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Websites:</a:t>
            </a:r>
            <a:endParaRPr dirty="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hlinkClick r:id="rId3"/>
              </a:rPr>
              <a:t>https://nptel.ac.in/courses/106/105/106105173/</a:t>
            </a:r>
            <a:endParaRPr dirty="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Videos:</a:t>
            </a:r>
            <a:endParaRPr dirty="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hlinkClick r:id="rId4"/>
              </a:rPr>
              <a:t>https://</a:t>
            </a:r>
            <a:r>
              <a:rPr lang="en-US" u="sng" dirty="0" err="1">
                <a:solidFill>
                  <a:schemeClr val="hlink"/>
                </a:solidFill>
                <a:latin typeface="Times New Roman"/>
                <a:ea typeface="Times New Roman"/>
                <a:cs typeface="Times New Roman"/>
                <a:sym typeface="Times New Roman"/>
                <a:hlinkClick r:id="rId4"/>
              </a:rPr>
              <a:t>www.youtube.com</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watch?v</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mlfM4SGOAgo</a:t>
            </a:r>
            <a:endParaRPr lang="en-US" u="sng" dirty="0">
              <a:solidFill>
                <a:schemeClr val="hlink"/>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rPr>
              <a:t>https://onsitego.com/blog/best-samsung-fridge-glossary-ever/</a:t>
            </a:r>
          </a:p>
          <a:p>
            <a:pPr marL="685800" lvl="1" indent="-228600">
              <a:buSzPts val="2400"/>
            </a:pPr>
            <a:r>
              <a:rPr lang="en-US" u="sng" dirty="0">
                <a:solidFill>
                  <a:schemeClr val="hlink"/>
                </a:solidFill>
                <a:latin typeface="Times New Roman"/>
                <a:ea typeface="Times New Roman"/>
                <a:cs typeface="Times New Roman"/>
                <a:sym typeface="Times New Roman"/>
              </a:rPr>
              <a:t>Journal Paper : https://www.sciencedirect.com/science/article/pii/S1877050916325467</a:t>
            </a:r>
            <a:endParaRPr dirty="0">
              <a:latin typeface="Times New Roman"/>
              <a:ea typeface="Times New Roman"/>
              <a:cs typeface="Times New Roman"/>
              <a:sym typeface="Times New Roman"/>
            </a:endParaRPr>
          </a:p>
        </p:txBody>
      </p:sp>
      <p:sp>
        <p:nvSpPr>
          <p:cNvPr id="368" name="Google Shape;368;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16</a:t>
            </a:fld>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27"/>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75" name="Google Shape;375;p27"/>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76" name="Google Shape;376;p27"/>
          <p:cNvCxnSpPr/>
          <p:nvPr/>
        </p:nvCxnSpPr>
        <p:spPr>
          <a:xfrm>
            <a:off x="10169129"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77" name="Google Shape;377;p27"/>
          <p:cNvCxnSpPr/>
          <p:nvPr/>
        </p:nvCxnSpPr>
        <p:spPr>
          <a:xfrm>
            <a:off x="733427" y="6294599"/>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78" name="Google Shape;378;p27"/>
          <p:cNvCxnSpPr/>
          <p:nvPr/>
        </p:nvCxnSpPr>
        <p:spPr>
          <a:xfrm>
            <a:off x="390527" y="5129691"/>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79" name="Google Shape;379;p27"/>
          <p:cNvSpPr txBox="1"/>
          <p:nvPr/>
        </p:nvSpPr>
        <p:spPr>
          <a:xfrm>
            <a:off x="1485903"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80" name="Google Shape;380;p27"/>
          <p:cNvSpPr/>
          <p:nvPr/>
        </p:nvSpPr>
        <p:spPr>
          <a:xfrm>
            <a:off x="2641601"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p27"/>
          <p:cNvSpPr/>
          <p:nvPr/>
        </p:nvSpPr>
        <p:spPr>
          <a:xfrm>
            <a:off x="2898775"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2" name="Google Shape;382;p27"/>
          <p:cNvGrpSpPr/>
          <p:nvPr/>
        </p:nvGrpSpPr>
        <p:grpSpPr>
          <a:xfrm>
            <a:off x="237521" y="152400"/>
            <a:ext cx="410563" cy="1612900"/>
            <a:chOff x="83821" y="0"/>
            <a:chExt cx="219636" cy="903079"/>
          </a:xfrm>
        </p:grpSpPr>
        <p:sp>
          <p:nvSpPr>
            <p:cNvPr id="383" name="Google Shape;383;p27"/>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7"/>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7"/>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86" name="Google Shape;386;p27"/>
            <p:cNvGraphicFramePr>
              <a:graphicFrameLocks noSel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solidFill>
                          <a:srgbClr val="FFFFFF"/>
                        </a:solidFill>
                        <a:ln w="9525">
                          <a:solidFill>
                            <a:srgbClr val="000000"/>
                          </a:solidFill>
                          <a:round/>
                          <a:headEnd/>
                          <a:tailEnd/>
                        </a:ln>
                      </p:spPr>
                    </p:pic>
                  </p:oleObj>
                </mc:Fallback>
              </mc:AlternateContent>
            </a:graphicData>
          </a:graphic>
        </p:graphicFrame>
      </p:grpSp>
      <p:sp>
        <p:nvSpPr>
          <p:cNvPr id="387" name="Google Shape;387;p27"/>
          <p:cNvSpPr/>
          <p:nvPr/>
        </p:nvSpPr>
        <p:spPr>
          <a:xfrm>
            <a:off x="4114006" y="5394448"/>
            <a:ext cx="34260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For queries</a:t>
            </a:r>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Email: </a:t>
            </a:r>
            <a:r>
              <a:rPr lang="en-US" sz="1800" dirty="0" err="1">
                <a:solidFill>
                  <a:schemeClr val="dk1"/>
                </a:solidFill>
                <a:latin typeface="Arial"/>
                <a:ea typeface="Arial"/>
                <a:cs typeface="Arial"/>
                <a:sym typeface="Arial"/>
              </a:rPr>
              <a:t>monika.e11032@cumail.in</a:t>
            </a:r>
            <a:endParaRPr sz="1800">
              <a:solidFill>
                <a:schemeClr val="dk1"/>
              </a:solidFill>
              <a:latin typeface="Calibri"/>
              <a:ea typeface="Calibri"/>
              <a:cs typeface="Calibri"/>
              <a:sym typeface="Calibri"/>
            </a:endParaRPr>
          </a:p>
        </p:txBody>
      </p:sp>
      <p:pic>
        <p:nvPicPr>
          <p:cNvPr id="32769" name="Picture 1">
            <a:extLst>
              <a:ext uri="{FF2B5EF4-FFF2-40B4-BE49-F238E27FC236}">
                <a16:creationId xmlns:a16="http://schemas.microsoft.com/office/drawing/2014/main" id="{C6DD3510-84E2-4A08-93C7-7529ACF96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228600"/>
            <a:ext cx="177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839788" y="1477006"/>
            <a:ext cx="10905744"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712866" y="1634063"/>
          <a:ext cx="11084393" cy="4281954"/>
        </p:xfrm>
        <a:graphic>
          <a:graphicData uri="http://schemas.openxmlformats.org/drawingml/2006/table">
            <a:tbl>
              <a:tblPr firstRow="1" bandRow="1">
                <a:tableStyleId>{22838BEF-8BB2-4498-84A7-C5851F593DF1}</a:tableStyleId>
              </a:tblPr>
              <a:tblGrid>
                <a:gridCol w="11084393">
                  <a:extLst>
                    <a:ext uri="{9D8B030D-6E8A-4147-A177-3AD203B41FA5}">
                      <a16:colId xmlns:a16="http://schemas.microsoft.com/office/drawing/2014/main" val="20000"/>
                    </a:ext>
                  </a:extLst>
                </a:gridCol>
              </a:tblGrid>
              <a:tr h="1348978">
                <a:tc>
                  <a:txBody>
                    <a:bodyPr/>
                    <a:lstStyle/>
                    <a:p>
                      <a:r>
                        <a:rPr lang="en-US" sz="2400" b="1" u="none" strike="noStrike" cap="none" dirty="0">
                          <a:latin typeface="Calibri" pitchFamily="34" charset="0"/>
                          <a:sym typeface="Arial"/>
                        </a:rPr>
                        <a:t>To introduce soft computing concepts and techniques of artificial neural networks, fuzzy sets, fuzzy logic and genetic algorithms</a:t>
                      </a:r>
                    </a:p>
                  </a:txBody>
                  <a:tcPr anchor="ctr"/>
                </a:tc>
                <a:extLst>
                  <a:ext uri="{0D108BD9-81ED-4DB2-BD59-A6C34878D82A}">
                    <a16:rowId xmlns:a16="http://schemas.microsoft.com/office/drawing/2014/main" val="10000"/>
                  </a:ext>
                </a:extLst>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understand the various techniques from the application point of view.</a:t>
                      </a:r>
                    </a:p>
                    <a:p>
                      <a:endParaRPr lang="en-US" sz="2400" b="1" dirty="0">
                        <a:latin typeface="Calibri" pitchFamily="34" charset="0"/>
                      </a:endParaRPr>
                    </a:p>
                  </a:txBody>
                  <a:tcPr anchor="ctr"/>
                </a:tc>
                <a:extLst>
                  <a:ext uri="{0D108BD9-81ED-4DB2-BD59-A6C34878D82A}">
                    <a16:rowId xmlns:a16="http://schemas.microsoft.com/office/drawing/2014/main" val="10001"/>
                  </a:ext>
                </a:extLst>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analyze various soft computing techniques and decide the technique to be used in a particular problem situation. </a:t>
                      </a:r>
                    </a:p>
                    <a:p>
                      <a:endParaRPr lang="en-US" sz="2400" b="1" dirty="0">
                        <a:latin typeface="Calibri" pitchFamily="34" charset="0"/>
                      </a:endParaRPr>
                    </a:p>
                  </a:txBody>
                  <a:tcPr anchor="ctr"/>
                </a:tc>
                <a:extLst>
                  <a:ext uri="{0D108BD9-81ED-4DB2-BD59-A6C34878D82A}">
                    <a16:rowId xmlns:a16="http://schemas.microsoft.com/office/drawing/2014/main" val="10002"/>
                  </a:ext>
                </a:extLst>
              </a:tr>
              <a:tr h="626143">
                <a:tc>
                  <a:txBody>
                    <a:bodyPr/>
                    <a:lstStyle/>
                    <a:p>
                      <a:r>
                        <a:rPr lang="en-US" sz="2400" b="1" u="none" strike="noStrike" cap="none" dirty="0">
                          <a:latin typeface="Calibri" pitchFamily="34" charset="0"/>
                          <a:sym typeface="Arial"/>
                        </a:rPr>
                        <a:t>To implement soft computing based solutions for real-world problems</a:t>
                      </a:r>
                    </a:p>
                    <a:p>
                      <a:endParaRPr lang="en-US" sz="2400" b="1" dirty="0">
                        <a:latin typeface="Calibri"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329785" y="1556928"/>
          <a:ext cx="11467477" cy="4783910"/>
        </p:xfrm>
        <a:graphic>
          <a:graphicData uri="http://schemas.openxmlformats.org/drawingml/2006/table">
            <a:tbl>
              <a:tblPr/>
              <a:tblGrid>
                <a:gridCol w="840939">
                  <a:extLst>
                    <a:ext uri="{9D8B030D-6E8A-4147-A177-3AD203B41FA5}">
                      <a16:colId xmlns:a16="http://schemas.microsoft.com/office/drawing/2014/main" val="20000"/>
                    </a:ext>
                  </a:extLst>
                </a:gridCol>
                <a:gridCol w="9387551">
                  <a:extLst>
                    <a:ext uri="{9D8B030D-6E8A-4147-A177-3AD203B41FA5}">
                      <a16:colId xmlns:a16="http://schemas.microsoft.com/office/drawing/2014/main" val="20001"/>
                    </a:ext>
                  </a:extLst>
                </a:gridCol>
                <a:gridCol w="1238987">
                  <a:extLst>
                    <a:ext uri="{9D8B030D-6E8A-4147-A177-3AD203B41FA5}">
                      <a16:colId xmlns:a16="http://schemas.microsoft.com/office/drawing/2014/main" val="20002"/>
                    </a:ext>
                  </a:extLst>
                </a:gridCol>
              </a:tblGrid>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CO1</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Identify and describe soft computing techniques and their roles in building intelligent. Machines</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1</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0000"/>
                  </a:ext>
                </a:extLst>
              </a:tr>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CO2</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Recognize the feasibility of applying a soft computing methodology for a particular problem.</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2,4</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0001"/>
                  </a:ext>
                </a:extLst>
              </a:tr>
              <a:tr h="1494972">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CO4</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Effectively use modern software tools to solve real problems using a soft computing approach.</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597989">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CO5</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Times New Roman"/>
                          <a:cs typeface="Times New Roman"/>
                        </a:rPr>
                        <a:t>Evaluate various soft computing approaches for a given problem.</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400" b="1" dirty="0">
                          <a:solidFill>
                            <a:srgbClr val="000000"/>
                          </a:solidFill>
                          <a:latin typeface="Calibri Light"/>
                          <a:ea typeface="Calibri"/>
                          <a:cs typeface="Calibri"/>
                        </a:rPr>
                        <a:t>4</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title"/>
          </p:nvPr>
        </p:nvSpPr>
        <p:spPr>
          <a:xfrm>
            <a:off x="839789" y="457202"/>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Table of Contents</a:t>
            </a:r>
            <a:endParaRPr sz="4800" b="1"/>
          </a:p>
        </p:txBody>
      </p:sp>
      <p:sp>
        <p:nvSpPr>
          <p:cNvPr id="210" name="Google Shape;210;p4"/>
          <p:cNvSpPr txBox="1">
            <a:spLocks noGrp="1"/>
          </p:cNvSpPr>
          <p:nvPr>
            <p:ph type="body" idx="2"/>
          </p:nvPr>
        </p:nvSpPr>
        <p:spPr>
          <a:xfrm>
            <a:off x="779829" y="1562724"/>
            <a:ext cx="10567727" cy="3811588"/>
          </a:xfrm>
          <a:prstGeom prst="rect">
            <a:avLst/>
          </a:prstGeom>
          <a:noFill/>
          <a:ln>
            <a:noFill/>
          </a:ln>
        </p:spPr>
        <p:txBody>
          <a:bodyPr spcFirstLastPara="1" wrap="square" lIns="91425" tIns="45700" rIns="91425" bIns="45700" anchor="t" anchorCtr="0">
            <a:noAutofit/>
          </a:bodyPr>
          <a:lstStyle/>
          <a:p>
            <a:pPr marL="0" lvl="0" indent="-177800" algn="l" rtl="0">
              <a:lnSpc>
                <a:spcPct val="90000"/>
              </a:lnSpc>
              <a:spcBef>
                <a:spcPts val="0"/>
              </a:spcBef>
              <a:spcAft>
                <a:spcPts val="0"/>
              </a:spcAft>
              <a:buClr>
                <a:schemeClr val="dk1"/>
              </a:buClr>
              <a:buSzPts val="2800"/>
              <a:buFont typeface="Arial"/>
              <a:buChar char="•"/>
            </a:pPr>
            <a:r>
              <a:rPr lang="en-US" sz="2800" b="1" dirty="0"/>
              <a:t> Introduction to soft computing</a:t>
            </a:r>
            <a:endParaRPr/>
          </a:p>
          <a:p>
            <a:pPr marL="0" lvl="0" indent="-177800" algn="l" rtl="0">
              <a:lnSpc>
                <a:spcPct val="90000"/>
              </a:lnSpc>
              <a:spcBef>
                <a:spcPts val="1000"/>
              </a:spcBef>
              <a:spcAft>
                <a:spcPts val="0"/>
              </a:spcAft>
              <a:buClr>
                <a:schemeClr val="dk1"/>
              </a:buClr>
              <a:buSzPts val="2800"/>
              <a:buFont typeface="Arial"/>
              <a:buChar char="•"/>
            </a:pPr>
            <a:r>
              <a:rPr lang="en-US" sz="2800" b="1" dirty="0"/>
              <a:t> Difference Between Soft computing and Hard Computing</a:t>
            </a:r>
          </a:p>
          <a:p>
            <a:pPr marL="0" lvl="0" indent="-177800" algn="l" rtl="0">
              <a:lnSpc>
                <a:spcPct val="90000"/>
              </a:lnSpc>
              <a:spcBef>
                <a:spcPts val="1000"/>
              </a:spcBef>
              <a:spcAft>
                <a:spcPts val="0"/>
              </a:spcAft>
              <a:buClr>
                <a:schemeClr val="dk1"/>
              </a:buClr>
              <a:buSzPts val="2800"/>
              <a:buFont typeface="Arial"/>
              <a:buChar char="•"/>
            </a:pPr>
            <a:r>
              <a:rPr lang="en-US" sz="2800" b="1" dirty="0"/>
              <a:t> Major Areas of Soft Computing</a:t>
            </a:r>
          </a:p>
          <a:p>
            <a:pPr marL="0" indent="-177800">
              <a:buSzPts val="2800"/>
              <a:buFont typeface="Arial"/>
              <a:buChar char="•"/>
            </a:pPr>
            <a:r>
              <a:rPr lang="en-US" sz="2800" b="1" dirty="0"/>
              <a:t> Applications of soft computing</a:t>
            </a:r>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211" name="Google Shape;21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Goals of Soft Computing</a:t>
            </a:r>
            <a:endParaRPr sz="4800" b="1">
              <a:latin typeface="Times New Roman"/>
              <a:ea typeface="Times New Roman"/>
              <a:cs typeface="Times New Roman"/>
              <a:sym typeface="Times New Roman"/>
            </a:endParaRPr>
          </a:p>
        </p:txBody>
      </p:sp>
      <p:sp>
        <p:nvSpPr>
          <p:cNvPr id="283" name="Google Shape;283;p14"/>
          <p:cNvSpPr txBox="1">
            <a:spLocks noGrp="1"/>
          </p:cNvSpPr>
          <p:nvPr>
            <p:ph type="body" idx="1"/>
          </p:nvPr>
        </p:nvSpPr>
        <p:spPr>
          <a:xfrm>
            <a:off x="838200" y="1615788"/>
            <a:ext cx="10515600" cy="273138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Font typeface="Noto Sans Symbols"/>
              <a:buChar char="✔"/>
            </a:pPr>
            <a:r>
              <a:rPr lang="en-US" dirty="0">
                <a:latin typeface="Times New Roman"/>
                <a:ea typeface="Times New Roman"/>
                <a:cs typeface="Times New Roman"/>
                <a:sym typeface="Times New Roman"/>
              </a:rPr>
              <a:t>The main goal of soft computing is to develop intelligent machines to provide solutions to real world problems, which are not modeled, or too difficult to model mathematically.</a:t>
            </a:r>
          </a:p>
          <a:p>
            <a:pPr marL="228600" lvl="0" indent="-228600" algn="just" rtl="0">
              <a:lnSpc>
                <a:spcPct val="90000"/>
              </a:lnSpc>
              <a:spcBef>
                <a:spcPts val="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Font typeface="Noto Sans Symbols"/>
              <a:buChar char="✔"/>
            </a:pPr>
            <a:r>
              <a:rPr lang="en-US" dirty="0">
                <a:latin typeface="Times New Roman"/>
                <a:ea typeface="Times New Roman"/>
                <a:cs typeface="Times New Roman"/>
                <a:sym typeface="Times New Roman"/>
              </a:rPr>
              <a:t>It’s aim is to exploit the tolerance for Approximation, Uncertainty, Imprecision, and Partial Truth in order to achieve close resemblance with human like decision making.</a:t>
            </a:r>
            <a:endParaRPr>
              <a:latin typeface="Times New Roman"/>
              <a:ea typeface="Times New Roman"/>
              <a:cs typeface="Times New Roman"/>
              <a:sym typeface="Times New Roman"/>
            </a:endParaRPr>
          </a:p>
        </p:txBody>
      </p:sp>
      <p:sp>
        <p:nvSpPr>
          <p:cNvPr id="284" name="Google Shape;284;p14"/>
          <p:cNvSpPr txBox="1">
            <a:spLocks noGrp="1"/>
          </p:cNvSpPr>
          <p:nvPr>
            <p:ph type="sldNum" idx="12"/>
          </p:nvPr>
        </p:nvSpPr>
        <p:spPr>
          <a:xfrm>
            <a:off x="8610600" y="635636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Applications of Soft Computing</a:t>
            </a:r>
            <a:endParaRPr sz="4800" b="1">
              <a:latin typeface="Times New Roman"/>
              <a:ea typeface="Times New Roman"/>
              <a:cs typeface="Times New Roman"/>
              <a:sym typeface="Times New Roman"/>
            </a:endParaRPr>
          </a:p>
        </p:txBody>
      </p:sp>
      <p:sp>
        <p:nvSpPr>
          <p:cNvPr id="290" name="Google Shape;290;p15"/>
          <p:cNvSpPr txBox="1">
            <a:spLocks noGrp="1"/>
          </p:cNvSpPr>
          <p:nvPr>
            <p:ph type="body" idx="1"/>
          </p:nvPr>
        </p:nvSpPr>
        <p:spPr>
          <a:xfrm>
            <a:off x="553385" y="2005507"/>
            <a:ext cx="11168923" cy="2836316"/>
          </a:xfrm>
          <a:prstGeom prst="rect">
            <a:avLst/>
          </a:prstGeom>
          <a:noFill/>
          <a:ln>
            <a:noFill/>
          </a:ln>
        </p:spPr>
        <p:txBody>
          <a:bodyPr spcFirstLastPara="1" wrap="square" lIns="91425" tIns="45700" rIns="91425" bIns="45700" anchor="t" anchorCtr="0">
            <a:noAutofit/>
          </a:bodyPr>
          <a:lstStyle/>
          <a:p>
            <a:pPr algn="l">
              <a:buFont typeface="+mj-lt"/>
              <a:buAutoNum type="arabicPeriod"/>
            </a:pPr>
            <a:endParaRPr lang="en-IN"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3200" b="1" i="0" u="none" strike="noStrike" dirty="0">
                <a:solidFill>
                  <a:srgbClr val="04A1DA"/>
                </a:solidFill>
                <a:effectLst/>
                <a:latin typeface="Times New Roman" panose="02020603050405020304" pitchFamily="18" charset="0"/>
                <a:cs typeface="Times New Roman" panose="02020603050405020304" pitchFamily="18" charset="0"/>
                <a:hlinkClick r:id="rId3"/>
              </a:rPr>
              <a:t>Communication</a:t>
            </a:r>
            <a:endParaRPr lang="en-IN" sz="3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3200" b="1" i="0" u="none" strike="noStrike" dirty="0">
                <a:solidFill>
                  <a:srgbClr val="04A1DA"/>
                </a:solidFill>
                <a:effectLst/>
                <a:latin typeface="Times New Roman" panose="02020603050405020304" pitchFamily="18" charset="0"/>
                <a:cs typeface="Times New Roman" panose="02020603050405020304" pitchFamily="18" charset="0"/>
                <a:hlinkClick r:id="rId4"/>
              </a:rPr>
              <a:t>Home Appliances</a:t>
            </a:r>
            <a:endParaRPr lang="en-IN" sz="3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3200" b="1" i="0" u="none" strike="noStrike" dirty="0">
                <a:solidFill>
                  <a:srgbClr val="04A1DA"/>
                </a:solidFill>
                <a:effectLst/>
                <a:latin typeface="Times New Roman" panose="02020603050405020304" pitchFamily="18" charset="0"/>
                <a:cs typeface="Times New Roman" panose="02020603050405020304" pitchFamily="18" charset="0"/>
                <a:hlinkClick r:id="rId5"/>
              </a:rPr>
              <a:t>Robotics</a:t>
            </a:r>
            <a:endParaRPr lang="en-IN" sz="3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3200" b="1" i="0" u="none" strike="noStrike" dirty="0">
                <a:solidFill>
                  <a:srgbClr val="04A1DA"/>
                </a:solidFill>
                <a:effectLst/>
                <a:latin typeface="Times New Roman" panose="02020603050405020304" pitchFamily="18" charset="0"/>
                <a:cs typeface="Times New Roman" panose="02020603050405020304" pitchFamily="18" charset="0"/>
                <a:hlinkClick r:id="rId6"/>
              </a:rPr>
              <a:t>Transportation</a:t>
            </a:r>
            <a:endParaRPr lang="en-IN" sz="32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3200" b="1" i="0" u="none" strike="noStrike" dirty="0">
                <a:solidFill>
                  <a:srgbClr val="04A1DA"/>
                </a:solidFill>
                <a:effectLst/>
                <a:latin typeface="Times New Roman" panose="02020603050405020304" pitchFamily="18" charset="0"/>
                <a:cs typeface="Times New Roman" panose="02020603050405020304" pitchFamily="18" charset="0"/>
                <a:hlinkClick r:id="rId7"/>
              </a:rPr>
              <a:t>Healthcare</a:t>
            </a:r>
            <a:endParaRPr lang="en-IN" sz="3200" b="0"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endParaRPr lang="en-IN" b="1" i="0" dirty="0">
              <a:solidFill>
                <a:srgbClr val="333333"/>
              </a:solidFill>
              <a:effectLst/>
              <a:latin typeface="Lato"/>
            </a:endParaRPr>
          </a:p>
        </p:txBody>
      </p:sp>
      <p:sp>
        <p:nvSpPr>
          <p:cNvPr id="291" name="Google Shape;291;p15"/>
          <p:cNvSpPr txBox="1">
            <a:spLocks noGrp="1"/>
          </p:cNvSpPr>
          <p:nvPr>
            <p:ph type="sldNum" idx="12"/>
          </p:nvPr>
        </p:nvSpPr>
        <p:spPr>
          <a:xfrm>
            <a:off x="8610600" y="635636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5D57-57D4-468D-9112-5C2FBB22A9B8}"/>
              </a:ext>
            </a:extLst>
          </p:cNvPr>
          <p:cNvSpPr>
            <a:spLocks noGrp="1"/>
          </p:cNvSpPr>
          <p:nvPr>
            <p:ph type="title"/>
          </p:nvPr>
        </p:nvSpPr>
        <p:spPr/>
        <p:txBody>
          <a:bodyPr/>
          <a:lstStyle/>
          <a:p>
            <a:r>
              <a:rPr lang="en-US" b="1" i="0" dirty="0">
                <a:solidFill>
                  <a:srgbClr val="333333"/>
                </a:solidFill>
                <a:effectLst/>
                <a:latin typeface="Lato"/>
              </a:rPr>
              <a:t>Communication</a:t>
            </a:r>
            <a:br>
              <a:rPr lang="en-US" b="1" i="0" dirty="0">
                <a:solidFill>
                  <a:srgbClr val="333333"/>
                </a:solidFill>
                <a:effectLst/>
                <a:latin typeface="Lato"/>
              </a:rPr>
            </a:br>
            <a:endParaRPr lang="en-IN" dirty="0"/>
          </a:p>
        </p:txBody>
      </p:sp>
      <p:sp>
        <p:nvSpPr>
          <p:cNvPr id="3" name="Text Placeholder 2">
            <a:extLst>
              <a:ext uri="{FF2B5EF4-FFF2-40B4-BE49-F238E27FC236}">
                <a16:creationId xmlns:a16="http://schemas.microsoft.com/office/drawing/2014/main" id="{B725030C-B093-4A74-B2EE-7D3C38307383}"/>
              </a:ext>
            </a:extLst>
          </p:cNvPr>
          <p:cNvSpPr>
            <a:spLocks noGrp="1"/>
          </p:cNvSpPr>
          <p:nvPr>
            <p:ph type="body" idx="1"/>
          </p:nvPr>
        </p:nvSpPr>
        <p:spPr/>
        <p:txBody>
          <a:bodyPr>
            <a:normAutofit fontScale="85000" lnSpcReduction="20000"/>
          </a:bodyPr>
          <a:lstStyle/>
          <a:p>
            <a:pPr algn="l"/>
            <a:r>
              <a:rPr lang="en-US" b="0" i="0" dirty="0">
                <a:solidFill>
                  <a:srgbClr val="000000"/>
                </a:solidFill>
                <a:effectLst/>
                <a:latin typeface="Calibri" panose="020F0502020204030204" pitchFamily="34" charset="0"/>
                <a:cs typeface="Calibri" panose="020F0502020204030204" pitchFamily="34" charset="0"/>
              </a:rPr>
              <a:t>Communication requires a very dynamic environment as the demand can occur randomly, and most of the time, there is not much of a pattern to work with.</a:t>
            </a:r>
          </a:p>
          <a:p>
            <a:pPr algn="l"/>
            <a:r>
              <a:rPr lang="en-US" b="0" i="0" dirty="0">
                <a:solidFill>
                  <a:srgbClr val="000000"/>
                </a:solidFill>
                <a:effectLst/>
                <a:latin typeface="Calibri" panose="020F0502020204030204" pitchFamily="34" charset="0"/>
                <a:cs typeface="Calibri" panose="020F0502020204030204" pitchFamily="34" charset="0"/>
              </a:rPr>
              <a:t>Soft computing uses an artificial neural network and fuzzy logic to determine when there is a sudden surge in demand and accordingly allocates resources for that particular node.</a:t>
            </a:r>
          </a:p>
          <a:p>
            <a:pPr algn="l"/>
            <a:r>
              <a:rPr lang="en-US" b="0" i="0" dirty="0">
                <a:solidFill>
                  <a:srgbClr val="000000"/>
                </a:solidFill>
                <a:effectLst/>
                <a:latin typeface="Calibri" panose="020F0502020204030204" pitchFamily="34" charset="0"/>
                <a:cs typeface="Calibri" panose="020F0502020204030204" pitchFamily="34" charset="0"/>
              </a:rPr>
              <a:t>Not only does it help save cost through reduced usage, but also helps save substantial resources that can be diverted to other areas that currently demand higher bandwidth.</a:t>
            </a:r>
          </a:p>
          <a:p>
            <a:endParaRPr lang="en-IN"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63FD810-1F04-4803-A1B9-C47D33120B47}"/>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E8A94E46-4A2B-4D52-A9AB-C86EFB5627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178598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D479-2BD5-43F5-9409-7CCC3F6A842B}"/>
              </a:ext>
            </a:extLst>
          </p:cNvPr>
          <p:cNvSpPr>
            <a:spLocks noGrp="1"/>
          </p:cNvSpPr>
          <p:nvPr>
            <p:ph type="title"/>
          </p:nvPr>
        </p:nvSpPr>
        <p:spPr/>
        <p:txBody>
          <a:bodyPr/>
          <a:lstStyle/>
          <a:p>
            <a:r>
              <a:rPr lang="en-US" b="1" dirty="0">
                <a:latin typeface="Times New Roman"/>
                <a:ea typeface="Times New Roman"/>
                <a:cs typeface="Times New Roman"/>
                <a:sym typeface="Times New Roman"/>
              </a:rPr>
              <a:t>Consumer Appliances</a:t>
            </a:r>
            <a:endParaRPr lang="en-IN" dirty="0"/>
          </a:p>
        </p:txBody>
      </p:sp>
      <p:sp>
        <p:nvSpPr>
          <p:cNvPr id="3" name="Text Placeholder 2">
            <a:extLst>
              <a:ext uri="{FF2B5EF4-FFF2-40B4-BE49-F238E27FC236}">
                <a16:creationId xmlns:a16="http://schemas.microsoft.com/office/drawing/2014/main" id="{657615CA-56B8-42E5-AA85-F059A157CDF5}"/>
              </a:ext>
            </a:extLst>
          </p:cNvPr>
          <p:cNvSpPr>
            <a:spLocks noGrp="1"/>
          </p:cNvSpPr>
          <p:nvPr>
            <p:ph type="body" idx="1"/>
          </p:nvPr>
        </p:nvSpPr>
        <p:spPr/>
        <p:txBody>
          <a:bodyPr>
            <a:normAutofit fontScale="92500" lnSpcReduction="20000"/>
          </a:bodyPr>
          <a:lstStyle/>
          <a:p>
            <a:pPr marL="228600" lvl="0" indent="-228600" algn="just" rtl="0">
              <a:lnSpc>
                <a:spcPct val="90000"/>
              </a:lnSpc>
              <a:spcBef>
                <a:spcPts val="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The field of consumer appliances activities is associated to practical product development. There is a huge scope of fuzzy logic, neural networks which have already brought artificial intelligence in home appliances. </a:t>
            </a:r>
            <a:endParaRPr lang="en-US" dirty="0">
              <a:latin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More recently, evolutionary computation has also shown remarkable identity in this field. These techniques are used for various applications like washing machines, heaters, refrigerators, microwaves and many more.</a:t>
            </a:r>
          </a:p>
          <a:p>
            <a:endParaRPr lang="en-IN"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1BCDB472-31B3-40E0-9A02-04988B1E04A2}"/>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7856E950-EC3C-4225-BEAD-122CA67FAA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extLst>
      <p:ext uri="{BB962C8B-B14F-4D97-AF65-F5344CB8AC3E}">
        <p14:creationId xmlns:p14="http://schemas.microsoft.com/office/powerpoint/2010/main" val="38114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E65-BB50-4B76-9D42-CB8FABBFB33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83AFE12-8FB6-43F2-BBC3-8B9FF8AF8F52}"/>
              </a:ext>
            </a:extLst>
          </p:cNvPr>
          <p:cNvSpPr>
            <a:spLocks noGrp="1"/>
          </p:cNvSpPr>
          <p:nvPr>
            <p:ph type="body" idx="1"/>
          </p:nvPr>
        </p:nvSpPr>
        <p:spPr>
          <a:xfrm>
            <a:off x="839788" y="162240"/>
            <a:ext cx="11270436" cy="3506512"/>
          </a:xfrm>
        </p:spPr>
        <p:txBody>
          <a:bodyPr>
            <a:normAutofit fontScale="92500" lnSpcReduction="10000"/>
          </a:bodyPr>
          <a:lstStyle/>
          <a:p>
            <a:pPr marL="342900" indent="-342900">
              <a:buFont typeface="Arial" panose="020B0604020202020204" pitchFamily="34" charset="0"/>
              <a:buChar char="•"/>
            </a:pPr>
            <a:r>
              <a:rPr kumimoji="0" lang="en-US" altLang="en-US" sz="3200" b="1"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Fuzzy logic</a:t>
            </a: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 washing machines are gaining popularity. </a:t>
            </a:r>
          </a:p>
          <a:p>
            <a:pPr marL="342900" indent="-342900">
              <a:buFont typeface="Arial" panose="020B0604020202020204" pitchFamily="34" charset="0"/>
              <a:buChar char="•"/>
            </a:pP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These machines offer the advantages of </a:t>
            </a:r>
            <a:r>
              <a:rPr kumimoji="0" lang="en-US" altLang="en-US" sz="3200" b="1"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performance</a:t>
            </a: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 </a:t>
            </a:r>
            <a:r>
              <a:rPr kumimoji="0" lang="en-US" altLang="en-US" sz="3200" b="1"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productivity</a:t>
            </a: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 </a:t>
            </a:r>
            <a:r>
              <a:rPr kumimoji="0" lang="en-US" altLang="en-US" sz="3200" b="1"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simplicity</a:t>
            </a: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 and </a:t>
            </a:r>
            <a:r>
              <a:rPr kumimoji="0" lang="en-US" altLang="en-US" sz="3200" b="1"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less cost</a:t>
            </a: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t>Sensors continually monitor varying conditions inside the machine and accordingly adjust operations for the best wash results. As there is no standard for fuzzy logic, different machines perform in different manners.</a:t>
            </a:r>
            <a:br>
              <a:rPr kumimoji="0" lang="en-US" altLang="en-US" sz="3200" b="0" i="0" u="none" strike="noStrike" cap="none" normalizeH="0" baseline="0" dirty="0">
                <a:ln>
                  <a:noFill/>
                </a:ln>
                <a:solidFill>
                  <a:srgbClr val="313131"/>
                </a:solidFill>
                <a:effectLst/>
                <a:latin typeface="Calibri" panose="020F0502020204030204" pitchFamily="34" charset="0"/>
                <a:cs typeface="Calibri" panose="020F0502020204030204" pitchFamily="34" charset="0"/>
              </a:rPr>
            </a:br>
            <a:endParaRPr lang="en-IN" dirty="0"/>
          </a:p>
        </p:txBody>
      </p:sp>
      <p:sp>
        <p:nvSpPr>
          <p:cNvPr id="5" name="Slide Number Placeholder 4">
            <a:extLst>
              <a:ext uri="{FF2B5EF4-FFF2-40B4-BE49-F238E27FC236}">
                <a16:creationId xmlns:a16="http://schemas.microsoft.com/office/drawing/2014/main" id="{50E7FBB5-FAFC-4BA8-8B9C-4B80564B2C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6" name="Picture 2" descr="maxresdefault">
            <a:extLst>
              <a:ext uri="{FF2B5EF4-FFF2-40B4-BE49-F238E27FC236}">
                <a16:creationId xmlns:a16="http://schemas.microsoft.com/office/drawing/2014/main" id="{2325E790-D9B8-42E0-8893-A85AE41AD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53" y="3259569"/>
            <a:ext cx="9814273" cy="350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4303"/>
      </p:ext>
    </p:extLst>
  </p:cSld>
  <p:clrMapOvr>
    <a:masterClrMapping/>
  </p:clrMapOvr>
</p:sld>
</file>

<file path=ppt/theme/theme1.xml><?xml version="1.0" encoding="utf-8"?>
<a:theme xmlns:a="http://schemas.openxmlformats.org/drawingml/2006/main" name="Unit 2.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971</Words>
  <Application>Microsoft Office PowerPoint</Application>
  <PresentationFormat>Widescreen</PresentationFormat>
  <Paragraphs>106</Paragraphs>
  <Slides>17</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17</vt:i4>
      </vt:variant>
    </vt:vector>
  </HeadingPairs>
  <TitlesOfParts>
    <vt:vector size="27" baseType="lpstr">
      <vt:lpstr>Calibri Light</vt:lpstr>
      <vt:lpstr>Arial</vt:lpstr>
      <vt:lpstr>Lato</vt:lpstr>
      <vt:lpstr>Arial Black</vt:lpstr>
      <vt:lpstr>Calibri</vt:lpstr>
      <vt:lpstr>Noto Sans Symbols</vt:lpstr>
      <vt:lpstr>Raleway Thin</vt:lpstr>
      <vt:lpstr>Times New Roman</vt:lpstr>
      <vt:lpstr>SamsungOne</vt:lpstr>
      <vt:lpstr>Unit 2.1</vt:lpstr>
      <vt:lpstr>PowerPoint Presentation</vt:lpstr>
      <vt:lpstr>Course Objectives</vt:lpstr>
      <vt:lpstr>Course Outcomes</vt:lpstr>
      <vt:lpstr>Table of Contents</vt:lpstr>
      <vt:lpstr>Goals of Soft Computing</vt:lpstr>
      <vt:lpstr>Applications of Soft Computing</vt:lpstr>
      <vt:lpstr>Communication </vt:lpstr>
      <vt:lpstr>Consumer Appliances</vt:lpstr>
      <vt:lpstr>PowerPoint Presentation</vt:lpstr>
      <vt:lpstr>PowerPoint Presentation</vt:lpstr>
      <vt:lpstr>Advantages  This optimizes the life span of the washing machine.  Some machines even learn from past experience, memorizing programs and adjusting them to minimize running costs.</vt:lpstr>
      <vt:lpstr>Robotics </vt:lpstr>
      <vt:lpstr>Healthcare </vt:lpstr>
      <vt:lpstr>Summary</vt:lpstr>
      <vt:lpstr>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MONIKA SINGH</cp:lastModifiedBy>
  <cp:revision>33</cp:revision>
  <dcterms:created xsi:type="dcterms:W3CDTF">2020-06-09T06:07:05Z</dcterms:created>
  <dcterms:modified xsi:type="dcterms:W3CDTF">2022-06-23T08:19:01Z</dcterms:modified>
</cp:coreProperties>
</file>