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7" r:id="rId2"/>
    <p:sldId id="258" r:id="rId3"/>
    <p:sldId id="259" r:id="rId4"/>
    <p:sldId id="260" r:id="rId5"/>
    <p:sldId id="261" r:id="rId6"/>
    <p:sldId id="262" r:id="rId7"/>
    <p:sldId id="263" r:id="rId8"/>
    <p:sldId id="265"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AA6651-3E98-409C-A893-55B538D2E511}" type="datetimeFigureOut">
              <a:rPr lang="en-US" smtClean="0"/>
              <a:pPr/>
              <a:t>7/21/2021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8073C0-869B-41D7-B2FA-1FF1B09F4C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9"/>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9"/>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9"/>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9"/>
        <p:cNvGrpSpPr/>
        <p:nvPr/>
      </p:nvGrpSpPr>
      <p:grpSpPr>
        <a:xfrm>
          <a:off x="0" y="0"/>
          <a:ext cx="0" cy="0"/>
          <a:chOff x="0" y="0"/>
          <a:chExt cx="0" cy="0"/>
        </a:xfrm>
      </p:grpSpPr>
      <p:sp>
        <p:nvSpPr>
          <p:cNvPr id="70" name="Google Shape;70;p3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8"/>
          <p:cNvSpPr>
            <a:spLocks noGrp="1"/>
          </p:cNvSpPr>
          <p:nvPr>
            <p:ph type="pic" idx="2"/>
          </p:nvPr>
        </p:nvSpPr>
        <p:spPr>
          <a:xfrm>
            <a:off x="3887391" y="987432"/>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38"/>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8"/>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8"/>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8"/>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6"/>
        <p:cNvGrpSpPr/>
        <p:nvPr/>
      </p:nvGrpSpPr>
      <p:grpSpPr>
        <a:xfrm>
          <a:off x="0" y="0"/>
          <a:ext cx="0" cy="0"/>
          <a:chOff x="0" y="0"/>
          <a:chExt cx="0" cy="0"/>
        </a:xfrm>
      </p:grpSpPr>
      <p:sp>
        <p:nvSpPr>
          <p:cNvPr id="77" name="Google Shape;77;p39"/>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9"/>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9"/>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9"/>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9"/>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2"/>
        <p:cNvGrpSpPr/>
        <p:nvPr/>
      </p:nvGrpSpPr>
      <p:grpSpPr>
        <a:xfrm>
          <a:off x="0" y="0"/>
          <a:ext cx="0" cy="0"/>
          <a:chOff x="0" y="0"/>
          <a:chExt cx="0" cy="0"/>
        </a:xfrm>
      </p:grpSpPr>
      <p:sp>
        <p:nvSpPr>
          <p:cNvPr id="83" name="Google Shape;83;p40"/>
          <p:cNvSpPr txBox="1">
            <a:spLocks noGrp="1"/>
          </p:cNvSpPr>
          <p:nvPr>
            <p:ph type="title"/>
          </p:nvPr>
        </p:nvSpPr>
        <p:spPr>
          <a:xfrm rot="5400000">
            <a:off x="4623594" y="2285210"/>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0"/>
          <p:cNvSpPr txBox="1">
            <a:spLocks noGrp="1"/>
          </p:cNvSpPr>
          <p:nvPr>
            <p:ph type="body" idx="1"/>
          </p:nvPr>
        </p:nvSpPr>
        <p:spPr>
          <a:xfrm rot="5400000">
            <a:off x="623094" y="370685"/>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0"/>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0"/>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0"/>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41"/>
          <p:cNvSpPr/>
          <p:nvPr/>
        </p:nvSpPr>
        <p:spPr>
          <a:xfrm>
            <a:off x="-14287" y="1905000"/>
            <a:ext cx="9158288"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41"/>
          <p:cNvSpPr/>
          <p:nvPr/>
        </p:nvSpPr>
        <p:spPr>
          <a:xfrm>
            <a:off x="-14288" y="0"/>
            <a:ext cx="9158288"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41"/>
          <p:cNvSpPr/>
          <p:nvPr/>
        </p:nvSpPr>
        <p:spPr>
          <a:xfrm>
            <a:off x="814388" y="1009650"/>
            <a:ext cx="7515225"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41"/>
          <p:cNvSpPr>
            <a:spLocks noGrp="1"/>
          </p:cNvSpPr>
          <p:nvPr>
            <p:ph type="pic" idx="2"/>
          </p:nvPr>
        </p:nvSpPr>
        <p:spPr>
          <a:xfrm>
            <a:off x="1385888" y="2819400"/>
            <a:ext cx="6372225" cy="280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body" idx="1"/>
          </p:nvPr>
        </p:nvSpPr>
        <p:spPr>
          <a:xfrm>
            <a:off x="3887391" y="987432"/>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3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30"/>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0"/>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623888" y="1709745"/>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1"/>
          <p:cNvSpPr txBox="1">
            <a:spLocks noGrp="1"/>
          </p:cNvSpPr>
          <p:nvPr>
            <p:ph type="body" idx="1"/>
          </p:nvPr>
        </p:nvSpPr>
        <p:spPr>
          <a:xfrm>
            <a:off x="623888" y="4589470"/>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31"/>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1"/>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1"/>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4"/>
        <p:cNvGrpSpPr/>
        <p:nvPr/>
      </p:nvGrpSpPr>
      <p:grpSpPr>
        <a:xfrm>
          <a:off x="0" y="0"/>
          <a:ext cx="0" cy="0"/>
          <a:chOff x="0" y="0"/>
          <a:chExt cx="0" cy="0"/>
        </a:xfrm>
      </p:grpSpPr>
      <p:sp>
        <p:nvSpPr>
          <p:cNvPr id="35" name="Google Shape;35;p32"/>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2"/>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8"/>
        <p:cNvGrpSpPr/>
        <p:nvPr/>
      </p:nvGrpSpPr>
      <p:grpSpPr>
        <a:xfrm>
          <a:off x="0" y="0"/>
          <a:ext cx="0" cy="0"/>
          <a:chOff x="0" y="0"/>
          <a:chExt cx="0" cy="0"/>
        </a:xfrm>
      </p:grpSpPr>
      <p:sp>
        <p:nvSpPr>
          <p:cNvPr id="39" name="Google Shape;39;p3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1" name="Google Shape;41;p33"/>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3"/>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4"/>
        <p:cNvGrpSpPr/>
        <p:nvPr/>
      </p:nvGrpSpPr>
      <p:grpSpPr>
        <a:xfrm>
          <a:off x="0" y="0"/>
          <a:ext cx="0" cy="0"/>
          <a:chOff x="0" y="0"/>
          <a:chExt cx="0" cy="0"/>
        </a:xfrm>
      </p:grpSpPr>
      <p:sp>
        <p:nvSpPr>
          <p:cNvPr id="45" name="Google Shape;45;p34"/>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4"/>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4"/>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4"/>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4"/>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1"/>
        <p:cNvGrpSpPr/>
        <p:nvPr/>
      </p:nvGrpSpPr>
      <p:grpSpPr>
        <a:xfrm>
          <a:off x="0" y="0"/>
          <a:ext cx="0" cy="0"/>
          <a:chOff x="0" y="0"/>
          <a:chExt cx="0" cy="0"/>
        </a:xfrm>
      </p:grpSpPr>
      <p:sp>
        <p:nvSpPr>
          <p:cNvPr id="52" name="Google Shape;52;p35"/>
          <p:cNvSpPr txBox="1">
            <a:spLocks noGrp="1"/>
          </p:cNvSpPr>
          <p:nvPr>
            <p:ph type="title"/>
          </p:nvPr>
        </p:nvSpPr>
        <p:spPr>
          <a:xfrm>
            <a:off x="629841"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5"/>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5"/>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5"/>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35"/>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5"/>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5"/>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5"/>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1" name="Google Shape;61;p36"/>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6"/>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37"/>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7"/>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628650" y="6356357"/>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3028950" y="6356357"/>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6457950" y="6356357"/>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nptel.ac.in/courses/106/105/106105173/"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youtube.com/watch?v=mlfM4SGOAgo"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3316" y="5427346"/>
            <a:ext cx="9147316"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226650" y="5901990"/>
            <a:ext cx="3428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6572250" y="6508755"/>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7130144" y="5939880"/>
            <a:ext cx="968829"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a:graphicFrameLocks noSelect="1"/>
          </p:cNvGraphicFramePr>
          <p:nvPr/>
        </p:nvGraphicFramePr>
        <p:xfrm>
          <a:off x="57591" y="3121725"/>
          <a:ext cx="2477292" cy="3148059"/>
        </p:xfrm>
        <a:graphic>
          <a:graphicData uri="http://schemas.openxmlformats.org/presentationml/2006/ole">
            <p:oleObj spid="_x0000_m34818" r:id="rId4" imgW="0" imgH="0" progId="">
              <p:embed/>
            </p:oleObj>
          </a:graphicData>
        </a:graphic>
      </p:graphicFrame>
      <p:sp>
        <p:nvSpPr>
          <p:cNvPr id="183" name="Google Shape;183;p1"/>
          <p:cNvSpPr/>
          <p:nvPr/>
        </p:nvSpPr>
        <p:spPr>
          <a:xfrm flipH="1">
            <a:off x="5284078" y="-64960"/>
            <a:ext cx="385992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1593058" y="2025530"/>
            <a:ext cx="5122069"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5">
            <a:alphaModFix/>
          </a:blip>
          <a:srcRect/>
          <a:stretch/>
        </p:blipFill>
        <p:spPr>
          <a:xfrm>
            <a:off x="9080" y="24501"/>
            <a:ext cx="2894815" cy="1538254"/>
          </a:xfrm>
          <a:prstGeom prst="rect">
            <a:avLst/>
          </a:prstGeom>
          <a:noFill/>
          <a:ln>
            <a:noFill/>
          </a:ln>
        </p:spPr>
      </p:pic>
      <p:sp>
        <p:nvSpPr>
          <p:cNvPr id="186" name="Google Shape;186;p1"/>
          <p:cNvSpPr/>
          <p:nvPr/>
        </p:nvSpPr>
        <p:spPr>
          <a:xfrm flipH="1">
            <a:off x="7372350" y="5334004"/>
            <a:ext cx="1774967"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5161019" y="6019563"/>
            <a:ext cx="3696456"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5164338" y="6043646"/>
            <a:ext cx="3428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1337314" y="2051946"/>
            <a:ext cx="6797489" cy="200615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a:solidFill>
                  <a:schemeClr val="dk1"/>
                </a:solidFill>
                <a:latin typeface="Arial Black"/>
                <a:ea typeface="Arial Black"/>
                <a:cs typeface="Arial Black"/>
                <a:sym typeface="Arial Black"/>
              </a:rPr>
              <a:t>CSE (H) with specialization in Machine Learning and Artificial Intelligence </a:t>
            </a:r>
            <a:endParaRPr/>
          </a:p>
          <a:p>
            <a:pPr marL="0" marR="0" lvl="0" indent="0" algn="ctr" rtl="0">
              <a:lnSpc>
                <a:spcPct val="90000"/>
              </a:lnSpc>
              <a:spcBef>
                <a:spcPts val="1120"/>
              </a:spcBef>
              <a:spcAft>
                <a:spcPts val="0"/>
              </a:spcAft>
              <a:buNone/>
            </a:pPr>
            <a:r>
              <a:rPr lang="en-US" sz="3200" b="1" i="0" u="none" strike="noStrike" cap="none">
                <a:solidFill>
                  <a:srgbClr val="262626"/>
                </a:solidFill>
                <a:latin typeface="Times New Roman"/>
                <a:ea typeface="Times New Roman"/>
                <a:cs typeface="Times New Roman"/>
                <a:sym typeface="Times New Roman"/>
              </a:rPr>
              <a:t>Soft Computing (CSF – 332)</a:t>
            </a:r>
            <a:endParaRPr sz="1600" b="0" i="0" u="none" strike="noStrike" cap="none">
              <a:solidFill>
                <a:schemeClr val="dk1"/>
              </a:solidFill>
              <a:latin typeface="Raleway Thin"/>
              <a:ea typeface="Raleway Thin"/>
              <a:cs typeface="Raleway Thin"/>
              <a:sym typeface="Raleway Thin"/>
            </a:endParaRPr>
          </a:p>
        </p:txBody>
      </p:sp>
      <p:sp>
        <p:nvSpPr>
          <p:cNvPr id="190" name="Google Shape;190;p1"/>
          <p:cNvSpPr txBox="1"/>
          <p:nvPr/>
        </p:nvSpPr>
        <p:spPr>
          <a:xfrm>
            <a:off x="303552" y="5416234"/>
            <a:ext cx="4193550" cy="16593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dirty="0">
                <a:solidFill>
                  <a:srgbClr val="262626"/>
                </a:solidFill>
                <a:latin typeface="Times New Roman"/>
                <a:ea typeface="Times New Roman"/>
                <a:cs typeface="Times New Roman"/>
                <a:sym typeface="Times New Roman"/>
              </a:rPr>
              <a:t>Chapter -</a:t>
            </a:r>
            <a:r>
              <a:rPr lang="en-US" sz="2400" b="1" i="0" u="none" strike="noStrike" cap="none" dirty="0" smtClean="0">
                <a:solidFill>
                  <a:srgbClr val="262626"/>
                </a:solidFill>
                <a:latin typeface="Times New Roman"/>
                <a:ea typeface="Times New Roman"/>
                <a:cs typeface="Times New Roman"/>
                <a:sym typeface="Times New Roman"/>
              </a:rPr>
              <a:t>1.2 </a:t>
            </a:r>
            <a:endParaRPr sz="24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Introduction to soft computing </a:t>
            </a:r>
            <a:endParaRPr/>
          </a:p>
          <a:p>
            <a:pPr marL="0" marR="0" lvl="0" indent="0" algn="ctr" rtl="0">
              <a:lnSpc>
                <a:spcPct val="90000"/>
              </a:lnSpc>
              <a:spcBef>
                <a:spcPts val="840"/>
              </a:spcBef>
              <a:spcAft>
                <a:spcPts val="0"/>
              </a:spcAft>
              <a:buNone/>
            </a:pPr>
            <a:r>
              <a:rPr lang="en-US" sz="2400" b="1" i="0" u="none" strike="noStrike" cap="none" dirty="0">
                <a:solidFill>
                  <a:srgbClr val="262626"/>
                </a:solidFill>
                <a:latin typeface="Times New Roman"/>
                <a:ea typeface="Times New Roman"/>
                <a:cs typeface="Times New Roman"/>
                <a:sym typeface="Times New Roman"/>
              </a:rPr>
              <a:t>By: </a:t>
            </a:r>
            <a:r>
              <a:rPr lang="en-US" sz="2400" b="1" i="0" u="none" strike="noStrike" cap="none" dirty="0" smtClean="0">
                <a:solidFill>
                  <a:srgbClr val="262626"/>
                </a:solidFill>
                <a:latin typeface="Times New Roman"/>
                <a:ea typeface="Times New Roman"/>
                <a:cs typeface="Times New Roman"/>
                <a:sym typeface="Times New Roman"/>
              </a:rPr>
              <a:t>Dr. Monika Singh </a:t>
            </a:r>
            <a:r>
              <a:rPr lang="en-US" sz="2400" b="1" i="0" u="none" strike="noStrike" cap="none" dirty="0" err="1" smtClean="0">
                <a:solidFill>
                  <a:srgbClr val="262626"/>
                </a:solidFill>
                <a:latin typeface="Times New Roman"/>
                <a:ea typeface="Times New Roman"/>
                <a:cs typeface="Times New Roman"/>
                <a:sym typeface="Times New Roman"/>
              </a:rPr>
              <a:t>E11032</a:t>
            </a:r>
            <a:endParaRPr sz="2400" b="1" i="0" u="none" strike="noStrike" cap="none">
              <a:solidFill>
                <a:srgbClr val="262626"/>
              </a:solidFill>
              <a:latin typeface="Times New Roman"/>
              <a:ea typeface="Times New Roman"/>
              <a:cs typeface="Times New Roman"/>
              <a:sym typeface="Times New Roman"/>
            </a:endParaRPr>
          </a:p>
          <a:p>
            <a:pPr marL="0" marR="0" lvl="0" indent="0" algn="l" rtl="0">
              <a:spcBef>
                <a:spcPts val="840"/>
              </a:spcBef>
              <a:spcAft>
                <a:spcPts val="0"/>
              </a:spcAft>
              <a:buNone/>
            </a:pPr>
            <a:endParaRPr sz="1600" b="0" i="0" u="none" strike="noStrike" cap="none">
              <a:solidFill>
                <a:schemeClr val="dk1"/>
              </a:solidFill>
              <a:latin typeface="Raleway Thin"/>
              <a:ea typeface="Raleway Thin"/>
              <a:cs typeface="Raleway Thin"/>
              <a:sym typeface="Raleway Th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629842" y="457205"/>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Objectives</a:t>
            </a:r>
            <a:endParaRPr sz="4800" b="1"/>
          </a:p>
        </p:txBody>
      </p:sp>
      <p:sp>
        <p:nvSpPr>
          <p:cNvPr id="196" name="Google Shape;196;p2"/>
          <p:cNvSpPr txBox="1">
            <a:spLocks noGrp="1"/>
          </p:cNvSpPr>
          <p:nvPr>
            <p:ph type="body" idx="2"/>
          </p:nvPr>
        </p:nvSpPr>
        <p:spPr>
          <a:xfrm>
            <a:off x="629841" y="1477006"/>
            <a:ext cx="8179308" cy="3811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b="1" dirty="0"/>
              <a:t> </a:t>
            </a:r>
            <a:endParaRPr sz="2800"/>
          </a:p>
          <a:p>
            <a:pPr marL="0" lvl="0" indent="0" algn="l" rtl="0">
              <a:lnSpc>
                <a:spcPct val="90000"/>
              </a:lnSpc>
              <a:spcBef>
                <a:spcPts val="1000"/>
              </a:spcBef>
              <a:spcAft>
                <a:spcPts val="0"/>
              </a:spcAft>
              <a:buClr>
                <a:schemeClr val="dk1"/>
              </a:buClr>
              <a:buSzPts val="2800"/>
              <a:buFont typeface="Arial"/>
              <a:buNone/>
            </a:pPr>
            <a:endParaRPr sz="2800" b="1"/>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197" name="Google Shape;197;p2"/>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graphicFrame>
        <p:nvGraphicFramePr>
          <p:cNvPr id="5" name="Table 4"/>
          <p:cNvGraphicFramePr>
            <a:graphicFrameLocks noGrp="1"/>
          </p:cNvGraphicFramePr>
          <p:nvPr/>
        </p:nvGraphicFramePr>
        <p:xfrm>
          <a:off x="534651" y="1634064"/>
          <a:ext cx="8313295" cy="4443389"/>
        </p:xfrm>
        <a:graphic>
          <a:graphicData uri="http://schemas.openxmlformats.org/drawingml/2006/table">
            <a:tbl>
              <a:tblPr firstRow="1" bandRow="1">
                <a:tableStyleId>{22838BEF-8BB2-4498-84A7-C5851F593DF1}</a:tableStyleId>
              </a:tblPr>
              <a:tblGrid>
                <a:gridCol w="8313295"/>
              </a:tblGrid>
              <a:tr h="1348978">
                <a:tc>
                  <a:txBody>
                    <a:bodyPr/>
                    <a:lstStyle/>
                    <a:p>
                      <a:r>
                        <a:rPr lang="en-US" sz="2200" b="1" u="none" strike="noStrike" cap="none" dirty="0" smtClean="0">
                          <a:latin typeface="Calibri" pitchFamily="34" charset="0"/>
                          <a:sym typeface="Arial"/>
                        </a:rPr>
                        <a:t>To introduce soft computing concepts and techniques of artificial neural networks, fuzzy sets, fuzzy logic and genetic algorithms</a:t>
                      </a:r>
                    </a:p>
                  </a:txBody>
                  <a:tcPr marL="68580" marR="68580" anchor="ctr"/>
                </a:tc>
              </a:tr>
              <a:tr h="8748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200" b="1" u="none" strike="noStrike" cap="none" dirty="0" smtClean="0">
                          <a:latin typeface="Calibri" pitchFamily="34" charset="0"/>
                          <a:sym typeface="Arial"/>
                        </a:rPr>
                        <a:t>To understand the various techniques from the application point of view.</a:t>
                      </a:r>
                    </a:p>
                    <a:p>
                      <a:endParaRPr lang="en-US" sz="2200" b="1" dirty="0">
                        <a:latin typeface="Calibri" pitchFamily="34" charset="0"/>
                      </a:endParaRPr>
                    </a:p>
                  </a:txBody>
                  <a:tcPr marL="68580" marR="68580" anchor="ctr"/>
                </a:tc>
              </a:tr>
              <a:tr h="123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200" b="1" u="none" strike="noStrike" cap="none" dirty="0" smtClean="0">
                          <a:latin typeface="Calibri" pitchFamily="34" charset="0"/>
                          <a:sym typeface="Arial"/>
                        </a:rPr>
                        <a:t>To analyze various soft computing techniques and decide the technique to be used in a particular problem situation. </a:t>
                      </a:r>
                    </a:p>
                    <a:p>
                      <a:endParaRPr lang="en-US" sz="2200" b="1" dirty="0">
                        <a:latin typeface="Calibri" pitchFamily="34" charset="0"/>
                      </a:endParaRPr>
                    </a:p>
                  </a:txBody>
                  <a:tcPr marL="68580" marR="68580" anchor="ctr"/>
                </a:tc>
              </a:tr>
              <a:tr h="626143">
                <a:tc>
                  <a:txBody>
                    <a:bodyPr/>
                    <a:lstStyle/>
                    <a:p>
                      <a:r>
                        <a:rPr lang="en-US" sz="2200" b="1" u="none" strike="noStrike" cap="none" dirty="0" smtClean="0">
                          <a:latin typeface="Calibri" pitchFamily="34" charset="0"/>
                          <a:sym typeface="Arial"/>
                        </a:rPr>
                        <a:t>To implement soft computing based solutions for real-world problems</a:t>
                      </a:r>
                    </a:p>
                    <a:p>
                      <a:endParaRPr lang="en-US" sz="2200" b="1" dirty="0">
                        <a:latin typeface="Calibri" pitchFamily="34" charset="0"/>
                      </a:endParaRPr>
                    </a:p>
                  </a:txBody>
                  <a:tcPr marL="68580" marR="6858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
          <p:cNvSpPr txBox="1">
            <a:spLocks noGrp="1"/>
          </p:cNvSpPr>
          <p:nvPr>
            <p:ph type="title"/>
          </p:nvPr>
        </p:nvSpPr>
        <p:spPr>
          <a:xfrm>
            <a:off x="629842" y="457205"/>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Outcomes</a:t>
            </a:r>
            <a:endParaRPr sz="4800" b="1"/>
          </a:p>
        </p:txBody>
      </p:sp>
      <p:sp>
        <p:nvSpPr>
          <p:cNvPr id="203" name="Google Shape;203;p3"/>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graphicFrame>
        <p:nvGraphicFramePr>
          <p:cNvPr id="5" name="Table 4"/>
          <p:cNvGraphicFramePr>
            <a:graphicFrameLocks noGrp="1"/>
          </p:cNvGraphicFramePr>
          <p:nvPr/>
        </p:nvGraphicFramePr>
        <p:xfrm>
          <a:off x="247340" y="1556930"/>
          <a:ext cx="8600607" cy="5004381"/>
        </p:xfrm>
        <a:graphic>
          <a:graphicData uri="http://schemas.openxmlformats.org/drawingml/2006/table">
            <a:tbl>
              <a:tblPr/>
              <a:tblGrid>
                <a:gridCol w="630704"/>
                <a:gridCol w="7040663"/>
                <a:gridCol w="929240"/>
              </a:tblGrid>
              <a:tr h="896983">
                <a:tc>
                  <a:txBody>
                    <a:bodyPr/>
                    <a:lstStyle/>
                    <a:p>
                      <a:pPr marL="0" marR="53975">
                        <a:lnSpc>
                          <a:spcPct val="115000"/>
                        </a:lnSpc>
                        <a:spcBef>
                          <a:spcPts val="0"/>
                        </a:spcBef>
                        <a:spcAft>
                          <a:spcPts val="1000"/>
                        </a:spcAft>
                      </a:pPr>
                      <a:r>
                        <a:rPr lang="en-US" sz="2200" b="1">
                          <a:solidFill>
                            <a:srgbClr val="000000"/>
                          </a:solidFill>
                          <a:latin typeface="Calibri Light"/>
                          <a:ea typeface="Calibri"/>
                          <a:cs typeface="Calibri"/>
                        </a:rPr>
                        <a:t>CO1</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fontAlgn="base">
                        <a:lnSpc>
                          <a:spcPct val="115000"/>
                        </a:lnSpc>
                        <a:spcBef>
                          <a:spcPts val="0"/>
                        </a:spcBef>
                        <a:spcAft>
                          <a:spcPts val="0"/>
                        </a:spcAft>
                      </a:pPr>
                      <a:r>
                        <a:rPr lang="en-US" sz="2200" b="1">
                          <a:solidFill>
                            <a:srgbClr val="000000"/>
                          </a:solidFill>
                          <a:latin typeface="Calibri Light"/>
                          <a:ea typeface="Times New Roman"/>
                          <a:cs typeface="Times New Roman"/>
                        </a:rPr>
                        <a:t>Identify and describe soft computing techniques and their roles in building intelligent. Machines</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53975">
                        <a:lnSpc>
                          <a:spcPct val="115000"/>
                        </a:lnSpc>
                        <a:spcBef>
                          <a:spcPts val="0"/>
                        </a:spcBef>
                        <a:spcAft>
                          <a:spcPts val="1000"/>
                        </a:spcAft>
                      </a:pPr>
                      <a:r>
                        <a:rPr lang="en-US" sz="2200" b="1">
                          <a:solidFill>
                            <a:srgbClr val="000000"/>
                          </a:solidFill>
                          <a:latin typeface="Calibri Light"/>
                          <a:ea typeface="Calibri"/>
                          <a:cs typeface="Calibri"/>
                        </a:rPr>
                        <a:t>1</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r>
              <a:tr h="896983">
                <a:tc>
                  <a:txBody>
                    <a:bodyPr/>
                    <a:lstStyle/>
                    <a:p>
                      <a:pPr marL="0" marR="53975">
                        <a:lnSpc>
                          <a:spcPct val="115000"/>
                        </a:lnSpc>
                        <a:spcBef>
                          <a:spcPts val="0"/>
                        </a:spcBef>
                        <a:spcAft>
                          <a:spcPts val="1000"/>
                        </a:spcAft>
                      </a:pPr>
                      <a:r>
                        <a:rPr lang="en-US" sz="2200" b="1">
                          <a:solidFill>
                            <a:srgbClr val="000000"/>
                          </a:solidFill>
                          <a:latin typeface="Calibri Light"/>
                          <a:ea typeface="Calibri"/>
                          <a:cs typeface="Calibri"/>
                        </a:rPr>
                        <a:t>CO2</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fontAlgn="base">
                        <a:lnSpc>
                          <a:spcPct val="115000"/>
                        </a:lnSpc>
                        <a:spcBef>
                          <a:spcPts val="0"/>
                        </a:spcBef>
                        <a:spcAft>
                          <a:spcPts val="0"/>
                        </a:spcAft>
                      </a:pPr>
                      <a:r>
                        <a:rPr lang="en-US" sz="2200" b="1">
                          <a:solidFill>
                            <a:srgbClr val="000000"/>
                          </a:solidFill>
                          <a:latin typeface="Calibri Light"/>
                          <a:ea typeface="Times New Roman"/>
                          <a:cs typeface="Times New Roman"/>
                        </a:rPr>
                        <a:t>Recognize the feasibility of applying a soft computing methodology for a particular problem.</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53975">
                        <a:lnSpc>
                          <a:spcPct val="115000"/>
                        </a:lnSpc>
                        <a:spcBef>
                          <a:spcPts val="0"/>
                        </a:spcBef>
                        <a:spcAft>
                          <a:spcPts val="1000"/>
                        </a:spcAft>
                      </a:pPr>
                      <a:r>
                        <a:rPr lang="en-US" sz="2200" b="1">
                          <a:solidFill>
                            <a:srgbClr val="000000"/>
                          </a:solidFill>
                          <a:latin typeface="Calibri Light"/>
                          <a:ea typeface="Calibri"/>
                          <a:cs typeface="Calibri"/>
                        </a:rPr>
                        <a:t>2,4</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r>
              <a:tr h="1494972">
                <a:tc>
                  <a:txBody>
                    <a:bodyPr/>
                    <a:lstStyle/>
                    <a:p>
                      <a:pPr marL="0" marR="53975">
                        <a:lnSpc>
                          <a:spcPct val="115000"/>
                        </a:lnSpc>
                        <a:spcBef>
                          <a:spcPts val="0"/>
                        </a:spcBef>
                        <a:spcAft>
                          <a:spcPts val="1000"/>
                        </a:spcAft>
                      </a:pPr>
                      <a:r>
                        <a:rPr lang="en-US" sz="2200" b="1">
                          <a:solidFill>
                            <a:srgbClr val="000000"/>
                          </a:solidFill>
                          <a:latin typeface="Calibri Light"/>
                          <a:ea typeface="Calibri"/>
                          <a:cs typeface="Calibri"/>
                        </a:rPr>
                        <a:t>CO3</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fontAlgn="base">
                        <a:lnSpc>
                          <a:spcPct val="115000"/>
                        </a:lnSpc>
                        <a:spcBef>
                          <a:spcPts val="0"/>
                        </a:spcBef>
                        <a:spcAft>
                          <a:spcPts val="0"/>
                        </a:spcAft>
                      </a:pPr>
                      <a:r>
                        <a:rPr lang="en-US" sz="2200" b="1">
                          <a:solidFill>
                            <a:srgbClr val="000000"/>
                          </a:solidFill>
                          <a:latin typeface="Calibri Light"/>
                          <a:ea typeface="Times New Roman"/>
                          <a:cs typeface="Times New Roman"/>
                        </a:rPr>
                        <a:t>Apply fuzzy logic and reasoning to handle uncertainty and solve engineering problems, genetic algorithms to combinatorial optimization problems and neural networks to pattern classification and regression problems.</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53975">
                        <a:lnSpc>
                          <a:spcPct val="115000"/>
                        </a:lnSpc>
                        <a:spcBef>
                          <a:spcPts val="0"/>
                        </a:spcBef>
                        <a:spcAft>
                          <a:spcPts val="1000"/>
                        </a:spcAft>
                      </a:pPr>
                      <a:r>
                        <a:rPr lang="en-US" sz="2200" b="1">
                          <a:solidFill>
                            <a:srgbClr val="000000"/>
                          </a:solidFill>
                          <a:latin typeface="Calibri Light"/>
                          <a:ea typeface="Calibri"/>
                          <a:cs typeface="Calibri"/>
                        </a:rPr>
                        <a:t>3</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r>
              <a:tr h="896983">
                <a:tc>
                  <a:txBody>
                    <a:bodyPr/>
                    <a:lstStyle/>
                    <a:p>
                      <a:pPr marL="0" marR="53975">
                        <a:lnSpc>
                          <a:spcPct val="115000"/>
                        </a:lnSpc>
                        <a:spcBef>
                          <a:spcPts val="0"/>
                        </a:spcBef>
                        <a:spcAft>
                          <a:spcPts val="1000"/>
                        </a:spcAft>
                      </a:pPr>
                      <a:r>
                        <a:rPr lang="en-US" sz="2200" b="1">
                          <a:solidFill>
                            <a:srgbClr val="000000"/>
                          </a:solidFill>
                          <a:latin typeface="Calibri Light"/>
                          <a:ea typeface="Calibri"/>
                          <a:cs typeface="Calibri"/>
                        </a:rPr>
                        <a:t>CO4</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fontAlgn="base">
                        <a:lnSpc>
                          <a:spcPct val="115000"/>
                        </a:lnSpc>
                        <a:spcBef>
                          <a:spcPts val="0"/>
                        </a:spcBef>
                        <a:spcAft>
                          <a:spcPts val="0"/>
                        </a:spcAft>
                      </a:pPr>
                      <a:r>
                        <a:rPr lang="en-US" sz="2200" b="1">
                          <a:solidFill>
                            <a:srgbClr val="000000"/>
                          </a:solidFill>
                          <a:latin typeface="Calibri Light"/>
                          <a:ea typeface="Times New Roman"/>
                          <a:cs typeface="Times New Roman"/>
                        </a:rPr>
                        <a:t>Effectively use modern software tools to solve real problems using a soft computing approach.</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53975">
                        <a:lnSpc>
                          <a:spcPct val="115000"/>
                        </a:lnSpc>
                        <a:spcBef>
                          <a:spcPts val="0"/>
                        </a:spcBef>
                        <a:spcAft>
                          <a:spcPts val="1000"/>
                        </a:spcAft>
                      </a:pPr>
                      <a:r>
                        <a:rPr lang="en-US" sz="2200" b="1">
                          <a:solidFill>
                            <a:srgbClr val="000000"/>
                          </a:solidFill>
                          <a:latin typeface="Calibri Light"/>
                          <a:ea typeface="Calibri"/>
                          <a:cs typeface="Calibri"/>
                        </a:rPr>
                        <a:t>3</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97989">
                <a:tc>
                  <a:txBody>
                    <a:bodyPr/>
                    <a:lstStyle/>
                    <a:p>
                      <a:pPr marL="0" marR="53975">
                        <a:lnSpc>
                          <a:spcPct val="115000"/>
                        </a:lnSpc>
                        <a:spcBef>
                          <a:spcPts val="0"/>
                        </a:spcBef>
                        <a:spcAft>
                          <a:spcPts val="1000"/>
                        </a:spcAft>
                      </a:pPr>
                      <a:r>
                        <a:rPr lang="en-US" sz="2200" b="1">
                          <a:solidFill>
                            <a:srgbClr val="000000"/>
                          </a:solidFill>
                          <a:latin typeface="Calibri Light"/>
                          <a:ea typeface="Calibri"/>
                          <a:cs typeface="Calibri"/>
                        </a:rPr>
                        <a:t>CO5</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200" b="1">
                          <a:solidFill>
                            <a:srgbClr val="000000"/>
                          </a:solidFill>
                          <a:latin typeface="Calibri Light"/>
                          <a:ea typeface="Times New Roman"/>
                          <a:cs typeface="Times New Roman"/>
                        </a:rPr>
                        <a:t>Evaluate various soft computing approaches for a given problem.</a:t>
                      </a:r>
                      <a:endParaRPr lang="en-US" sz="22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200" b="1" dirty="0">
                          <a:solidFill>
                            <a:srgbClr val="000000"/>
                          </a:solidFill>
                          <a:latin typeface="Calibri Light"/>
                          <a:ea typeface="Calibri"/>
                          <a:cs typeface="Calibri"/>
                        </a:rPr>
                        <a:t>4</a:t>
                      </a:r>
                      <a:endParaRPr lang="en-US" sz="22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
          <p:cNvSpPr txBox="1">
            <a:spLocks noGrp="1"/>
          </p:cNvSpPr>
          <p:nvPr>
            <p:ph type="title"/>
          </p:nvPr>
        </p:nvSpPr>
        <p:spPr>
          <a:xfrm>
            <a:off x="629842" y="457205"/>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Table of Contents</a:t>
            </a:r>
            <a:endParaRPr sz="4800" b="1"/>
          </a:p>
        </p:txBody>
      </p:sp>
      <p:sp>
        <p:nvSpPr>
          <p:cNvPr id="210" name="Google Shape;210;p4"/>
          <p:cNvSpPr txBox="1">
            <a:spLocks noGrp="1"/>
          </p:cNvSpPr>
          <p:nvPr>
            <p:ph type="body" idx="2"/>
          </p:nvPr>
        </p:nvSpPr>
        <p:spPr>
          <a:xfrm>
            <a:off x="584873" y="1562724"/>
            <a:ext cx="8254329" cy="3811588"/>
          </a:xfrm>
          <a:prstGeom prst="rect">
            <a:avLst/>
          </a:prstGeom>
          <a:noFill/>
          <a:ln>
            <a:noFill/>
          </a:ln>
        </p:spPr>
        <p:txBody>
          <a:bodyPr spcFirstLastPara="1" wrap="square" lIns="91425" tIns="45700" rIns="91425" bIns="45700" anchor="t" anchorCtr="0">
            <a:noAutofit/>
          </a:bodyPr>
          <a:lstStyle/>
          <a:p>
            <a:pPr marL="0" lvl="0" indent="-177800" algn="l" rtl="0">
              <a:lnSpc>
                <a:spcPct val="90000"/>
              </a:lnSpc>
              <a:spcBef>
                <a:spcPts val="0"/>
              </a:spcBef>
              <a:spcAft>
                <a:spcPts val="0"/>
              </a:spcAft>
              <a:buClr>
                <a:schemeClr val="dk1"/>
              </a:buClr>
              <a:buSzPts val="2800"/>
              <a:buFont typeface="Arial"/>
              <a:buChar char="•"/>
            </a:pPr>
            <a:r>
              <a:rPr lang="en-US" sz="2800" b="1" dirty="0"/>
              <a:t> Introduction to soft computing</a:t>
            </a:r>
            <a:endParaRPr/>
          </a:p>
          <a:p>
            <a:pPr marL="0" lvl="0" indent="-177800" algn="l" rtl="0">
              <a:lnSpc>
                <a:spcPct val="90000"/>
              </a:lnSpc>
              <a:spcBef>
                <a:spcPts val="1000"/>
              </a:spcBef>
              <a:spcAft>
                <a:spcPts val="0"/>
              </a:spcAft>
              <a:buClr>
                <a:schemeClr val="dk1"/>
              </a:buClr>
              <a:buSzPts val="2800"/>
              <a:buFont typeface="Arial"/>
              <a:buChar char="•"/>
            </a:pPr>
            <a:r>
              <a:rPr lang="en-US" sz="2800" b="1" dirty="0"/>
              <a:t> </a:t>
            </a:r>
            <a:r>
              <a:rPr lang="en-US" sz="2800" b="1" dirty="0" smtClean="0"/>
              <a:t>Difference Between Soft </a:t>
            </a:r>
            <a:r>
              <a:rPr lang="en-US" sz="2800" b="1" dirty="0"/>
              <a:t>computing </a:t>
            </a:r>
            <a:r>
              <a:rPr lang="en-US" sz="2800" b="1" dirty="0" smtClean="0"/>
              <a:t>and Hard Computing</a:t>
            </a:r>
          </a:p>
          <a:p>
            <a:pPr marL="0" lvl="0" indent="-177800" algn="l" rtl="0">
              <a:lnSpc>
                <a:spcPct val="90000"/>
              </a:lnSpc>
              <a:spcBef>
                <a:spcPts val="1000"/>
              </a:spcBef>
              <a:spcAft>
                <a:spcPts val="0"/>
              </a:spcAft>
              <a:buClr>
                <a:schemeClr val="dk1"/>
              </a:buClr>
              <a:buSzPts val="2800"/>
              <a:buFont typeface="Arial"/>
              <a:buChar char="•"/>
            </a:pPr>
            <a:r>
              <a:rPr lang="en-US" sz="2800" b="1" dirty="0" smtClean="0"/>
              <a:t> Major Areas of Soft Computing</a:t>
            </a:r>
          </a:p>
          <a:p>
            <a:pPr marL="0" indent="-177800">
              <a:buSzPts val="2800"/>
              <a:buFont typeface="Arial"/>
              <a:buChar char="•"/>
            </a:pPr>
            <a:r>
              <a:rPr lang="en-US" sz="2800" b="1" dirty="0" smtClean="0"/>
              <a:t> Applications of soft computing</a:t>
            </a:r>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211" name="Google Shape;211;p4"/>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Transportation</a:t>
            </a:r>
            <a:br>
              <a:rPr lang="en-US" b="1"/>
            </a:br>
            <a:endParaRPr/>
          </a:p>
        </p:txBody>
      </p:sp>
      <p:sp>
        <p:nvSpPr>
          <p:cNvPr id="332" name="Google Shape;332;p21"/>
          <p:cNvSpPr txBox="1">
            <a:spLocks noGrp="1"/>
          </p:cNvSpPr>
          <p:nvPr>
            <p:ph type="body" idx="1"/>
          </p:nvPr>
        </p:nvSpPr>
        <p:spPr>
          <a:xfrm>
            <a:off x="628650" y="1371604"/>
            <a:ext cx="7886700" cy="480536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a:latin typeface="Calibri" pitchFamily="34" charset="0"/>
              </a:rPr>
              <a:t>Soft Computing is applicable in constructing intelligent vehicles and provide efficient environment to each other i.e. to machines and drivers. </a:t>
            </a:r>
            <a:endParaRPr>
              <a:latin typeface="Calibri" pitchFamily="34" charset="0"/>
            </a:endParaRPr>
          </a:p>
          <a:p>
            <a:pPr marL="228600" lvl="0" indent="-228600" algn="just" rtl="0">
              <a:lnSpc>
                <a:spcPct val="90000"/>
              </a:lnSpc>
              <a:spcBef>
                <a:spcPts val="1000"/>
              </a:spcBef>
              <a:spcAft>
                <a:spcPts val="0"/>
              </a:spcAft>
              <a:buClr>
                <a:schemeClr val="dk1"/>
              </a:buClr>
              <a:buSzPts val="2800"/>
              <a:buChar char="•"/>
            </a:pPr>
            <a:r>
              <a:rPr lang="en-US" dirty="0">
                <a:latin typeface="Calibri" pitchFamily="34" charset="0"/>
              </a:rPr>
              <a:t>Intelligent vehicle control requires recognition of the driving environment and planning of driving that is easily acceptable for drivers. </a:t>
            </a:r>
            <a:endParaRPr>
              <a:latin typeface="Calibri" pitchFamily="34" charset="0"/>
            </a:endParaRPr>
          </a:p>
          <a:p>
            <a:pPr marL="228600" lvl="0" indent="-228600" algn="just" rtl="0">
              <a:lnSpc>
                <a:spcPct val="90000"/>
              </a:lnSpc>
              <a:spcBef>
                <a:spcPts val="1000"/>
              </a:spcBef>
              <a:spcAft>
                <a:spcPts val="0"/>
              </a:spcAft>
              <a:buClr>
                <a:schemeClr val="dk1"/>
              </a:buClr>
              <a:buSzPts val="2800"/>
              <a:buChar char="•"/>
            </a:pPr>
            <a:r>
              <a:rPr lang="en-US" dirty="0">
                <a:latin typeface="Calibri" pitchFamily="34" charset="0"/>
              </a:rPr>
              <a:t>The field of transportation deals with passengers, logistics operations, fault diagnosis etc. </a:t>
            </a:r>
            <a:endParaRPr>
              <a:latin typeface="Calibri" pitchFamily="34" charset="0"/>
            </a:endParaRPr>
          </a:p>
          <a:p>
            <a:pPr marL="228600" lvl="0" indent="-228600" algn="just" rtl="0">
              <a:lnSpc>
                <a:spcPct val="90000"/>
              </a:lnSpc>
              <a:spcBef>
                <a:spcPts val="1000"/>
              </a:spcBef>
              <a:spcAft>
                <a:spcPts val="0"/>
              </a:spcAft>
              <a:buClr>
                <a:schemeClr val="dk1"/>
              </a:buClr>
              <a:buSzPts val="2800"/>
              <a:buChar char="•"/>
            </a:pPr>
            <a:r>
              <a:rPr lang="en-US" dirty="0">
                <a:latin typeface="Calibri" pitchFamily="34" charset="0"/>
              </a:rPr>
              <a:t>Fuzzy Logic and Evolutionary Computing are often used in </a:t>
            </a:r>
            <a:r>
              <a:rPr lang="en-US" dirty="0" smtClean="0">
                <a:latin typeface="Calibri" pitchFamily="34" charset="0"/>
              </a:rPr>
              <a:t>elevator control </a:t>
            </a:r>
            <a:r>
              <a:rPr lang="en-US" dirty="0">
                <a:latin typeface="Calibri" pitchFamily="34" charset="0"/>
              </a:rPr>
              <a:t>systems.</a:t>
            </a:r>
            <a:endParaRPr>
              <a:latin typeface="Calibri" pitchFamily="34" charset="0"/>
            </a:endParaRPr>
          </a:p>
        </p:txBody>
      </p:sp>
      <p:sp>
        <p:nvSpPr>
          <p:cNvPr id="333" name="Google Shape;333;p21"/>
          <p:cNvSpPr txBox="1">
            <a:spLocks noGrp="1"/>
          </p:cNvSpPr>
          <p:nvPr>
            <p:ph type="sldNum" idx="12"/>
          </p:nvPr>
        </p:nvSpPr>
        <p:spPr>
          <a:xfrm>
            <a:off x="6457950" y="6356359"/>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Healthcare</a:t>
            </a:r>
            <a:endParaRPr/>
          </a:p>
        </p:txBody>
      </p:sp>
      <p:sp>
        <p:nvSpPr>
          <p:cNvPr id="339" name="Google Shape;339;p22"/>
          <p:cNvSpPr txBox="1">
            <a:spLocks noGrp="1"/>
          </p:cNvSpPr>
          <p:nvPr>
            <p:ph type="body" idx="1"/>
          </p:nvPr>
        </p:nvSpPr>
        <p:spPr>
          <a:xfrm>
            <a:off x="628650" y="1524003"/>
            <a:ext cx="7886700" cy="465296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ts val="2800"/>
              <a:buChar char="•"/>
            </a:pPr>
            <a:r>
              <a:rPr lang="en-US" dirty="0">
                <a:latin typeface="Calibri" pitchFamily="34" charset="0"/>
              </a:rPr>
              <a:t>Health care environment is very much reliant to on computer technology. </a:t>
            </a:r>
            <a:endParaRPr>
              <a:latin typeface="Calibri" pitchFamily="34" charset="0"/>
            </a:endParaRPr>
          </a:p>
          <a:p>
            <a:pPr marL="228600" lvl="0" indent="-228600" algn="just" rtl="0">
              <a:lnSpc>
                <a:spcPct val="90000"/>
              </a:lnSpc>
              <a:spcBef>
                <a:spcPts val="1000"/>
              </a:spcBef>
              <a:spcAft>
                <a:spcPts val="0"/>
              </a:spcAft>
              <a:buClr>
                <a:schemeClr val="dk1"/>
              </a:buClr>
              <a:buSzPts val="2800"/>
              <a:buChar char="•"/>
            </a:pPr>
            <a:r>
              <a:rPr lang="en-US" dirty="0">
                <a:latin typeface="Calibri" pitchFamily="34" charset="0"/>
              </a:rPr>
              <a:t>With the advancement in computer technology, the use of Soft Computing methods provide better and advance aids that assists the physician in many cases, rapid identification of diseases and diagnosis in real time. </a:t>
            </a:r>
            <a:endParaRPr>
              <a:latin typeface="Calibri" pitchFamily="34" charset="0"/>
            </a:endParaRPr>
          </a:p>
          <a:p>
            <a:pPr marL="228600" lvl="0" indent="-228600" algn="just" rtl="0">
              <a:lnSpc>
                <a:spcPct val="90000"/>
              </a:lnSpc>
              <a:spcBef>
                <a:spcPts val="1000"/>
              </a:spcBef>
              <a:spcAft>
                <a:spcPts val="0"/>
              </a:spcAft>
              <a:buClr>
                <a:schemeClr val="dk1"/>
              </a:buClr>
              <a:buSzPts val="2800"/>
              <a:buChar char="•"/>
            </a:pPr>
            <a:r>
              <a:rPr lang="en-US" dirty="0">
                <a:latin typeface="Calibri" pitchFamily="34" charset="0"/>
              </a:rPr>
              <a:t>Soft Computing techniques are used by various medical applications such as Medical Image Registration Using Genetic Algorithm, Machine Learning techniques to solve prognostic problems in medical domain, Artificial Neural Networks in diagnosing cancer and Fuzzy Logic in various diseases</a:t>
            </a:r>
            <a:endParaRPr>
              <a:latin typeface="Calibri" pitchFamily="34" charset="0"/>
            </a:endParaRPr>
          </a:p>
        </p:txBody>
      </p:sp>
      <p:sp>
        <p:nvSpPr>
          <p:cNvPr id="340" name="Google Shape;340;p22"/>
          <p:cNvSpPr txBox="1">
            <a:spLocks noGrp="1"/>
          </p:cNvSpPr>
          <p:nvPr>
            <p:ph type="sldNum" idx="12"/>
          </p:nvPr>
        </p:nvSpPr>
        <p:spPr>
          <a:xfrm>
            <a:off x="6457950" y="6356359"/>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3"/>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Data Mining</a:t>
            </a:r>
            <a:br>
              <a:rPr lang="en-US" b="1"/>
            </a:br>
            <a:endParaRPr/>
          </a:p>
        </p:txBody>
      </p:sp>
      <p:sp>
        <p:nvSpPr>
          <p:cNvPr id="346" name="Google Shape;346;p2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a:t>Data Mining is a form of knowledge discovery used for solving problems in a particular area. </a:t>
            </a:r>
            <a:endParaRPr/>
          </a:p>
          <a:p>
            <a:pPr marL="228600" lvl="0" indent="-228600" algn="just" rtl="0">
              <a:lnSpc>
                <a:spcPct val="90000"/>
              </a:lnSpc>
              <a:spcBef>
                <a:spcPts val="1000"/>
              </a:spcBef>
              <a:spcAft>
                <a:spcPts val="0"/>
              </a:spcAft>
              <a:buClr>
                <a:schemeClr val="dk1"/>
              </a:buClr>
              <a:buSzPts val="2800"/>
              <a:buChar char="•"/>
            </a:pPr>
            <a:r>
              <a:rPr lang="en-US" dirty="0"/>
              <a:t>Data sets may be gathered and implemented collectively for purposes others that those for which they were originally created.</a:t>
            </a:r>
            <a:endParaRPr/>
          </a:p>
          <a:p>
            <a:pPr marL="228600" lvl="0" indent="-228600" algn="just" rtl="0">
              <a:lnSpc>
                <a:spcPct val="90000"/>
              </a:lnSpc>
              <a:spcBef>
                <a:spcPts val="1000"/>
              </a:spcBef>
              <a:spcAft>
                <a:spcPts val="0"/>
              </a:spcAft>
              <a:buClr>
                <a:schemeClr val="dk1"/>
              </a:buClr>
              <a:buSzPts val="2800"/>
              <a:buChar char="•"/>
            </a:pPr>
            <a:r>
              <a:rPr lang="en-US" dirty="0"/>
              <a:t>The three basic methodologies of Soft Computing are widely applied in the data mining. Fuzzy Logic plays important role in modeling different functions of data mining.</a:t>
            </a:r>
            <a:endParaRPr/>
          </a:p>
        </p:txBody>
      </p:sp>
      <p:sp>
        <p:nvSpPr>
          <p:cNvPr id="347" name="Google Shape;347;p23"/>
          <p:cNvSpPr txBox="1">
            <a:spLocks noGrp="1"/>
          </p:cNvSpPr>
          <p:nvPr>
            <p:ph type="sldNum" idx="12"/>
          </p:nvPr>
        </p:nvSpPr>
        <p:spPr>
          <a:xfrm>
            <a:off x="6457950" y="6356359"/>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Times New Roman"/>
              <a:buNone/>
            </a:pPr>
            <a:r>
              <a:rPr lang="en-US" sz="4800" b="1">
                <a:latin typeface="Times New Roman"/>
                <a:ea typeface="Times New Roman"/>
                <a:cs typeface="Times New Roman"/>
                <a:sym typeface="Times New Roman"/>
              </a:rPr>
              <a:t>References</a:t>
            </a:r>
            <a:endParaRPr sz="4800" b="1">
              <a:latin typeface="Times New Roman"/>
              <a:ea typeface="Times New Roman"/>
              <a:cs typeface="Times New Roman"/>
              <a:sym typeface="Times New Roman"/>
            </a:endParaRPr>
          </a:p>
        </p:txBody>
      </p:sp>
      <p:sp>
        <p:nvSpPr>
          <p:cNvPr id="367" name="Google Shape;367;p26"/>
          <p:cNvSpPr txBox="1">
            <a:spLocks noGrp="1"/>
          </p:cNvSpPr>
          <p:nvPr>
            <p:ph type="body" idx="1"/>
          </p:nvPr>
        </p:nvSpPr>
        <p:spPr>
          <a:xfrm>
            <a:off x="628650" y="1633928"/>
            <a:ext cx="7886700" cy="482784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Book:</a:t>
            </a:r>
            <a:endParaRPr/>
          </a:p>
          <a:p>
            <a:pPr marL="685800" lvl="1" indent="-228600" algn="l" rtl="0">
              <a:lnSpc>
                <a:spcPct val="90000"/>
              </a:lnSpc>
              <a:spcBef>
                <a:spcPts val="500"/>
              </a:spcBef>
              <a:spcAft>
                <a:spcPts val="0"/>
              </a:spcAft>
              <a:buClr>
                <a:schemeClr val="dk1"/>
              </a:buClr>
              <a:buSzPts val="2400"/>
              <a:buChar char="•"/>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S.N.Sivanandam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Deepa</a:t>
            </a:r>
            <a:r>
              <a:rPr lang="en-US" dirty="0">
                <a:latin typeface="Times New Roman"/>
                <a:ea typeface="Times New Roman"/>
                <a:cs typeface="Times New Roman"/>
                <a:sym typeface="Times New Roman"/>
              </a:rPr>
              <a:t>, “Principles of Soft Computing”</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Websites:</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u="sng" dirty="0" err="1">
                <a:solidFill>
                  <a:schemeClr val="hlink"/>
                </a:solidFill>
                <a:latin typeface="Times New Roman"/>
                <a:ea typeface="Times New Roman"/>
                <a:cs typeface="Times New Roman"/>
                <a:sym typeface="Times New Roman"/>
                <a:hlinkClick r:id="rId3"/>
              </a:rPr>
              <a:t>https://nptel.ac.in/courses/106/105/106105173/</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dirty="0">
                <a:latin typeface="Times New Roman"/>
                <a:ea typeface="Times New Roman"/>
                <a:cs typeface="Times New Roman"/>
                <a:sym typeface="Times New Roman"/>
              </a:rPr>
              <a:t>Videos:</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u="sng" dirty="0">
                <a:solidFill>
                  <a:schemeClr val="hlink"/>
                </a:solidFill>
                <a:latin typeface="Times New Roman"/>
                <a:ea typeface="Times New Roman"/>
                <a:cs typeface="Times New Roman"/>
                <a:sym typeface="Times New Roman"/>
                <a:hlinkClick r:id="rId4"/>
              </a:rPr>
              <a:t>https://</a:t>
            </a:r>
            <a:r>
              <a:rPr lang="en-US" u="sng" dirty="0" err="1" smtClean="0">
                <a:solidFill>
                  <a:schemeClr val="hlink"/>
                </a:solidFill>
                <a:latin typeface="Times New Roman"/>
                <a:ea typeface="Times New Roman"/>
                <a:cs typeface="Times New Roman"/>
                <a:sym typeface="Times New Roman"/>
                <a:hlinkClick r:id="rId4"/>
              </a:rPr>
              <a:t>www.youtube.com</a:t>
            </a:r>
            <a:r>
              <a:rPr lang="en-US" u="sng" dirty="0" smtClean="0">
                <a:solidFill>
                  <a:schemeClr val="hlink"/>
                </a:solidFill>
                <a:latin typeface="Times New Roman"/>
                <a:ea typeface="Times New Roman"/>
                <a:cs typeface="Times New Roman"/>
                <a:sym typeface="Times New Roman"/>
                <a:hlinkClick r:id="rId4"/>
              </a:rPr>
              <a:t>/</a:t>
            </a:r>
            <a:r>
              <a:rPr lang="en-US" u="sng" dirty="0" err="1" smtClean="0">
                <a:solidFill>
                  <a:schemeClr val="hlink"/>
                </a:solidFill>
                <a:latin typeface="Times New Roman"/>
                <a:ea typeface="Times New Roman"/>
                <a:cs typeface="Times New Roman"/>
                <a:sym typeface="Times New Roman"/>
                <a:hlinkClick r:id="rId4"/>
              </a:rPr>
              <a:t>watch?v</a:t>
            </a:r>
            <a:r>
              <a:rPr lang="en-US" u="sng" dirty="0" smtClean="0">
                <a:solidFill>
                  <a:schemeClr val="hlink"/>
                </a:solidFill>
                <a:latin typeface="Times New Roman"/>
                <a:ea typeface="Times New Roman"/>
                <a:cs typeface="Times New Roman"/>
                <a:sym typeface="Times New Roman"/>
                <a:hlinkClick r:id="rId4"/>
              </a:rPr>
              <a:t>=</a:t>
            </a:r>
            <a:r>
              <a:rPr lang="en-US" u="sng" dirty="0" err="1" smtClean="0">
                <a:solidFill>
                  <a:schemeClr val="hlink"/>
                </a:solidFill>
                <a:latin typeface="Times New Roman"/>
                <a:ea typeface="Times New Roman"/>
                <a:cs typeface="Times New Roman"/>
                <a:sym typeface="Times New Roman"/>
                <a:hlinkClick r:id="rId4"/>
              </a:rPr>
              <a:t>mlfM4SGOAgo</a:t>
            </a:r>
            <a:endParaRPr lang="en-US" u="sng" dirty="0" smtClean="0">
              <a:solidFill>
                <a:schemeClr val="hlink"/>
              </a:solidFill>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endParaRPr lang="en-US" u="sng" dirty="0" smtClean="0">
              <a:solidFill>
                <a:schemeClr val="hlink"/>
              </a:solidFill>
              <a:latin typeface="Times New Roman"/>
              <a:ea typeface="Times New Roman"/>
              <a:cs typeface="Times New Roman"/>
              <a:sym typeface="Times New Roman"/>
            </a:endParaRPr>
          </a:p>
          <a:p>
            <a:pPr marL="685800" lvl="1" indent="-228600">
              <a:buSzPts val="2400"/>
            </a:pPr>
            <a:r>
              <a:rPr lang="en-US" u="sng" dirty="0" smtClean="0">
                <a:solidFill>
                  <a:schemeClr val="hlink"/>
                </a:solidFill>
                <a:latin typeface="Times New Roman"/>
                <a:ea typeface="Times New Roman"/>
                <a:cs typeface="Times New Roman"/>
                <a:sym typeface="Times New Roman"/>
              </a:rPr>
              <a:t>Journal Paper : https://www.sciencedirect.com/science/article/pii/S1877050916325467</a:t>
            </a:r>
            <a:endParaRPr>
              <a:latin typeface="Times New Roman"/>
              <a:ea typeface="Times New Roman"/>
              <a:cs typeface="Times New Roman"/>
              <a:sym typeface="Times New Roman"/>
            </a:endParaRPr>
          </a:p>
        </p:txBody>
      </p:sp>
      <p:sp>
        <p:nvSpPr>
          <p:cNvPr id="368" name="Google Shape;368;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pPr marL="0" lvl="0" indent="0" algn="r" rtl="0">
                <a:spcBef>
                  <a:spcPts val="0"/>
                </a:spcBef>
                <a:spcAft>
                  <a:spcPts val="0"/>
                </a:spcAft>
                <a:buNone/>
              </a:pPr>
              <a:t>8</a:t>
            </a:fld>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p:nvPr/>
        </p:nvSpPr>
        <p:spPr>
          <a:xfrm>
            <a:off x="0" y="0"/>
            <a:ext cx="9144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75" name="Google Shape;375;p27"/>
          <p:cNvCxnSpPr/>
          <p:nvPr/>
        </p:nvCxnSpPr>
        <p:spPr>
          <a:xfrm>
            <a:off x="7010400" y="0"/>
            <a:ext cx="13716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76" name="Google Shape;376;p27"/>
          <p:cNvCxnSpPr/>
          <p:nvPr/>
        </p:nvCxnSpPr>
        <p:spPr>
          <a:xfrm>
            <a:off x="7626846" y="0"/>
            <a:ext cx="497979"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77" name="Google Shape;377;p27"/>
          <p:cNvCxnSpPr/>
          <p:nvPr/>
        </p:nvCxnSpPr>
        <p:spPr>
          <a:xfrm>
            <a:off x="550070" y="6294598"/>
            <a:ext cx="418759"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78" name="Google Shape;378;p27"/>
          <p:cNvCxnSpPr/>
          <p:nvPr/>
        </p:nvCxnSpPr>
        <p:spPr>
          <a:xfrm>
            <a:off x="292895" y="5129690"/>
            <a:ext cx="1296233" cy="1728311"/>
          </a:xfrm>
          <a:prstGeom prst="straightConnector1">
            <a:avLst/>
          </a:prstGeom>
          <a:noFill/>
          <a:ln w="9525" cap="flat" cmpd="sng">
            <a:solidFill>
              <a:schemeClr val="accent2"/>
            </a:solidFill>
            <a:prstDash val="solid"/>
            <a:miter lim="800000"/>
            <a:headEnd type="none" w="sm" len="sm"/>
            <a:tailEnd type="none" w="sm" len="sm"/>
          </a:ln>
        </p:spPr>
      </p:cxnSp>
      <p:sp>
        <p:nvSpPr>
          <p:cNvPr id="379" name="Google Shape;379;p27"/>
          <p:cNvSpPr txBox="1"/>
          <p:nvPr/>
        </p:nvSpPr>
        <p:spPr>
          <a:xfrm>
            <a:off x="1114427" y="2249080"/>
            <a:ext cx="8043861"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80" name="Google Shape;380;p27"/>
          <p:cNvSpPr/>
          <p:nvPr/>
        </p:nvSpPr>
        <p:spPr>
          <a:xfrm>
            <a:off x="1981200" y="1214279"/>
            <a:ext cx="1822847"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81" name="Google Shape;381;p27"/>
          <p:cNvSpPr/>
          <p:nvPr/>
        </p:nvSpPr>
        <p:spPr>
          <a:xfrm>
            <a:off x="2174081" y="1214279"/>
            <a:ext cx="1822847"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 name="Google Shape;382;p27"/>
          <p:cNvGrpSpPr/>
          <p:nvPr/>
        </p:nvGrpSpPr>
        <p:grpSpPr>
          <a:xfrm>
            <a:off x="178141" y="152400"/>
            <a:ext cx="307922" cy="1612900"/>
            <a:chOff x="83821" y="0"/>
            <a:chExt cx="219636" cy="903079"/>
          </a:xfrm>
        </p:grpSpPr>
        <p:sp>
          <p:nvSpPr>
            <p:cNvPr id="383" name="Google Shape;383;p27"/>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 name="Google Shape;384;p27"/>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 name="Google Shape;385;p27"/>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aphicFrame>
          <p:nvGraphicFramePr>
            <p:cNvPr id="386" name="Google Shape;386;p27"/>
            <p:cNvGraphicFramePr>
              <a:graphicFrameLocks noSelect="1"/>
            </p:cNvGraphicFramePr>
            <p:nvPr/>
          </p:nvGraphicFramePr>
          <p:xfrm>
            <a:off x="100420" y="236973"/>
            <a:ext cx="183878" cy="183422"/>
          </p:xfrm>
          <a:graphic>
            <a:graphicData uri="http://schemas.openxmlformats.org/presentationml/2006/ole">
              <p:oleObj spid="_x0000_m35842" r:id="rId4" imgW="0" imgH="0" progId="">
                <p:embed/>
              </p:oleObj>
            </a:graphicData>
          </a:graphic>
        </p:graphicFrame>
      </p:grpSp>
      <p:sp>
        <p:nvSpPr>
          <p:cNvPr id="387" name="Google Shape;387;p27"/>
          <p:cNvSpPr/>
          <p:nvPr/>
        </p:nvSpPr>
        <p:spPr>
          <a:xfrm>
            <a:off x="3085504" y="5394448"/>
            <a:ext cx="256953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For queries</a:t>
            </a:r>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Email: </a:t>
            </a:r>
            <a:r>
              <a:rPr lang="en-US" sz="1800" dirty="0" err="1" smtClean="0">
                <a:solidFill>
                  <a:schemeClr val="dk1"/>
                </a:solidFill>
                <a:latin typeface="Arial"/>
                <a:ea typeface="Arial"/>
                <a:cs typeface="Arial"/>
                <a:sym typeface="Arial"/>
              </a:rPr>
              <a:t>monika.e11032@cumail.in</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Unit 2.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468</Words>
  <Application>Microsoft Office PowerPoint</Application>
  <PresentationFormat>On-screen Show (4:3)</PresentationFormat>
  <Paragraphs>66</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9</vt:i4>
      </vt:variant>
    </vt:vector>
  </HeadingPairs>
  <TitlesOfParts>
    <vt:vector size="10" baseType="lpstr">
      <vt:lpstr>Unit 2.1</vt:lpstr>
      <vt:lpstr>Slide 1</vt:lpstr>
      <vt:lpstr>Course Objectives</vt:lpstr>
      <vt:lpstr>Course Outcomes</vt:lpstr>
      <vt:lpstr>Table of Contents</vt:lpstr>
      <vt:lpstr>Transportation </vt:lpstr>
      <vt:lpstr>Healthcare</vt:lpstr>
      <vt:lpstr>Data Mining </vt:lpstr>
      <vt:lpstr>References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cp:revision>
  <dcterms:created xsi:type="dcterms:W3CDTF">2021-07-21T13:43:07Z</dcterms:created>
  <dcterms:modified xsi:type="dcterms:W3CDTF">2021-07-21T13:55:26Z</dcterms:modified>
</cp:coreProperties>
</file>