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  <p:sldMasterId id="2147484105" r:id="rId2"/>
  </p:sldMasterIdLst>
  <p:notesMasterIdLst>
    <p:notesMasterId r:id="rId18"/>
  </p:notesMasterIdLst>
  <p:sldIdLst>
    <p:sldId id="401" r:id="rId3"/>
    <p:sldId id="404" r:id="rId4"/>
    <p:sldId id="414" r:id="rId5"/>
    <p:sldId id="279" r:id="rId6"/>
    <p:sldId id="275" r:id="rId7"/>
    <p:sldId id="284" r:id="rId8"/>
    <p:sldId id="285" r:id="rId9"/>
    <p:sldId id="287" r:id="rId10"/>
    <p:sldId id="295" r:id="rId11"/>
    <p:sldId id="296" r:id="rId12"/>
    <p:sldId id="297" r:id="rId13"/>
    <p:sldId id="301" r:id="rId14"/>
    <p:sldId id="299" r:id="rId15"/>
    <p:sldId id="446" r:id="rId16"/>
    <p:sldId id="44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4C80790-5A29-42E9-8767-68A190978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6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65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April  2007</a:t>
            </a:r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F32A20F-7E31-4BCD-BEBA-C45F5B451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 2007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52DA9-8A30-45FF-BB3E-B7AD6BCC3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 2007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41FDE-E8F7-49FA-A227-35568016C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8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5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3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3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9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724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C22A-5AD3-7EB9-6A47-A31029CD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4354-5F30-204A-428F-A3D7583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DEF89-9FCD-8DF0-8E6D-C5C3706B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24FAD-3D7A-A8F8-641D-EE14A491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1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0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0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6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65482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91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2007</a:t>
            </a: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1CC39-1C89-462D-B938-2A219336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8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2007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110E2-5755-40D8-BBB1-2B0BEAFDF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BC7B86-4585-4497-A4E9-078521707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D3118A-5A00-4FF3-A75A-C64361FAE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80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4557DE-B965-4906-9167-091FA3B4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7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B24CFB-4FC2-46A2-B425-E8CA0BAF6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3B7C-2AD4-43E7-984E-3312E0DF7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April 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4B7657-E879-4284-AC19-B8D74FFE9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April  2007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EA02B31-82B9-4C5A-B228-B266668CD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April  2007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7D05F8-453D-4485-B93C-8EEF39C34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4" r:id="rId2"/>
    <p:sldLayoutId id="2147484099" r:id="rId3"/>
    <p:sldLayoutId id="2147484100" r:id="rId4"/>
    <p:sldLayoutId id="2147484101" r:id="rId5"/>
    <p:sldLayoutId id="2147484102" r:id="rId6"/>
    <p:sldLayoutId id="2147484095" r:id="rId7"/>
    <p:sldLayoutId id="2147484103" r:id="rId8"/>
    <p:sldLayoutId id="2147484104" r:id="rId9"/>
    <p:sldLayoutId id="2147484096" r:id="rId10"/>
    <p:sldLayoutId id="214748409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21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8.emf"/><Relationship Id="rId3" Type="http://schemas.openxmlformats.org/officeDocument/2006/relationships/image" Target="../media/image14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9.emf"/><Relationship Id="rId3" Type="http://schemas.openxmlformats.org/officeDocument/2006/relationships/image" Target="../media/image7.e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8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indiamag.com/6-types-of-artificial-neural-networks-currently-being-used-in-todays-technology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7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emf"/><Relationship Id="rId3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-2.3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1932130" y="4373990"/>
            <a:ext cx="2406498" cy="815448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3"/>
          <p:cNvSpPr>
            <a:spLocks/>
          </p:cNvSpPr>
          <p:nvPr/>
        </p:nvSpPr>
        <p:spPr bwMode="auto">
          <a:xfrm>
            <a:off x="1938480" y="3308804"/>
            <a:ext cx="2406498" cy="732239"/>
          </a:xfrm>
          <a:prstGeom prst="rect">
            <a:avLst/>
          </a:prstGeom>
          <a:noFill/>
          <a:ln w="38100" cap="flat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23"/>
          <p:cNvSpPr>
            <a:spLocks/>
          </p:cNvSpPr>
          <p:nvPr/>
        </p:nvSpPr>
        <p:spPr bwMode="auto">
          <a:xfrm>
            <a:off x="1735175" y="2857788"/>
            <a:ext cx="2798096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9" name="Content Placeholder 14"/>
          <p:cNvGraphicFramePr>
            <a:graphicFrameLocks noChangeAspect="1"/>
          </p:cNvGraphicFramePr>
          <p:nvPr/>
        </p:nvGraphicFramePr>
        <p:xfrm>
          <a:off x="2573338" y="3314700"/>
          <a:ext cx="11461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700" imgH="342900" progId="Equation.3">
                  <p:embed/>
                </p:oleObj>
              </mc:Choice>
              <mc:Fallback>
                <p:oleObj name="Equation" r:id="rId2" imgW="520700" imgH="342900" progId="Equation.3">
                  <p:embed/>
                  <p:pic>
                    <p:nvPicPr>
                      <p:cNvPr id="19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3338" y="3314700"/>
                        <a:ext cx="114617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Elbow Connector 21"/>
          <p:cNvCxnSpPr>
            <a:stCxn id="7" idx="0"/>
            <a:endCxn id="9" idx="2"/>
          </p:cNvCxnSpPr>
          <p:nvPr/>
        </p:nvCxnSpPr>
        <p:spPr>
          <a:xfrm rot="5400000" flipH="1" flipV="1">
            <a:off x="2972081" y="4204342"/>
            <a:ext cx="332947" cy="6350"/>
          </a:xfrm>
          <a:prstGeom prst="bentConnector3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1"/>
            <a:endCxn id="7" idx="2"/>
          </p:cNvCxnSpPr>
          <p:nvPr/>
        </p:nvCxnSpPr>
        <p:spPr>
          <a:xfrm rot="10800000">
            <a:off x="3135379" y="5189439"/>
            <a:ext cx="769142" cy="926303"/>
          </a:xfrm>
          <a:prstGeom prst="bentConnector2">
            <a:avLst/>
          </a:prstGeom>
          <a:ln w="762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8" idx="2"/>
            <a:endCxn id="9" idx="0"/>
          </p:cNvCxnSpPr>
          <p:nvPr/>
        </p:nvCxnSpPr>
        <p:spPr>
          <a:xfrm rot="5400000">
            <a:off x="3521823" y="2159935"/>
            <a:ext cx="768775" cy="1528962"/>
          </a:xfrm>
          <a:prstGeom prst="bentConnector3">
            <a:avLst>
              <a:gd name="adj1" fmla="val 21267"/>
            </a:avLst>
          </a:prstGeom>
          <a:ln w="28575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1730" y="1569148"/>
            <a:ext cx="8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+mj-lt"/>
              </a:rPr>
              <a:t>Code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1035" y="6401126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Input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1664" y="4429587"/>
            <a:ext cx="1451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Code</a:t>
            </a:r>
            <a:br>
              <a:rPr lang="en-US" sz="2000" b="1" dirty="0">
                <a:solidFill>
                  <a:srgbClr val="008000"/>
                </a:solidFill>
                <a:latin typeface="Century Gothic"/>
              </a:rPr>
            </a:br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prediction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1382" y="3326842"/>
            <a:ext cx="136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Encoding</a:t>
            </a:r>
            <a:br>
              <a:rPr lang="en-US" sz="2000" b="1" dirty="0">
                <a:solidFill>
                  <a:srgbClr val="008000"/>
                </a:solidFill>
                <a:latin typeface="+mj-lt"/>
              </a:rPr>
            </a:br>
            <a:r>
              <a:rPr lang="en-US" sz="2000" b="1" dirty="0">
                <a:solidFill>
                  <a:srgbClr val="008000"/>
                </a:solidFill>
                <a:latin typeface="+mj-lt"/>
              </a:rPr>
              <a:t>energy</a:t>
            </a:r>
          </a:p>
        </p:txBody>
      </p:sp>
      <p:graphicFrame>
        <p:nvGraphicFramePr>
          <p:cNvPr id="51" name="Content Placeholder 14"/>
          <p:cNvGraphicFramePr>
            <a:graphicFrameLocks noChangeAspect="1"/>
          </p:cNvGraphicFramePr>
          <p:nvPr/>
        </p:nvGraphicFramePr>
        <p:xfrm>
          <a:off x="2276475" y="4529138"/>
          <a:ext cx="17033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200" imgH="254000" progId="Equation.3">
                  <p:embed/>
                </p:oleObj>
              </mc:Choice>
              <mc:Fallback>
                <p:oleObj name="Equation" r:id="rId4" imgW="838200" imgH="254000" progId="Equation.3">
                  <p:embed/>
                  <p:pic>
                    <p:nvPicPr>
                      <p:cNvPr id="51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6475" y="4529138"/>
                        <a:ext cx="1703388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"/>
          <p:cNvSpPr>
            <a:spLocks/>
          </p:cNvSpPr>
          <p:nvPr/>
        </p:nvSpPr>
        <p:spPr bwMode="auto">
          <a:xfrm>
            <a:off x="5034697" y="3049763"/>
            <a:ext cx="2406498" cy="1310115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5034695" y="4655363"/>
            <a:ext cx="2406498" cy="732239"/>
          </a:xfrm>
          <a:prstGeom prst="rect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AutoShape 23"/>
          <p:cNvSpPr>
            <a:spLocks/>
          </p:cNvSpPr>
          <p:nvPr/>
        </p:nvSpPr>
        <p:spPr bwMode="auto">
          <a:xfrm>
            <a:off x="4820811" y="2857788"/>
            <a:ext cx="2798096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0" name="Content Placeholder 14"/>
          <p:cNvGraphicFramePr>
            <a:graphicFrameLocks noChangeAspect="1"/>
          </p:cNvGraphicFramePr>
          <p:nvPr/>
        </p:nvGraphicFramePr>
        <p:xfrm>
          <a:off x="5643563" y="4618918"/>
          <a:ext cx="12001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6100" imgH="342900" progId="Equation.3">
                  <p:embed/>
                </p:oleObj>
              </mc:Choice>
              <mc:Fallback>
                <p:oleObj name="Equation" r:id="rId6" imgW="546100" imgH="342900" progId="Equation.3">
                  <p:embed/>
                  <p:pic>
                    <p:nvPicPr>
                      <p:cNvPr id="30" name="Content Placeholder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43563" y="4618918"/>
                        <a:ext cx="12001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Elbow Connector 30"/>
          <p:cNvCxnSpPr>
            <a:stCxn id="53" idx="3"/>
            <a:endCxn id="27" idx="2"/>
          </p:cNvCxnSpPr>
          <p:nvPr/>
        </p:nvCxnSpPr>
        <p:spPr>
          <a:xfrm flipV="1">
            <a:off x="5436860" y="5387602"/>
            <a:ext cx="801084" cy="728139"/>
          </a:xfrm>
          <a:prstGeom prst="bentConnector2">
            <a:avLst/>
          </a:prstGeom>
          <a:ln w="28575" cmpd="sng"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14"/>
          <p:cNvGraphicFramePr>
            <a:graphicFrameLocks noChangeAspect="1"/>
          </p:cNvGraphicFramePr>
          <p:nvPr/>
        </p:nvGraphicFramePr>
        <p:xfrm>
          <a:off x="5043488" y="3063875"/>
          <a:ext cx="23749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400" imgH="647700" progId="Equation.3">
                  <p:embed/>
                </p:oleObj>
              </mc:Choice>
              <mc:Fallback>
                <p:oleObj name="Equation" r:id="rId8" imgW="1168400" imgH="647700" progId="Equation.3">
                  <p:embed/>
                  <p:pic>
                    <p:nvPicPr>
                      <p:cNvPr id="32" name="Content Placeholder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3488" y="3063875"/>
                        <a:ext cx="2374900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Elbow Connector 37"/>
          <p:cNvCxnSpPr>
            <a:stCxn id="58" idx="3"/>
            <a:endCxn id="26" idx="0"/>
          </p:cNvCxnSpPr>
          <p:nvPr/>
        </p:nvCxnSpPr>
        <p:spPr>
          <a:xfrm>
            <a:off x="5436860" y="2254644"/>
            <a:ext cx="801086" cy="795119"/>
          </a:xfrm>
          <a:prstGeom prst="bentConnector2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27" idx="0"/>
          </p:cNvCxnSpPr>
          <p:nvPr/>
        </p:nvCxnSpPr>
        <p:spPr>
          <a:xfrm rot="5400000">
            <a:off x="6090203" y="4507619"/>
            <a:ext cx="295485" cy="2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3431" y="4429587"/>
            <a:ext cx="1410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Decoding</a:t>
            </a:r>
            <a:br>
              <a:rPr lang="en-US" sz="2000" b="1" dirty="0">
                <a:solidFill>
                  <a:schemeClr val="tx2"/>
                </a:solidFill>
                <a:latin typeface="+mj-lt"/>
              </a:rPr>
            </a:br>
            <a:r>
              <a:rPr lang="en-US" sz="2000" b="1" dirty="0">
                <a:solidFill>
                  <a:schemeClr val="tx2"/>
                </a:solidFill>
                <a:latin typeface="+mj-lt"/>
              </a:rPr>
              <a:t>energy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43431" y="3365208"/>
            <a:ext cx="1400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Input</a:t>
            </a:r>
            <a:br>
              <a:rPr lang="en-US" sz="2000" b="1" dirty="0">
                <a:solidFill>
                  <a:schemeClr val="tx2"/>
                </a:solidFill>
                <a:latin typeface="+mj-lt"/>
              </a:rPr>
            </a:br>
            <a:r>
              <a:rPr lang="en-US" sz="2000" b="1" dirty="0">
                <a:solidFill>
                  <a:schemeClr val="tx2"/>
                </a:solidFill>
                <a:latin typeface="+mj-lt"/>
              </a:rPr>
              <a:t>decoding</a:t>
            </a:r>
          </a:p>
        </p:txBody>
      </p:sp>
      <p:graphicFrame>
        <p:nvGraphicFramePr>
          <p:cNvPr id="39" name="Content Placeholder 14"/>
          <p:cNvGraphicFramePr>
            <a:graphicFrameLocks noChangeAspect="1"/>
          </p:cNvGraphicFramePr>
          <p:nvPr/>
        </p:nvGraphicFramePr>
        <p:xfrm>
          <a:off x="5524588" y="6336679"/>
          <a:ext cx="378593" cy="3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100" imgH="152400" progId="Equation.3">
                  <p:embed/>
                </p:oleObj>
              </mc:Choice>
              <mc:Fallback>
                <p:oleObj name="Equation" r:id="rId10" imgW="165100" imgH="152400" progId="Equation.3">
                  <p:embed/>
                  <p:pic>
                    <p:nvPicPr>
                      <p:cNvPr id="39" name="Content Placeholder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24588" y="6336679"/>
                        <a:ext cx="378593" cy="34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Content Placeholder 14"/>
          <p:cNvGraphicFramePr>
            <a:graphicFrameLocks noChangeAspect="1"/>
          </p:cNvGraphicFramePr>
          <p:nvPr/>
        </p:nvGraphicFramePr>
        <p:xfrm>
          <a:off x="5551488" y="2320105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" imgH="152400" progId="Equation.3">
                  <p:embed/>
                </p:oleObj>
              </mc:Choice>
              <mc:Fallback>
                <p:oleObj name="Equation" r:id="rId12" imgW="152400" imgH="152400" progId="Equation.3">
                  <p:embed/>
                  <p:pic>
                    <p:nvPicPr>
                      <p:cNvPr id="40" name="Content Placeholder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51488" y="2320105"/>
                        <a:ext cx="349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3904521" y="5830355"/>
            <a:ext cx="1532339" cy="570771"/>
            <a:chOff x="3904521" y="5830355"/>
            <a:chExt cx="1532339" cy="570771"/>
          </a:xfrm>
        </p:grpSpPr>
        <p:sp>
          <p:nvSpPr>
            <p:cNvPr id="49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04521" y="1969258"/>
            <a:ext cx="1532339" cy="570771"/>
            <a:chOff x="3904521" y="5830355"/>
            <a:chExt cx="1532339" cy="570771"/>
          </a:xfrm>
        </p:grpSpPr>
        <p:sp>
          <p:nvSpPr>
            <p:cNvPr id="55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0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Auto-encoder: </a:t>
            </a:r>
            <a:r>
              <a:rPr lang="en-US" dirty="0" err="1"/>
              <a:t>fprop</a:t>
            </a:r>
            <a:endParaRPr lang="en-US" dirty="0"/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457200" y="4373990"/>
            <a:ext cx="3881428" cy="815448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3"/>
          <p:cNvSpPr>
            <a:spLocks/>
          </p:cNvSpPr>
          <p:nvPr/>
        </p:nvSpPr>
        <p:spPr bwMode="auto">
          <a:xfrm>
            <a:off x="457200" y="3308804"/>
            <a:ext cx="3887778" cy="732239"/>
          </a:xfrm>
          <a:prstGeom prst="rect">
            <a:avLst/>
          </a:prstGeom>
          <a:noFill/>
          <a:ln w="38100" cap="flat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23"/>
          <p:cNvSpPr>
            <a:spLocks/>
          </p:cNvSpPr>
          <p:nvPr/>
        </p:nvSpPr>
        <p:spPr bwMode="auto">
          <a:xfrm>
            <a:off x="239889" y="2857788"/>
            <a:ext cx="4293382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22" name="Elbow Connector 21"/>
          <p:cNvCxnSpPr>
            <a:stCxn id="7" idx="0"/>
            <a:endCxn id="9" idx="2"/>
          </p:cNvCxnSpPr>
          <p:nvPr/>
        </p:nvCxnSpPr>
        <p:spPr>
          <a:xfrm rot="5400000" flipH="1" flipV="1">
            <a:off x="2233028" y="4205930"/>
            <a:ext cx="332947" cy="3175"/>
          </a:xfrm>
          <a:prstGeom prst="bentConnector3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1"/>
            <a:endCxn id="7" idx="2"/>
          </p:cNvCxnSpPr>
          <p:nvPr/>
        </p:nvCxnSpPr>
        <p:spPr>
          <a:xfrm rot="10800000">
            <a:off x="2397915" y="5189439"/>
            <a:ext cx="1506607" cy="926303"/>
          </a:xfrm>
          <a:prstGeom prst="bentConnector2">
            <a:avLst/>
          </a:prstGeom>
          <a:ln w="762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8" idx="1"/>
            <a:endCxn id="9" idx="0"/>
          </p:cNvCxnSpPr>
          <p:nvPr/>
        </p:nvCxnSpPr>
        <p:spPr>
          <a:xfrm rot="10800000" flipV="1">
            <a:off x="2401089" y="2254644"/>
            <a:ext cx="1503432" cy="1054160"/>
          </a:xfrm>
          <a:prstGeom prst="bentConnector2">
            <a:avLst/>
          </a:prstGeom>
          <a:ln w="28575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1730" y="1569148"/>
            <a:ext cx="8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+mj-lt"/>
              </a:rPr>
              <a:t>Code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1035" y="6401126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Input</a:t>
            </a:r>
          </a:p>
        </p:txBody>
      </p:sp>
      <p:sp>
        <p:nvSpPr>
          <p:cNvPr id="26" name="AutoShape 2"/>
          <p:cNvSpPr>
            <a:spLocks/>
          </p:cNvSpPr>
          <p:nvPr/>
        </p:nvSpPr>
        <p:spPr bwMode="auto">
          <a:xfrm>
            <a:off x="5020585" y="3049763"/>
            <a:ext cx="3770637" cy="1310115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5020583" y="4655363"/>
            <a:ext cx="3770639" cy="732239"/>
          </a:xfrm>
          <a:prstGeom prst="rect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AutoShape 23"/>
          <p:cNvSpPr>
            <a:spLocks/>
          </p:cNvSpPr>
          <p:nvPr/>
        </p:nvSpPr>
        <p:spPr bwMode="auto">
          <a:xfrm>
            <a:off x="4820810" y="2857788"/>
            <a:ext cx="4139745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1" name="Elbow Connector 30"/>
          <p:cNvCxnSpPr>
            <a:stCxn id="53" idx="3"/>
            <a:endCxn id="27" idx="2"/>
          </p:cNvCxnSpPr>
          <p:nvPr/>
        </p:nvCxnSpPr>
        <p:spPr>
          <a:xfrm flipV="1">
            <a:off x="5436860" y="5387602"/>
            <a:ext cx="1469043" cy="728139"/>
          </a:xfrm>
          <a:prstGeom prst="bentConnector2">
            <a:avLst/>
          </a:prstGeom>
          <a:ln w="28575" cmpd="sng"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8" idx="3"/>
            <a:endCxn id="26" idx="0"/>
          </p:cNvCxnSpPr>
          <p:nvPr/>
        </p:nvCxnSpPr>
        <p:spPr>
          <a:xfrm>
            <a:off x="5436860" y="2254644"/>
            <a:ext cx="1469044" cy="795119"/>
          </a:xfrm>
          <a:prstGeom prst="bentConnector2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27" idx="0"/>
          </p:cNvCxnSpPr>
          <p:nvPr/>
        </p:nvCxnSpPr>
        <p:spPr>
          <a:xfrm rot="5400000">
            <a:off x="6758162" y="4507620"/>
            <a:ext cx="295485" cy="1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14"/>
          <p:cNvGraphicFramePr>
            <a:graphicFrameLocks noChangeAspect="1"/>
          </p:cNvGraphicFramePr>
          <p:nvPr/>
        </p:nvGraphicFramePr>
        <p:xfrm>
          <a:off x="5524588" y="6336679"/>
          <a:ext cx="378593" cy="3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" imgH="152400" progId="Equation.3">
                  <p:embed/>
                </p:oleObj>
              </mc:Choice>
              <mc:Fallback>
                <p:oleObj name="Equation" r:id="rId2" imgW="165100" imgH="152400" progId="Equation.3">
                  <p:embed/>
                  <p:pic>
                    <p:nvPicPr>
                      <p:cNvPr id="39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24588" y="6336679"/>
                        <a:ext cx="378593" cy="34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Content Placeholder 14"/>
          <p:cNvGraphicFramePr>
            <a:graphicFrameLocks noChangeAspect="1"/>
          </p:cNvGraphicFramePr>
          <p:nvPr/>
        </p:nvGraphicFramePr>
        <p:xfrm>
          <a:off x="5551488" y="2320105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" imgH="152400" progId="Equation.3">
                  <p:embed/>
                </p:oleObj>
              </mc:Choice>
              <mc:Fallback>
                <p:oleObj name="Equation" r:id="rId4" imgW="152400" imgH="152400" progId="Equation.3">
                  <p:embed/>
                  <p:pic>
                    <p:nvPicPr>
                      <p:cNvPr id="40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1488" y="2320105"/>
                        <a:ext cx="349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3904521" y="5830355"/>
            <a:ext cx="1532339" cy="570771"/>
            <a:chOff x="3904521" y="5830355"/>
            <a:chExt cx="1532339" cy="570771"/>
          </a:xfrm>
        </p:grpSpPr>
        <p:sp>
          <p:nvSpPr>
            <p:cNvPr id="49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04521" y="1969258"/>
            <a:ext cx="1532339" cy="570771"/>
            <a:chOff x="3904521" y="5830355"/>
            <a:chExt cx="1532339" cy="570771"/>
          </a:xfrm>
        </p:grpSpPr>
        <p:sp>
          <p:nvSpPr>
            <p:cNvPr id="55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116052" y="3124921"/>
            <a:ext cx="35425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[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x_hat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] = …</a:t>
            </a:r>
            <a:br>
              <a:rPr lang="en-US" sz="1100" dirty="0">
                <a:solidFill>
                  <a:srgbClr val="000000"/>
                </a:solidFill>
                <a:latin typeface="courier"/>
              </a:rPr>
            </a:br>
            <a:r>
              <a:rPr lang="en-US" sz="11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100" b="1" dirty="0" err="1">
                <a:solidFill>
                  <a:srgbClr val="000000"/>
                </a:solidFill>
                <a:latin typeface="courier"/>
              </a:rPr>
              <a:t>Module_Decode_FProp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(model, z)</a:t>
            </a:r>
          </a:p>
          <a:p>
            <a:r>
              <a:rPr lang="en-US" sz="1100" dirty="0">
                <a:solidFill>
                  <a:srgbClr val="228B22"/>
                </a:solidFill>
                <a:latin typeface="courier"/>
              </a:rPr>
              <a:t>% Apply the logistic to the code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"/>
              </a:rPr>
              <a:t>a_hat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1 ./ (1 +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exp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(-z));</a:t>
            </a:r>
          </a:p>
          <a:p>
            <a:r>
              <a:rPr lang="en-US" sz="1100" dirty="0">
                <a:solidFill>
                  <a:srgbClr val="228B22"/>
                </a:solidFill>
                <a:latin typeface="courier"/>
              </a:rPr>
              <a:t>% Linear decoding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"/>
              </a:rPr>
              <a:t>x_hat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model.D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model.bias_D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1574" y="4380376"/>
            <a:ext cx="37970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z_hat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…</a:t>
            </a:r>
            <a:br>
              <a:rPr lang="en-US" sz="1100" dirty="0">
                <a:solidFill>
                  <a:srgbClr val="000000"/>
                </a:solidFill>
                <a:latin typeface="courier"/>
              </a:rPr>
            </a:br>
            <a:r>
              <a:rPr lang="en-US" sz="11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100" b="1" dirty="0" err="1">
                <a:solidFill>
                  <a:srgbClr val="000000"/>
                </a:solidFill>
                <a:latin typeface="courier"/>
              </a:rPr>
              <a:t>Module_Encode_FProp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(model, x,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params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1100" dirty="0">
                <a:solidFill>
                  <a:srgbClr val="228B22"/>
                </a:solidFill>
                <a:latin typeface="courier"/>
              </a:rPr>
              <a:t>% Compute the linear encoding activation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"/>
              </a:rPr>
              <a:t>z_hat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model.C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* x +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model.bias_C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3753" y="3384435"/>
            <a:ext cx="35136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e = </a:t>
            </a:r>
            <a:r>
              <a:rPr lang="en-US" sz="1100" b="1" dirty="0" err="1">
                <a:solidFill>
                  <a:srgbClr val="000000"/>
                </a:solidFill>
                <a:latin typeface="courier"/>
              </a:rPr>
              <a:t>Loss_Gaussian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(z,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z_hat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"/>
              </a:rPr>
              <a:t>zDiff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z_hat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- z;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e = 0.5 * sum(zDiff.^2);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92627" y="4683585"/>
            <a:ext cx="35136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e = </a:t>
            </a:r>
            <a:r>
              <a:rPr lang="en-US" sz="1100" b="1" dirty="0" err="1">
                <a:solidFill>
                  <a:srgbClr val="000000"/>
                </a:solidFill>
                <a:latin typeface="courier"/>
              </a:rPr>
              <a:t>Loss_Gaussian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(x,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x_hat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"/>
              </a:rPr>
              <a:t>xDiff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x_hat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- x;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e = 0.5 * sum(xDiff.^2);</a:t>
            </a:r>
          </a:p>
        </p:txBody>
      </p:sp>
    </p:spTree>
    <p:extLst>
      <p:ext uri="{BB962C8B-B14F-4D97-AF65-F5344CB8AC3E}">
        <p14:creationId xmlns:p14="http://schemas.microsoft.com/office/powerpoint/2010/main" val="322358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  <a:br>
              <a:rPr lang="en-US" dirty="0"/>
            </a:br>
            <a:r>
              <a:rPr lang="en-US" dirty="0" err="1"/>
              <a:t>backprop</a:t>
            </a:r>
            <a:r>
              <a:rPr lang="en-US" dirty="0"/>
              <a:t> </a:t>
            </a:r>
            <a:r>
              <a:rPr lang="en-US" dirty="0" err="1"/>
              <a:t>w.r.t</a:t>
            </a:r>
            <a:r>
              <a:rPr lang="en-US" dirty="0"/>
              <a:t>. codes</a:t>
            </a:r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1932130" y="4373990"/>
            <a:ext cx="2406498" cy="815448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3"/>
          <p:cNvSpPr>
            <a:spLocks/>
          </p:cNvSpPr>
          <p:nvPr/>
        </p:nvSpPr>
        <p:spPr bwMode="auto">
          <a:xfrm>
            <a:off x="1938480" y="3308804"/>
            <a:ext cx="2406498" cy="732239"/>
          </a:xfrm>
          <a:prstGeom prst="rect">
            <a:avLst/>
          </a:prstGeom>
          <a:noFill/>
          <a:ln w="38100" cap="flat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23"/>
          <p:cNvSpPr>
            <a:spLocks/>
          </p:cNvSpPr>
          <p:nvPr/>
        </p:nvSpPr>
        <p:spPr bwMode="auto">
          <a:xfrm>
            <a:off x="1735175" y="2857788"/>
            <a:ext cx="2798096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22" name="Elbow Connector 21"/>
          <p:cNvCxnSpPr>
            <a:stCxn id="7" idx="0"/>
            <a:endCxn id="9" idx="2"/>
          </p:cNvCxnSpPr>
          <p:nvPr/>
        </p:nvCxnSpPr>
        <p:spPr>
          <a:xfrm rot="5400000" flipH="1" flipV="1">
            <a:off x="2972081" y="4204342"/>
            <a:ext cx="332947" cy="6350"/>
          </a:xfrm>
          <a:prstGeom prst="bentConnector3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1"/>
            <a:endCxn id="7" idx="2"/>
          </p:cNvCxnSpPr>
          <p:nvPr/>
        </p:nvCxnSpPr>
        <p:spPr>
          <a:xfrm rot="10800000">
            <a:off x="3135379" y="5189439"/>
            <a:ext cx="769142" cy="926303"/>
          </a:xfrm>
          <a:prstGeom prst="bentConnector2">
            <a:avLst/>
          </a:prstGeom>
          <a:ln w="762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8" idx="2"/>
            <a:endCxn id="9" idx="0"/>
          </p:cNvCxnSpPr>
          <p:nvPr/>
        </p:nvCxnSpPr>
        <p:spPr>
          <a:xfrm rot="5400000">
            <a:off x="3521823" y="2159935"/>
            <a:ext cx="768775" cy="1528962"/>
          </a:xfrm>
          <a:prstGeom prst="bentConnector3">
            <a:avLst>
              <a:gd name="adj1" fmla="val 21267"/>
            </a:avLst>
          </a:prstGeom>
          <a:ln w="28575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1730" y="1569148"/>
            <a:ext cx="8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+mj-lt"/>
              </a:rPr>
              <a:t>Code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69925" y="6161239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Input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1664" y="4429587"/>
            <a:ext cx="1451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Code</a:t>
            </a:r>
            <a:br>
              <a:rPr lang="en-US" sz="2000" b="1" dirty="0">
                <a:solidFill>
                  <a:srgbClr val="008000"/>
                </a:solidFill>
                <a:latin typeface="Century Gothic"/>
              </a:rPr>
            </a:br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prediction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1382" y="3326842"/>
            <a:ext cx="136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Encoding</a:t>
            </a:r>
            <a:br>
              <a:rPr lang="en-US" sz="2000" b="1" dirty="0">
                <a:solidFill>
                  <a:srgbClr val="008000"/>
                </a:solidFill>
                <a:latin typeface="+mj-lt"/>
              </a:rPr>
            </a:br>
            <a:r>
              <a:rPr lang="en-US" sz="2000" b="1" dirty="0">
                <a:solidFill>
                  <a:srgbClr val="008000"/>
                </a:solidFill>
                <a:latin typeface="+mj-lt"/>
              </a:rPr>
              <a:t>energy</a:t>
            </a:r>
          </a:p>
        </p:txBody>
      </p:sp>
      <p:sp>
        <p:nvSpPr>
          <p:cNvPr id="26" name="AutoShape 2"/>
          <p:cNvSpPr>
            <a:spLocks/>
          </p:cNvSpPr>
          <p:nvPr/>
        </p:nvSpPr>
        <p:spPr bwMode="auto">
          <a:xfrm>
            <a:off x="5034697" y="3049763"/>
            <a:ext cx="2406498" cy="1310115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5034695" y="4655363"/>
            <a:ext cx="2406498" cy="732239"/>
          </a:xfrm>
          <a:prstGeom prst="rect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AutoShape 23"/>
          <p:cNvSpPr>
            <a:spLocks/>
          </p:cNvSpPr>
          <p:nvPr/>
        </p:nvSpPr>
        <p:spPr bwMode="auto">
          <a:xfrm>
            <a:off x="4820811" y="2857788"/>
            <a:ext cx="2798096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1" name="Elbow Connector 30"/>
          <p:cNvCxnSpPr>
            <a:stCxn id="53" idx="3"/>
            <a:endCxn id="27" idx="2"/>
          </p:cNvCxnSpPr>
          <p:nvPr/>
        </p:nvCxnSpPr>
        <p:spPr>
          <a:xfrm flipV="1">
            <a:off x="5436860" y="5387602"/>
            <a:ext cx="801084" cy="728139"/>
          </a:xfrm>
          <a:prstGeom prst="bentConnector2">
            <a:avLst/>
          </a:prstGeom>
          <a:ln w="28575" cmpd="sng"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8" idx="3"/>
            <a:endCxn id="26" idx="0"/>
          </p:cNvCxnSpPr>
          <p:nvPr/>
        </p:nvCxnSpPr>
        <p:spPr>
          <a:xfrm>
            <a:off x="5436860" y="2254644"/>
            <a:ext cx="801086" cy="795119"/>
          </a:xfrm>
          <a:prstGeom prst="bentConnector2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27" idx="0"/>
          </p:cNvCxnSpPr>
          <p:nvPr/>
        </p:nvCxnSpPr>
        <p:spPr>
          <a:xfrm rot="5400000">
            <a:off x="6090203" y="4507619"/>
            <a:ext cx="295485" cy="2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14"/>
          <p:cNvGraphicFramePr>
            <a:graphicFrameLocks noChangeAspect="1"/>
          </p:cNvGraphicFramePr>
          <p:nvPr/>
        </p:nvGraphicFramePr>
        <p:xfrm>
          <a:off x="5482255" y="6167347"/>
          <a:ext cx="378593" cy="3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" imgH="152400" progId="Equation.3">
                  <p:embed/>
                </p:oleObj>
              </mc:Choice>
              <mc:Fallback>
                <p:oleObj name="Equation" r:id="rId2" imgW="165100" imgH="152400" progId="Equation.3">
                  <p:embed/>
                  <p:pic>
                    <p:nvPicPr>
                      <p:cNvPr id="39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2255" y="6167347"/>
                        <a:ext cx="378593" cy="34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Content Placeholder 14"/>
          <p:cNvGraphicFramePr>
            <a:graphicFrameLocks noChangeAspect="1"/>
          </p:cNvGraphicFramePr>
          <p:nvPr/>
        </p:nvGraphicFramePr>
        <p:xfrm>
          <a:off x="5551488" y="2320105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" imgH="152400" progId="Equation.3">
                  <p:embed/>
                </p:oleObj>
              </mc:Choice>
              <mc:Fallback>
                <p:oleObj name="Equation" r:id="rId4" imgW="152400" imgH="152400" progId="Equation.3">
                  <p:embed/>
                  <p:pic>
                    <p:nvPicPr>
                      <p:cNvPr id="40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1488" y="2320105"/>
                        <a:ext cx="349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3904521" y="5830355"/>
            <a:ext cx="1532339" cy="570771"/>
            <a:chOff x="3904521" y="5830355"/>
            <a:chExt cx="1532339" cy="570771"/>
          </a:xfrm>
        </p:grpSpPr>
        <p:sp>
          <p:nvSpPr>
            <p:cNvPr id="49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04521" y="1969258"/>
            <a:ext cx="1532339" cy="570771"/>
            <a:chOff x="3904521" y="5830355"/>
            <a:chExt cx="1532339" cy="570771"/>
          </a:xfrm>
        </p:grpSpPr>
        <p:sp>
          <p:nvSpPr>
            <p:cNvPr id="55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Content Placeholder 14"/>
          <p:cNvGraphicFramePr>
            <a:graphicFrameLocks noChangeAspect="1"/>
          </p:cNvGraphicFramePr>
          <p:nvPr/>
        </p:nvGraphicFramePr>
        <p:xfrm>
          <a:off x="5167313" y="4656138"/>
          <a:ext cx="21431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9200" imgH="406400" progId="Equation.3">
                  <p:embed/>
                </p:oleObj>
              </mc:Choice>
              <mc:Fallback>
                <p:oleObj name="Equation" r:id="rId6" imgW="1219200" imgH="406400" progId="Equation.3">
                  <p:embed/>
                  <p:pic>
                    <p:nvPicPr>
                      <p:cNvPr id="37" name="Content Placeholder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7313" y="4656138"/>
                        <a:ext cx="214312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Content Placeholder 14"/>
          <p:cNvGraphicFramePr>
            <a:graphicFrameLocks noChangeAspect="1"/>
          </p:cNvGraphicFramePr>
          <p:nvPr/>
        </p:nvGraphicFramePr>
        <p:xfrm>
          <a:off x="5266398" y="3051890"/>
          <a:ext cx="2042029" cy="130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300" imgH="850900" progId="Equation.3">
                  <p:embed/>
                </p:oleObj>
              </mc:Choice>
              <mc:Fallback>
                <p:oleObj name="Equation" r:id="rId8" imgW="1257300" imgH="850900" progId="Equation.3">
                  <p:embed/>
                  <p:pic>
                    <p:nvPicPr>
                      <p:cNvPr id="59" name="Content Placeholder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6398" y="3051890"/>
                        <a:ext cx="2042029" cy="130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Content Placeholder 14"/>
          <p:cNvGraphicFramePr>
            <a:graphicFrameLocks noChangeAspect="1"/>
          </p:cNvGraphicFramePr>
          <p:nvPr/>
        </p:nvGraphicFramePr>
        <p:xfrm>
          <a:off x="6723062" y="1827241"/>
          <a:ext cx="19637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600" imgH="431800" progId="Equation.3">
                  <p:embed/>
                </p:oleObj>
              </mc:Choice>
              <mc:Fallback>
                <p:oleObj name="Equation" r:id="rId10" imgW="1117600" imgH="431800" progId="Equation.3">
                  <p:embed/>
                  <p:pic>
                    <p:nvPicPr>
                      <p:cNvPr id="60" name="Content Placeholder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23062" y="1827241"/>
                        <a:ext cx="1963738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Content Placeholder 14"/>
          <p:cNvGraphicFramePr>
            <a:graphicFrameLocks noChangeAspect="1"/>
          </p:cNvGraphicFramePr>
          <p:nvPr/>
        </p:nvGraphicFramePr>
        <p:xfrm>
          <a:off x="2073275" y="3313113"/>
          <a:ext cx="22764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400" imgH="406400" progId="Equation.3">
                  <p:embed/>
                </p:oleObj>
              </mc:Choice>
              <mc:Fallback>
                <p:oleObj name="Equation" r:id="rId12" imgW="1295400" imgH="406400" progId="Equation.3">
                  <p:embed/>
                  <p:pic>
                    <p:nvPicPr>
                      <p:cNvPr id="62" name="Content Placeholder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73275" y="3313113"/>
                        <a:ext cx="2276475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603328" y="6555731"/>
            <a:ext cx="6114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Ranzato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Boureau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LeCun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“Sparse Feature Learning for Deep Belief Networks ”,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</a:rPr>
              <a:t>NIPS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2007]</a:t>
            </a:r>
          </a:p>
        </p:txBody>
      </p:sp>
    </p:spTree>
    <p:extLst>
      <p:ext uri="{BB962C8B-B14F-4D97-AF65-F5344CB8AC3E}">
        <p14:creationId xmlns:p14="http://schemas.microsoft.com/office/powerpoint/2010/main" val="194811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Auto-encoder:</a:t>
            </a:r>
            <a:br>
              <a:rPr lang="en-US" dirty="0"/>
            </a:br>
            <a:r>
              <a:rPr lang="en-US" dirty="0" err="1"/>
              <a:t>backprop</a:t>
            </a:r>
            <a:r>
              <a:rPr lang="en-US" dirty="0"/>
              <a:t> </a:t>
            </a:r>
            <a:r>
              <a:rPr lang="en-US" dirty="0" err="1"/>
              <a:t>w.r.t</a:t>
            </a:r>
            <a:r>
              <a:rPr lang="en-US" dirty="0"/>
              <a:t>. codes</a:t>
            </a:r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457200" y="4373990"/>
            <a:ext cx="2753835" cy="815448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3"/>
          <p:cNvSpPr>
            <a:spLocks/>
          </p:cNvSpPr>
          <p:nvPr/>
        </p:nvSpPr>
        <p:spPr bwMode="auto">
          <a:xfrm>
            <a:off x="457200" y="3308804"/>
            <a:ext cx="2753835" cy="732239"/>
          </a:xfrm>
          <a:prstGeom prst="rect">
            <a:avLst/>
          </a:prstGeom>
          <a:noFill/>
          <a:ln w="38100" cap="flat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23"/>
          <p:cNvSpPr>
            <a:spLocks/>
          </p:cNvSpPr>
          <p:nvPr/>
        </p:nvSpPr>
        <p:spPr bwMode="auto">
          <a:xfrm>
            <a:off x="239889" y="2857788"/>
            <a:ext cx="3231444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22" name="Elbow Connector 21"/>
          <p:cNvCxnSpPr>
            <a:stCxn id="7" idx="0"/>
            <a:endCxn id="9" idx="2"/>
          </p:cNvCxnSpPr>
          <p:nvPr/>
        </p:nvCxnSpPr>
        <p:spPr>
          <a:xfrm rot="5400000" flipH="1" flipV="1">
            <a:off x="1667645" y="4207517"/>
            <a:ext cx="332947" cy="12700"/>
          </a:xfrm>
          <a:prstGeom prst="bentConnector3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1"/>
            <a:endCxn id="7" idx="2"/>
          </p:cNvCxnSpPr>
          <p:nvPr/>
        </p:nvCxnSpPr>
        <p:spPr>
          <a:xfrm rot="10800000">
            <a:off x="1834119" y="5189439"/>
            <a:ext cx="2070403" cy="926303"/>
          </a:xfrm>
          <a:prstGeom prst="bentConnector2">
            <a:avLst/>
          </a:prstGeom>
          <a:ln w="762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8" idx="1"/>
            <a:endCxn id="9" idx="0"/>
          </p:cNvCxnSpPr>
          <p:nvPr/>
        </p:nvCxnSpPr>
        <p:spPr>
          <a:xfrm rot="10800000" flipV="1">
            <a:off x="1834119" y="2254644"/>
            <a:ext cx="2070403" cy="1054160"/>
          </a:xfrm>
          <a:prstGeom prst="bentConnector2">
            <a:avLst/>
          </a:prstGeom>
          <a:ln w="28575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1730" y="1569148"/>
            <a:ext cx="8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+mj-lt"/>
              </a:rPr>
              <a:t>Code</a:t>
            </a:r>
          </a:p>
        </p:txBody>
      </p:sp>
      <p:sp>
        <p:nvSpPr>
          <p:cNvPr id="26" name="AutoShape 2"/>
          <p:cNvSpPr>
            <a:spLocks/>
          </p:cNvSpPr>
          <p:nvPr/>
        </p:nvSpPr>
        <p:spPr bwMode="auto">
          <a:xfrm>
            <a:off x="4081531" y="3049763"/>
            <a:ext cx="4709691" cy="1310115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4081531" y="4655363"/>
            <a:ext cx="4709692" cy="732239"/>
          </a:xfrm>
          <a:prstGeom prst="rect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AutoShape 23"/>
          <p:cNvSpPr>
            <a:spLocks/>
          </p:cNvSpPr>
          <p:nvPr/>
        </p:nvSpPr>
        <p:spPr bwMode="auto">
          <a:xfrm>
            <a:off x="3904522" y="2857788"/>
            <a:ext cx="5056033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1" name="Elbow Connector 30"/>
          <p:cNvCxnSpPr>
            <a:stCxn id="53" idx="3"/>
            <a:endCxn id="27" idx="2"/>
          </p:cNvCxnSpPr>
          <p:nvPr/>
        </p:nvCxnSpPr>
        <p:spPr>
          <a:xfrm flipV="1">
            <a:off x="5436860" y="5387602"/>
            <a:ext cx="999517" cy="728139"/>
          </a:xfrm>
          <a:prstGeom prst="bentConnector2">
            <a:avLst/>
          </a:prstGeom>
          <a:ln w="28575" cmpd="sng"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8" idx="3"/>
            <a:endCxn id="26" idx="0"/>
          </p:cNvCxnSpPr>
          <p:nvPr/>
        </p:nvCxnSpPr>
        <p:spPr>
          <a:xfrm>
            <a:off x="5436860" y="2254644"/>
            <a:ext cx="999517" cy="795119"/>
          </a:xfrm>
          <a:prstGeom prst="bentConnector2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27" idx="0"/>
          </p:cNvCxnSpPr>
          <p:nvPr/>
        </p:nvCxnSpPr>
        <p:spPr>
          <a:xfrm rot="5400000">
            <a:off x="6288635" y="4507620"/>
            <a:ext cx="295485" cy="12700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14"/>
          <p:cNvGraphicFramePr>
            <a:graphicFrameLocks noChangeAspect="1"/>
          </p:cNvGraphicFramePr>
          <p:nvPr/>
        </p:nvGraphicFramePr>
        <p:xfrm>
          <a:off x="5551488" y="2320105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152400" progId="Equation.3">
                  <p:embed/>
                </p:oleObj>
              </mc:Choice>
              <mc:Fallback>
                <p:oleObj name="Equation" r:id="rId2" imgW="152400" imgH="152400" progId="Equation.3">
                  <p:embed/>
                  <p:pic>
                    <p:nvPicPr>
                      <p:cNvPr id="40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51488" y="2320105"/>
                        <a:ext cx="349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3904521" y="5830355"/>
            <a:ext cx="1532339" cy="570771"/>
            <a:chOff x="3904521" y="5830355"/>
            <a:chExt cx="1532339" cy="570771"/>
          </a:xfrm>
        </p:grpSpPr>
        <p:sp>
          <p:nvSpPr>
            <p:cNvPr id="49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04521" y="1969258"/>
            <a:ext cx="1532339" cy="570771"/>
            <a:chOff x="3904521" y="5830355"/>
            <a:chExt cx="1532339" cy="570771"/>
          </a:xfrm>
        </p:grpSpPr>
        <p:sp>
          <p:nvSpPr>
            <p:cNvPr id="55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128280" y="3082588"/>
            <a:ext cx="45585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dL_dz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...</a:t>
            </a:r>
            <a:br>
              <a:rPr lang="en-US" sz="1100" dirty="0">
                <a:solidFill>
                  <a:srgbClr val="000000"/>
                </a:solidFill>
                <a:latin typeface="courier"/>
              </a:rPr>
            </a:br>
            <a:r>
              <a:rPr lang="en-US" sz="11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Module_Decode_BackProp_Codes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(model,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dL_dx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1100" dirty="0">
                <a:solidFill>
                  <a:srgbClr val="228B22"/>
                </a:solidFill>
                <a:latin typeface="courier"/>
              </a:rPr>
              <a:t>% Gradient of the loss </a:t>
            </a:r>
            <a:r>
              <a:rPr lang="en-US" sz="1100" dirty="0" err="1">
                <a:solidFill>
                  <a:srgbClr val="228B22"/>
                </a:solidFill>
                <a:latin typeface="courier"/>
              </a:rPr>
              <a:t>w.r.t</a:t>
            </a:r>
            <a:r>
              <a:rPr lang="en-US" sz="1100" dirty="0">
                <a:solidFill>
                  <a:srgbClr val="228B22"/>
                </a:solidFill>
                <a:latin typeface="courier"/>
              </a:rPr>
              <a:t>. activations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"/>
              </a:rPr>
              <a:t>dL_da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model.D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' *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dL_dx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100" dirty="0">
                <a:solidFill>
                  <a:srgbClr val="228B22"/>
                </a:solidFill>
                <a:latin typeface="courier"/>
              </a:rPr>
              <a:t>% Gradient of the loss </a:t>
            </a:r>
            <a:r>
              <a:rPr lang="en-US" sz="1100" dirty="0" err="1">
                <a:solidFill>
                  <a:srgbClr val="228B22"/>
                </a:solidFill>
                <a:latin typeface="courier"/>
              </a:rPr>
              <a:t>w.r.t</a:t>
            </a:r>
            <a:r>
              <a:rPr lang="en-US" sz="1100" dirty="0">
                <a:solidFill>
                  <a:srgbClr val="228B22"/>
                </a:solidFill>
                <a:latin typeface="courier"/>
              </a:rPr>
              <a:t>. latent codes</a:t>
            </a:r>
            <a:br>
              <a:rPr lang="en-US" sz="1100" dirty="0">
                <a:solidFill>
                  <a:srgbClr val="228B22"/>
                </a:solidFill>
                <a:latin typeface="courier"/>
              </a:rPr>
            </a:br>
            <a:r>
              <a:rPr lang="en-US" sz="1100" dirty="0">
                <a:solidFill>
                  <a:srgbClr val="228B22"/>
                </a:solidFill>
                <a:latin typeface="courier"/>
              </a:rPr>
              <a:t>% </a:t>
            </a:r>
            <a:r>
              <a:rPr lang="en-US" sz="1100" dirty="0" err="1">
                <a:solidFill>
                  <a:srgbClr val="228B22"/>
                </a:solidFill>
                <a:latin typeface="courier"/>
              </a:rPr>
              <a:t>a_hat</a:t>
            </a:r>
            <a:r>
              <a:rPr lang="en-US" sz="1100" dirty="0">
                <a:solidFill>
                  <a:srgbClr val="228B22"/>
                </a:solidFill>
                <a:latin typeface="courier"/>
              </a:rPr>
              <a:t> = 1 ./ (1 + </a:t>
            </a:r>
            <a:r>
              <a:rPr lang="en-US" sz="1100" dirty="0" err="1">
                <a:solidFill>
                  <a:srgbClr val="228B22"/>
                </a:solidFill>
                <a:latin typeface="courier"/>
              </a:rPr>
              <a:t>exp</a:t>
            </a:r>
            <a:r>
              <a:rPr lang="en-US" sz="1100" dirty="0">
                <a:solidFill>
                  <a:srgbClr val="228B22"/>
                </a:solidFill>
                <a:latin typeface="courier"/>
              </a:rPr>
              <a:t>(-</a:t>
            </a:r>
            <a:r>
              <a:rPr lang="en-US" sz="1100" dirty="0" err="1">
                <a:solidFill>
                  <a:srgbClr val="228B22"/>
                </a:solidFill>
                <a:latin typeface="courier"/>
              </a:rPr>
              <a:t>z_hat</a:t>
            </a:r>
            <a:r>
              <a:rPr lang="en-US" sz="1100" dirty="0">
                <a:solidFill>
                  <a:srgbClr val="228B22"/>
                </a:solidFill>
                <a:latin typeface="courier"/>
              </a:rPr>
              <a:t>))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"/>
              </a:rPr>
              <a:t>dL_dz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dL_da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.*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.* (1 -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553753" y="3384435"/>
            <a:ext cx="35136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8B22"/>
                </a:solidFill>
                <a:latin typeface="courier"/>
              </a:rPr>
              <a:t>% Add the gradient </a:t>
            </a:r>
            <a:r>
              <a:rPr lang="en-US" sz="1100" dirty="0" err="1">
                <a:solidFill>
                  <a:srgbClr val="228B22"/>
                </a:solidFill>
                <a:latin typeface="courier"/>
              </a:rPr>
              <a:t>w.r.t</a:t>
            </a:r>
            <a:r>
              <a:rPr lang="en-US" sz="1100" dirty="0">
                <a:solidFill>
                  <a:srgbClr val="228B22"/>
                </a:solidFill>
                <a:latin typeface="courier"/>
              </a:rPr>
              <a:t>.</a:t>
            </a:r>
          </a:p>
          <a:p>
            <a:r>
              <a:rPr lang="en-US" sz="1100" dirty="0">
                <a:solidFill>
                  <a:srgbClr val="228B22"/>
                </a:solidFill>
                <a:latin typeface="courier"/>
              </a:rPr>
              <a:t>% the encoder's outputs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"/>
              </a:rPr>
              <a:t>dL_dz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z_star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z_hat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104857" y="4683585"/>
            <a:ext cx="35136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"/>
                <a:cs typeface="Courier"/>
              </a:rPr>
              <a:t>% Gradient of the loss </a:t>
            </a:r>
            <a:r>
              <a:rPr lang="en-US" sz="1100" dirty="0" err="1">
                <a:solidFill>
                  <a:srgbClr val="008000"/>
                </a:solidFill>
                <a:latin typeface="Courier"/>
                <a:cs typeface="Courier"/>
              </a:rPr>
              <a:t>w.r.t</a:t>
            </a:r>
            <a:r>
              <a:rPr lang="en-US" sz="1100" dirty="0">
                <a:solidFill>
                  <a:srgbClr val="008000"/>
                </a:solidFill>
                <a:latin typeface="Courier"/>
                <a:cs typeface="Courier"/>
              </a:rPr>
              <a:t>.</a:t>
            </a:r>
            <a:br>
              <a:rPr lang="en-US" sz="1100" dirty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US" sz="1100" dirty="0">
                <a:solidFill>
                  <a:srgbClr val="008000"/>
                </a:solidFill>
                <a:latin typeface="Courier"/>
                <a:cs typeface="Courier"/>
              </a:rPr>
              <a:t>% the decoder prediction</a:t>
            </a:r>
          </a:p>
          <a:p>
            <a:r>
              <a:rPr lang="en-US" sz="1100" dirty="0" err="1">
                <a:latin typeface="Courier"/>
                <a:cs typeface="Courier"/>
              </a:rPr>
              <a:t>dL_dx_star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 err="1">
                <a:latin typeface="Courier"/>
                <a:cs typeface="Courier"/>
              </a:rPr>
              <a:t>x_star</a:t>
            </a:r>
            <a:r>
              <a:rPr lang="en-US" sz="1100" dirty="0">
                <a:latin typeface="Courier"/>
                <a:cs typeface="Courier"/>
              </a:rPr>
              <a:t> - x;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69925" y="6161239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Input</a:t>
            </a:r>
          </a:p>
        </p:txBody>
      </p:sp>
      <p:graphicFrame>
        <p:nvGraphicFramePr>
          <p:cNvPr id="51" name="Content Placeholder 14"/>
          <p:cNvGraphicFramePr>
            <a:graphicFrameLocks noChangeAspect="1"/>
          </p:cNvGraphicFramePr>
          <p:nvPr/>
        </p:nvGraphicFramePr>
        <p:xfrm>
          <a:off x="5482255" y="6167347"/>
          <a:ext cx="378593" cy="3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" imgH="152400" progId="Equation.3">
                  <p:embed/>
                </p:oleObj>
              </mc:Choice>
              <mc:Fallback>
                <p:oleObj name="Equation" r:id="rId4" imgW="165100" imgH="152400" progId="Equation.3">
                  <p:embed/>
                  <p:pic>
                    <p:nvPicPr>
                      <p:cNvPr id="51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2255" y="6167347"/>
                        <a:ext cx="378593" cy="34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03328" y="6555731"/>
            <a:ext cx="6114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Ranzato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Boureau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LeCun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“Sparse Feature Learning for Deep Belief Networks ”,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</a:rPr>
              <a:t>NIPS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2007]</a:t>
            </a:r>
          </a:p>
        </p:txBody>
      </p:sp>
    </p:spTree>
    <p:extLst>
      <p:ext uri="{BB962C8B-B14F-4D97-AF65-F5344CB8AC3E}">
        <p14:creationId xmlns:p14="http://schemas.microsoft.com/office/powerpoint/2010/main" val="213105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5472413" cy="762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References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8269288" cy="4532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“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Principles of Soft Computing, 2</a:t>
            </a:r>
            <a:r>
              <a:rPr 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nd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Edition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”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by S.N.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&amp; SN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Deepa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,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sym typeface="Symbol" pitchFamily="18" charset="2"/>
              </a:rPr>
              <a:t> Wiley India Pvt. Ltd.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Link :</a:t>
            </a:r>
          </a:p>
          <a:p>
            <a:pPr marL="457200" indent="-457200" algn="just">
              <a:buNone/>
            </a:pPr>
            <a:r>
              <a:rPr lang="en-US" sz="2000" dirty="0"/>
              <a:t>       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analyticsindiamag.com</a:t>
            </a:r>
            <a:r>
              <a:rPr lang="en-US" sz="2000" dirty="0">
                <a:hlinkClick r:id="rId2"/>
              </a:rPr>
              <a:t>/6-types-of-artificial-neural-networks-currently-being-used-in-</a:t>
            </a:r>
            <a:r>
              <a:rPr lang="en-US" sz="2000" dirty="0" err="1">
                <a:hlinkClick r:id="rId2"/>
              </a:rPr>
              <a:t>todays</a:t>
            </a:r>
            <a:r>
              <a:rPr lang="en-US" sz="2000" dirty="0">
                <a:hlinkClick r:id="rId2"/>
              </a:rPr>
              <a:t>-technology/</a:t>
            </a:r>
            <a:endParaRPr lang="en-US" sz="2000" dirty="0"/>
          </a:p>
          <a:p>
            <a:pPr marL="457200" indent="-457200" algn="just">
              <a:buNone/>
            </a:pPr>
            <a:endParaRPr lang="en-US" sz="2000" dirty="0"/>
          </a:p>
          <a:p>
            <a:pPr marL="457200" indent="-457200" algn="just">
              <a:buNone/>
            </a:pPr>
            <a:r>
              <a:rPr lang="en-US" sz="2000" dirty="0"/>
              <a:t>       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243638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FBEFF0-3DFD-4B60-AF50-E7FDD8D45A55}" type="slidenum">
              <a:rPr lang="en-US" b="0" smtClean="0">
                <a:solidFill>
                  <a:schemeClr val="tx1"/>
                </a:solidFill>
              </a:rPr>
              <a:pPr/>
              <a:t>14</a:t>
            </a:fld>
            <a:endParaRPr 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9842" y="457203"/>
            <a:ext cx="5058926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629841" y="1477006"/>
            <a:ext cx="817930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4650" y="1634063"/>
          <a:ext cx="8313295" cy="41600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31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u="none" strike="noStrike" cap="none" dirty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u="none" strike="noStrike" cap="none" dirty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43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533400" y="814915"/>
            <a:ext cx="5058926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 dirty="0"/>
              <a:t>Course Outcomes</a:t>
            </a:r>
            <a:endParaRPr sz="4800" b="1" dirty="0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339" y="1556928"/>
          <a:ext cx="8600607" cy="4783910"/>
        </p:xfrm>
        <a:graphic>
          <a:graphicData uri="http://schemas.openxmlformats.org/drawingml/2006/table">
            <a:tbl>
              <a:tblPr/>
              <a:tblGrid>
                <a:gridCol w="63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1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/>
          <p:cNvCxnSpPr>
            <a:stCxn id="101" idx="0"/>
            <a:endCxn id="94" idx="4"/>
          </p:cNvCxnSpPr>
          <p:nvPr/>
        </p:nvCxnSpPr>
        <p:spPr>
          <a:xfrm flipV="1">
            <a:off x="5196177" y="2804980"/>
            <a:ext cx="429078" cy="541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1" idx="0"/>
            <a:endCxn id="93" idx="3"/>
          </p:cNvCxnSpPr>
          <p:nvPr/>
        </p:nvCxnSpPr>
        <p:spPr>
          <a:xfrm flipV="1">
            <a:off x="5196177" y="2752605"/>
            <a:ext cx="761967" cy="593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1" idx="0"/>
            <a:endCxn id="95" idx="3"/>
          </p:cNvCxnSpPr>
          <p:nvPr/>
        </p:nvCxnSpPr>
        <p:spPr>
          <a:xfrm flipV="1">
            <a:off x="5196177" y="2752605"/>
            <a:ext cx="1204878" cy="593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0" idx="0"/>
            <a:endCxn id="95" idx="4"/>
          </p:cNvCxnSpPr>
          <p:nvPr/>
        </p:nvCxnSpPr>
        <p:spPr>
          <a:xfrm flipH="1" flipV="1">
            <a:off x="6507206" y="2794036"/>
            <a:ext cx="459573" cy="530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0" idx="0"/>
            <a:endCxn id="93" idx="5"/>
          </p:cNvCxnSpPr>
          <p:nvPr/>
        </p:nvCxnSpPr>
        <p:spPr>
          <a:xfrm flipH="1" flipV="1">
            <a:off x="6170446" y="2752605"/>
            <a:ext cx="796333" cy="57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0" idx="0"/>
            <a:endCxn id="94" idx="5"/>
          </p:cNvCxnSpPr>
          <p:nvPr/>
        </p:nvCxnSpPr>
        <p:spPr>
          <a:xfrm flipH="1" flipV="1">
            <a:off x="5731406" y="2763549"/>
            <a:ext cx="1235373" cy="561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5" idx="0"/>
            <a:endCxn id="100" idx="3"/>
          </p:cNvCxnSpPr>
          <p:nvPr/>
        </p:nvCxnSpPr>
        <p:spPr>
          <a:xfrm flipV="1">
            <a:off x="6527944" y="3566131"/>
            <a:ext cx="332684" cy="543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3" idx="0"/>
            <a:endCxn id="100" idx="3"/>
          </p:cNvCxnSpPr>
          <p:nvPr/>
        </p:nvCxnSpPr>
        <p:spPr>
          <a:xfrm flipV="1">
            <a:off x="6085033" y="3566131"/>
            <a:ext cx="775595" cy="543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4" idx="0"/>
          </p:cNvCxnSpPr>
          <p:nvPr/>
        </p:nvCxnSpPr>
        <p:spPr>
          <a:xfrm flipV="1">
            <a:off x="5645993" y="3587530"/>
            <a:ext cx="1170666" cy="532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4" idx="0"/>
            <a:endCxn id="101" idx="5"/>
          </p:cNvCxnSpPr>
          <p:nvPr/>
        </p:nvCxnSpPr>
        <p:spPr>
          <a:xfrm flipH="1" flipV="1">
            <a:off x="5302328" y="3587530"/>
            <a:ext cx="343665" cy="532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3" idx="0"/>
            <a:endCxn id="101" idx="5"/>
          </p:cNvCxnSpPr>
          <p:nvPr/>
        </p:nvCxnSpPr>
        <p:spPr>
          <a:xfrm flipH="1" flipV="1">
            <a:off x="5302328" y="3587530"/>
            <a:ext cx="782705" cy="521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5" idx="0"/>
            <a:endCxn id="101" idx="5"/>
          </p:cNvCxnSpPr>
          <p:nvPr/>
        </p:nvCxnSpPr>
        <p:spPr>
          <a:xfrm flipH="1" flipV="1">
            <a:off x="5302328" y="3587530"/>
            <a:ext cx="1225616" cy="521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8663" y="3265202"/>
            <a:ext cx="8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+mj-lt"/>
              </a:rPr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987968" y="4031871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Input</a:t>
            </a:r>
          </a:p>
        </p:txBody>
      </p:sp>
      <p:graphicFrame>
        <p:nvGraphicFramePr>
          <p:cNvPr id="5" name="Content Placeholder 14"/>
          <p:cNvGraphicFramePr>
            <a:graphicFrameLocks noChangeAspect="1"/>
          </p:cNvGraphicFramePr>
          <p:nvPr/>
        </p:nvGraphicFramePr>
        <p:xfrm>
          <a:off x="4376341" y="4080908"/>
          <a:ext cx="378593" cy="3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" imgH="152400" progId="Equation.3">
                  <p:embed/>
                </p:oleObj>
              </mc:Choice>
              <mc:Fallback>
                <p:oleObj name="Equation" r:id="rId2" imgW="165100" imgH="152400" progId="Equation.3">
                  <p:embed/>
                  <p:pic>
                    <p:nvPicPr>
                      <p:cNvPr id="5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76341" y="4080908"/>
                        <a:ext cx="378593" cy="34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14"/>
          <p:cNvGraphicFramePr>
            <a:graphicFrameLocks noChangeAspect="1"/>
          </p:cNvGraphicFramePr>
          <p:nvPr/>
        </p:nvGraphicFramePr>
        <p:xfrm>
          <a:off x="4405684" y="3285711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" imgH="152400" progId="Equation.3">
                  <p:embed/>
                </p:oleObj>
              </mc:Choice>
              <mc:Fallback>
                <p:oleObj name="Equation" r:id="rId4" imgW="152400" imgH="152400" progId="Equation.3">
                  <p:embed/>
                  <p:pic>
                    <p:nvPicPr>
                      <p:cNvPr id="6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5684" y="3285711"/>
                        <a:ext cx="349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749222" y="2292724"/>
            <a:ext cx="1031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entury Gothic"/>
              </a:rPr>
              <a:t>Target</a:t>
            </a:r>
            <a:b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entury Gothic"/>
              </a:rPr>
            </a:br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= input</a:t>
            </a:r>
          </a:p>
        </p:txBody>
      </p:sp>
      <p:graphicFrame>
        <p:nvGraphicFramePr>
          <p:cNvPr id="18" name="Content Placeholder 14"/>
          <p:cNvGraphicFramePr>
            <a:graphicFrameLocks noChangeAspect="1"/>
          </p:cNvGraphicFramePr>
          <p:nvPr/>
        </p:nvGraphicFramePr>
        <p:xfrm>
          <a:off x="4101977" y="2447829"/>
          <a:ext cx="930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400" imgH="152400" progId="Equation.3">
                  <p:embed/>
                </p:oleObj>
              </mc:Choice>
              <mc:Fallback>
                <p:oleObj name="Equation" r:id="rId6" imgW="406400" imgH="152400" progId="Equation.3">
                  <p:embed/>
                  <p:pic>
                    <p:nvPicPr>
                      <p:cNvPr id="18" name="Content Placeholder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01977" y="2447829"/>
                        <a:ext cx="9302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>
            <a:stCxn id="9" idx="0"/>
            <a:endCxn id="13" idx="3"/>
          </p:cNvCxnSpPr>
          <p:nvPr/>
        </p:nvCxnSpPr>
        <p:spPr>
          <a:xfrm flipV="1">
            <a:off x="2553156" y="3564988"/>
            <a:ext cx="332889" cy="555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13" idx="5"/>
          </p:cNvCxnSpPr>
          <p:nvPr/>
        </p:nvCxnSpPr>
        <p:spPr>
          <a:xfrm flipH="1" flipV="1">
            <a:off x="3098347" y="3564988"/>
            <a:ext cx="336760" cy="54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0"/>
            <a:endCxn id="13" idx="4"/>
          </p:cNvCxnSpPr>
          <p:nvPr/>
        </p:nvCxnSpPr>
        <p:spPr>
          <a:xfrm flipV="1">
            <a:off x="2992196" y="3606419"/>
            <a:ext cx="0" cy="50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992196" y="2794036"/>
            <a:ext cx="0" cy="50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992196" y="2752605"/>
            <a:ext cx="336760" cy="54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2659307" y="2763549"/>
            <a:ext cx="332889" cy="533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6026" y="3980881"/>
            <a:ext cx="1532339" cy="570771"/>
            <a:chOff x="3904521" y="5830355"/>
            <a:chExt cx="1532339" cy="570771"/>
          </a:xfrm>
        </p:grpSpPr>
        <p:sp>
          <p:nvSpPr>
            <p:cNvPr id="8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6"/>
          <p:cNvSpPr>
            <a:spLocks/>
          </p:cNvSpPr>
          <p:nvPr/>
        </p:nvSpPr>
        <p:spPr bwMode="auto">
          <a:xfrm>
            <a:off x="2842076" y="3323508"/>
            <a:ext cx="300240" cy="282911"/>
          </a:xfrm>
          <a:prstGeom prst="ellipse">
            <a:avLst/>
          </a:prstGeom>
          <a:noFill/>
          <a:ln w="762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2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9308" y="3195227"/>
            <a:ext cx="669648" cy="57077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05288" y="2382844"/>
            <a:ext cx="1532339" cy="570771"/>
            <a:chOff x="3904521" y="5830355"/>
            <a:chExt cx="1532339" cy="570771"/>
          </a:xfrm>
        </p:grpSpPr>
        <p:sp>
          <p:nvSpPr>
            <p:cNvPr id="20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Arrow Connector 63"/>
          <p:cNvCxnSpPr>
            <a:stCxn id="84" idx="0"/>
            <a:endCxn id="89" idx="4"/>
          </p:cNvCxnSpPr>
          <p:nvPr/>
        </p:nvCxnSpPr>
        <p:spPr>
          <a:xfrm flipV="1">
            <a:off x="5645993" y="3617363"/>
            <a:ext cx="0" cy="50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4" idx="0"/>
            <a:endCxn id="88" idx="3"/>
          </p:cNvCxnSpPr>
          <p:nvPr/>
        </p:nvCxnSpPr>
        <p:spPr>
          <a:xfrm flipV="1">
            <a:off x="5645993" y="3564988"/>
            <a:ext cx="332889" cy="555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4" idx="0"/>
            <a:endCxn id="90" idx="3"/>
          </p:cNvCxnSpPr>
          <p:nvPr/>
        </p:nvCxnSpPr>
        <p:spPr>
          <a:xfrm flipV="1">
            <a:off x="5645993" y="3564988"/>
            <a:ext cx="775800" cy="555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5" idx="0"/>
            <a:endCxn id="90" idx="4"/>
          </p:cNvCxnSpPr>
          <p:nvPr/>
        </p:nvCxnSpPr>
        <p:spPr>
          <a:xfrm flipV="1">
            <a:off x="6527944" y="3606419"/>
            <a:ext cx="0" cy="50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5" idx="0"/>
            <a:endCxn id="88" idx="5"/>
          </p:cNvCxnSpPr>
          <p:nvPr/>
        </p:nvCxnSpPr>
        <p:spPr>
          <a:xfrm flipH="1" flipV="1">
            <a:off x="6191184" y="3564988"/>
            <a:ext cx="336760" cy="54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5" idx="0"/>
            <a:endCxn id="89" idx="5"/>
          </p:cNvCxnSpPr>
          <p:nvPr/>
        </p:nvCxnSpPr>
        <p:spPr>
          <a:xfrm flipH="1" flipV="1">
            <a:off x="5752144" y="3575932"/>
            <a:ext cx="775800" cy="533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3" idx="0"/>
            <a:endCxn id="88" idx="4"/>
          </p:cNvCxnSpPr>
          <p:nvPr/>
        </p:nvCxnSpPr>
        <p:spPr>
          <a:xfrm flipV="1">
            <a:off x="6085033" y="3606419"/>
            <a:ext cx="0" cy="50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3" idx="0"/>
            <a:endCxn id="90" idx="3"/>
          </p:cNvCxnSpPr>
          <p:nvPr/>
        </p:nvCxnSpPr>
        <p:spPr>
          <a:xfrm flipV="1">
            <a:off x="6085033" y="3564988"/>
            <a:ext cx="336760" cy="54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3" idx="0"/>
            <a:endCxn id="89" idx="5"/>
          </p:cNvCxnSpPr>
          <p:nvPr/>
        </p:nvCxnSpPr>
        <p:spPr>
          <a:xfrm flipH="1" flipV="1">
            <a:off x="5752144" y="3575932"/>
            <a:ext cx="332889" cy="533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45993" y="2804980"/>
            <a:ext cx="0" cy="50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645993" y="2752605"/>
            <a:ext cx="332889" cy="555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645993" y="2752605"/>
            <a:ext cx="775800" cy="555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527944" y="2794036"/>
            <a:ext cx="0" cy="50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6191184" y="2752605"/>
            <a:ext cx="336760" cy="54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752144" y="2763549"/>
            <a:ext cx="775800" cy="533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085033" y="2794036"/>
            <a:ext cx="0" cy="50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6085033" y="2752605"/>
            <a:ext cx="336760" cy="54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5752144" y="2763549"/>
            <a:ext cx="332889" cy="533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318863" y="3980881"/>
            <a:ext cx="1532339" cy="570771"/>
            <a:chOff x="3904521" y="5830355"/>
            <a:chExt cx="1532339" cy="570771"/>
          </a:xfrm>
        </p:grpSpPr>
        <p:sp>
          <p:nvSpPr>
            <p:cNvPr id="83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16"/>
          <p:cNvSpPr>
            <a:spLocks/>
          </p:cNvSpPr>
          <p:nvPr/>
        </p:nvSpPr>
        <p:spPr bwMode="auto">
          <a:xfrm>
            <a:off x="5934913" y="3323508"/>
            <a:ext cx="300240" cy="282911"/>
          </a:xfrm>
          <a:prstGeom prst="ellipse">
            <a:avLst/>
          </a:prstGeom>
          <a:noFill/>
          <a:ln w="762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2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" name="Oval 16"/>
          <p:cNvSpPr>
            <a:spLocks/>
          </p:cNvSpPr>
          <p:nvPr/>
        </p:nvSpPr>
        <p:spPr bwMode="auto">
          <a:xfrm>
            <a:off x="5495873" y="3334452"/>
            <a:ext cx="300240" cy="282911"/>
          </a:xfrm>
          <a:prstGeom prst="ellipse">
            <a:avLst/>
          </a:prstGeom>
          <a:noFill/>
          <a:ln w="762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2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" name="Oval 16"/>
          <p:cNvSpPr>
            <a:spLocks/>
          </p:cNvSpPr>
          <p:nvPr/>
        </p:nvSpPr>
        <p:spPr bwMode="auto">
          <a:xfrm>
            <a:off x="6377824" y="3323508"/>
            <a:ext cx="300240" cy="282911"/>
          </a:xfrm>
          <a:prstGeom prst="ellipse">
            <a:avLst/>
          </a:prstGeom>
          <a:noFill/>
          <a:ln w="762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2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00729" y="3195227"/>
            <a:ext cx="2394988" cy="57077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5298125" y="2382844"/>
            <a:ext cx="1532339" cy="570771"/>
            <a:chOff x="3904521" y="5830355"/>
            <a:chExt cx="1532339" cy="570771"/>
          </a:xfrm>
        </p:grpSpPr>
        <p:sp>
          <p:nvSpPr>
            <p:cNvPr id="93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295716" y="3265202"/>
            <a:ext cx="8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Code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95716" y="402568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Input</a:t>
            </a:r>
          </a:p>
        </p:txBody>
      </p:sp>
      <p:sp>
        <p:nvSpPr>
          <p:cNvPr id="100" name="Oval 16"/>
          <p:cNvSpPr>
            <a:spLocks/>
          </p:cNvSpPr>
          <p:nvPr/>
        </p:nvSpPr>
        <p:spPr bwMode="auto">
          <a:xfrm>
            <a:off x="6816659" y="3324651"/>
            <a:ext cx="300240" cy="282911"/>
          </a:xfrm>
          <a:prstGeom prst="ellipse">
            <a:avLst/>
          </a:prstGeom>
          <a:noFill/>
          <a:ln w="762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2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" name="Oval 16"/>
          <p:cNvSpPr>
            <a:spLocks/>
          </p:cNvSpPr>
          <p:nvPr/>
        </p:nvSpPr>
        <p:spPr bwMode="auto">
          <a:xfrm>
            <a:off x="5046057" y="3346050"/>
            <a:ext cx="300240" cy="282911"/>
          </a:xfrm>
          <a:prstGeom prst="ellipse">
            <a:avLst/>
          </a:prstGeom>
          <a:noFill/>
          <a:ln w="762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2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1608257" y="4937994"/>
            <a:ext cx="27678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+mj-lt"/>
              </a:rPr>
              <a:t>“Bottleneck” code</a:t>
            </a:r>
            <a:br>
              <a:rPr lang="en-US" sz="2000" dirty="0">
                <a:solidFill>
                  <a:srgbClr val="008000"/>
                </a:solidFill>
                <a:latin typeface="+mj-lt"/>
              </a:rPr>
            </a:br>
            <a:r>
              <a:rPr lang="en-US" sz="2000" dirty="0">
                <a:solidFill>
                  <a:srgbClr val="008000"/>
                </a:solidFill>
                <a:latin typeface="Century Gothic"/>
              </a:rPr>
              <a:t>i.e., low-dimensional,</a:t>
            </a:r>
            <a:br>
              <a:rPr lang="en-US" sz="2000" dirty="0">
                <a:solidFill>
                  <a:srgbClr val="008000"/>
                </a:solidFill>
                <a:latin typeface="Century Gothic"/>
              </a:rPr>
            </a:br>
            <a:r>
              <a:rPr lang="en-US" sz="2000" dirty="0">
                <a:solidFill>
                  <a:srgbClr val="008000"/>
                </a:solidFill>
                <a:latin typeface="+mj-lt"/>
              </a:rPr>
              <a:t>typically dense,</a:t>
            </a:r>
            <a:br>
              <a:rPr lang="en-US" sz="2000" dirty="0">
                <a:solidFill>
                  <a:srgbClr val="008000"/>
                </a:solidFill>
                <a:latin typeface="+mj-lt"/>
              </a:rPr>
            </a:br>
            <a:r>
              <a:rPr lang="en-US" sz="2000" dirty="0">
                <a:solidFill>
                  <a:srgbClr val="008000"/>
                </a:solidFill>
                <a:latin typeface="+mj-lt"/>
              </a:rPr>
              <a:t>distributed</a:t>
            </a:r>
            <a:br>
              <a:rPr lang="en-US" sz="2000" dirty="0">
                <a:solidFill>
                  <a:srgbClr val="008000"/>
                </a:solidFill>
                <a:latin typeface="+mj-lt"/>
              </a:rPr>
            </a:br>
            <a:r>
              <a:rPr lang="en-US" sz="2000" dirty="0">
                <a:solidFill>
                  <a:srgbClr val="008000"/>
                </a:solidFill>
                <a:latin typeface="+mj-lt"/>
              </a:rPr>
              <a:t>representation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92785" y="4937994"/>
            <a:ext cx="29752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+mj-lt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+mj-lt"/>
              </a:rPr>
              <a:t>Overcomplete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” code</a:t>
            </a:r>
            <a:br>
              <a:rPr lang="en-US" sz="2000" b="1" dirty="0">
                <a:solidFill>
                  <a:srgbClr val="008000"/>
                </a:solidFill>
                <a:latin typeface="+mj-lt"/>
              </a:rPr>
            </a:br>
            <a:r>
              <a:rPr lang="en-US" sz="2000" dirty="0">
                <a:solidFill>
                  <a:srgbClr val="008000"/>
                </a:solidFill>
                <a:latin typeface="+mj-lt"/>
              </a:rPr>
              <a:t>i.e., high-dimensional,</a:t>
            </a:r>
            <a:br>
              <a:rPr lang="en-US" sz="2000" dirty="0">
                <a:solidFill>
                  <a:srgbClr val="008000"/>
                </a:solidFill>
                <a:latin typeface="+mj-lt"/>
              </a:rPr>
            </a:br>
            <a:r>
              <a:rPr lang="en-US" sz="2000" dirty="0">
                <a:solidFill>
                  <a:srgbClr val="008000"/>
                </a:solidFill>
                <a:latin typeface="+mj-lt"/>
              </a:rPr>
              <a:t>always sparse,</a:t>
            </a:r>
            <a:br>
              <a:rPr lang="en-US" sz="2000" dirty="0">
                <a:solidFill>
                  <a:srgbClr val="008000"/>
                </a:solidFill>
                <a:latin typeface="+mj-lt"/>
              </a:rPr>
            </a:br>
            <a:r>
              <a:rPr lang="en-US" sz="2000" dirty="0">
                <a:solidFill>
                  <a:srgbClr val="008000"/>
                </a:solidFill>
                <a:latin typeface="+mj-lt"/>
              </a:rPr>
              <a:t>distributed</a:t>
            </a:r>
            <a:br>
              <a:rPr lang="en-US" sz="2000" dirty="0">
                <a:solidFill>
                  <a:srgbClr val="008000"/>
                </a:solidFill>
                <a:latin typeface="+mj-lt"/>
              </a:rPr>
            </a:br>
            <a:r>
              <a:rPr lang="en-US" sz="2000" dirty="0">
                <a:solidFill>
                  <a:srgbClr val="008000"/>
                </a:solidFill>
                <a:latin typeface="+mj-lt"/>
              </a:rPr>
              <a:t>representation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95716" y="2292724"/>
            <a:ext cx="1031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entury Gothic"/>
              </a:rPr>
              <a:t>Target</a:t>
            </a:r>
            <a:b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entury Gothic"/>
              </a:rPr>
            </a:br>
            <a:r>
              <a:rPr lang="en-US" sz="2000" b="1" dirty="0">
                <a:solidFill>
                  <a:schemeClr val="tx2"/>
                </a:solidFill>
                <a:latin typeface="Century Gothic"/>
              </a:rPr>
              <a:t>= input</a:t>
            </a:r>
          </a:p>
        </p:txBody>
      </p:sp>
    </p:spTree>
    <p:extLst>
      <p:ext uri="{BB962C8B-B14F-4D97-AF65-F5344CB8AC3E}">
        <p14:creationId xmlns:p14="http://schemas.microsoft.com/office/powerpoint/2010/main" val="22117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1932130" y="4373990"/>
            <a:ext cx="2406498" cy="815448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3"/>
          <p:cNvSpPr>
            <a:spLocks/>
          </p:cNvSpPr>
          <p:nvPr/>
        </p:nvSpPr>
        <p:spPr bwMode="auto">
          <a:xfrm>
            <a:off x="1938480" y="3308804"/>
            <a:ext cx="2406498" cy="732239"/>
          </a:xfrm>
          <a:prstGeom prst="rect">
            <a:avLst/>
          </a:prstGeom>
          <a:noFill/>
          <a:ln w="38100" cap="flat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23"/>
          <p:cNvSpPr>
            <a:spLocks/>
          </p:cNvSpPr>
          <p:nvPr/>
        </p:nvSpPr>
        <p:spPr bwMode="auto">
          <a:xfrm>
            <a:off x="1735175" y="2857788"/>
            <a:ext cx="2798096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9" name="Content Placeholder 14"/>
          <p:cNvGraphicFramePr>
            <a:graphicFrameLocks noChangeAspect="1"/>
          </p:cNvGraphicFramePr>
          <p:nvPr/>
        </p:nvGraphicFramePr>
        <p:xfrm>
          <a:off x="2504876" y="3355975"/>
          <a:ext cx="12842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200" imgH="304800" progId="Equation.3">
                  <p:embed/>
                </p:oleObj>
              </mc:Choice>
              <mc:Fallback>
                <p:oleObj name="Equation" r:id="rId2" imgW="584200" imgH="304800" progId="Equation.3">
                  <p:embed/>
                  <p:pic>
                    <p:nvPicPr>
                      <p:cNvPr id="19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4876" y="3355975"/>
                        <a:ext cx="1284287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Elbow Connector 21"/>
          <p:cNvCxnSpPr>
            <a:stCxn id="7" idx="0"/>
            <a:endCxn id="9" idx="2"/>
          </p:cNvCxnSpPr>
          <p:nvPr/>
        </p:nvCxnSpPr>
        <p:spPr>
          <a:xfrm rot="5400000" flipH="1" flipV="1">
            <a:off x="2972081" y="4204342"/>
            <a:ext cx="332947" cy="6350"/>
          </a:xfrm>
          <a:prstGeom prst="bentConnector3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1"/>
            <a:endCxn id="7" idx="2"/>
          </p:cNvCxnSpPr>
          <p:nvPr/>
        </p:nvCxnSpPr>
        <p:spPr>
          <a:xfrm rot="10800000">
            <a:off x="3135379" y="5189439"/>
            <a:ext cx="769142" cy="926303"/>
          </a:xfrm>
          <a:prstGeom prst="bentConnector2">
            <a:avLst/>
          </a:prstGeom>
          <a:ln w="762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8" idx="2"/>
            <a:endCxn id="9" idx="0"/>
          </p:cNvCxnSpPr>
          <p:nvPr/>
        </p:nvCxnSpPr>
        <p:spPr>
          <a:xfrm rot="5400000">
            <a:off x="3521823" y="2159935"/>
            <a:ext cx="768775" cy="1528962"/>
          </a:xfrm>
          <a:prstGeom prst="bentConnector3">
            <a:avLst>
              <a:gd name="adj1" fmla="val 21267"/>
            </a:avLst>
          </a:prstGeom>
          <a:ln w="28575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1730" y="1569148"/>
            <a:ext cx="8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+mj-lt"/>
              </a:rPr>
              <a:t>Code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1035" y="6401126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Input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1664" y="4429587"/>
            <a:ext cx="1451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Code</a:t>
            </a:r>
            <a:br>
              <a:rPr lang="en-US" sz="2000" b="1" dirty="0">
                <a:solidFill>
                  <a:srgbClr val="008000"/>
                </a:solidFill>
                <a:latin typeface="Century Gothic"/>
              </a:rPr>
            </a:br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prediction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8971" y="3326842"/>
            <a:ext cx="135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+mj-lt"/>
              </a:rPr>
              <a:t>Encoding</a:t>
            </a:r>
            <a:br>
              <a:rPr lang="en-US" sz="2000" b="1" dirty="0">
                <a:solidFill>
                  <a:srgbClr val="008000"/>
                </a:solidFill>
                <a:latin typeface="+mj-lt"/>
              </a:rPr>
            </a:br>
            <a:r>
              <a:rPr lang="en-US" sz="2000" b="1" dirty="0">
                <a:solidFill>
                  <a:srgbClr val="008000"/>
                </a:solidFill>
                <a:latin typeface="+mj-lt"/>
              </a:rPr>
              <a:t>“energy”</a:t>
            </a:r>
          </a:p>
        </p:txBody>
      </p:sp>
      <p:graphicFrame>
        <p:nvGraphicFramePr>
          <p:cNvPr id="51" name="Content Placeholder 14"/>
          <p:cNvGraphicFramePr>
            <a:graphicFrameLocks noChangeAspect="1"/>
          </p:cNvGraphicFramePr>
          <p:nvPr/>
        </p:nvGraphicFramePr>
        <p:xfrm>
          <a:off x="2162175" y="4516438"/>
          <a:ext cx="19335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500" imgH="266700" progId="Equation.3">
                  <p:embed/>
                </p:oleObj>
              </mc:Choice>
              <mc:Fallback>
                <p:oleObj name="Equation" r:id="rId4" imgW="952500" imgH="266700" progId="Equation.3">
                  <p:embed/>
                  <p:pic>
                    <p:nvPicPr>
                      <p:cNvPr id="51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175" y="4516438"/>
                        <a:ext cx="193357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"/>
          <p:cNvSpPr>
            <a:spLocks/>
          </p:cNvSpPr>
          <p:nvPr/>
        </p:nvSpPr>
        <p:spPr bwMode="auto">
          <a:xfrm>
            <a:off x="5034697" y="3308805"/>
            <a:ext cx="2406498" cy="815448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5034695" y="4429587"/>
            <a:ext cx="2406498" cy="732239"/>
          </a:xfrm>
          <a:prstGeom prst="rect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AutoShape 23"/>
          <p:cNvSpPr>
            <a:spLocks/>
          </p:cNvSpPr>
          <p:nvPr/>
        </p:nvSpPr>
        <p:spPr bwMode="auto">
          <a:xfrm>
            <a:off x="4820811" y="2857788"/>
            <a:ext cx="2798096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0" name="Content Placeholder 14"/>
          <p:cNvGraphicFramePr>
            <a:graphicFrameLocks noChangeAspect="1"/>
          </p:cNvGraphicFramePr>
          <p:nvPr/>
        </p:nvGraphicFramePr>
        <p:xfrm>
          <a:off x="5588000" y="4476750"/>
          <a:ext cx="13112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900" imgH="304800" progId="Equation.3">
                  <p:embed/>
                </p:oleObj>
              </mc:Choice>
              <mc:Fallback>
                <p:oleObj name="Equation" r:id="rId6" imgW="596900" imgH="304800" progId="Equation.3">
                  <p:embed/>
                  <p:pic>
                    <p:nvPicPr>
                      <p:cNvPr id="30" name="Content Placeholder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8000" y="4476750"/>
                        <a:ext cx="13112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Elbow Connector 30"/>
          <p:cNvCxnSpPr>
            <a:stCxn id="53" idx="3"/>
            <a:endCxn id="27" idx="2"/>
          </p:cNvCxnSpPr>
          <p:nvPr/>
        </p:nvCxnSpPr>
        <p:spPr>
          <a:xfrm flipV="1">
            <a:off x="5436860" y="5161826"/>
            <a:ext cx="801084" cy="953915"/>
          </a:xfrm>
          <a:prstGeom prst="bentConnector2">
            <a:avLst/>
          </a:prstGeom>
          <a:ln w="28575" cmpd="sng"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14"/>
          <p:cNvGraphicFramePr>
            <a:graphicFrameLocks noChangeAspect="1"/>
          </p:cNvGraphicFramePr>
          <p:nvPr/>
        </p:nvGraphicFramePr>
        <p:xfrm>
          <a:off x="5251450" y="3451225"/>
          <a:ext cx="19589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200" imgH="266700" progId="Equation.3">
                  <p:embed/>
                </p:oleObj>
              </mc:Choice>
              <mc:Fallback>
                <p:oleObj name="Equation" r:id="rId8" imgW="965200" imgH="266700" progId="Equation.3">
                  <p:embed/>
                  <p:pic>
                    <p:nvPicPr>
                      <p:cNvPr id="32" name="Content Placeholder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1450" y="3451225"/>
                        <a:ext cx="19589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Elbow Connector 37"/>
          <p:cNvCxnSpPr>
            <a:stCxn id="58" idx="3"/>
            <a:endCxn id="26" idx="0"/>
          </p:cNvCxnSpPr>
          <p:nvPr/>
        </p:nvCxnSpPr>
        <p:spPr>
          <a:xfrm>
            <a:off x="5436860" y="2254644"/>
            <a:ext cx="801086" cy="1054161"/>
          </a:xfrm>
          <a:prstGeom prst="bentConnector2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27" idx="0"/>
          </p:cNvCxnSpPr>
          <p:nvPr/>
        </p:nvCxnSpPr>
        <p:spPr>
          <a:xfrm rot="5400000">
            <a:off x="6085278" y="4276919"/>
            <a:ext cx="305334" cy="2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3431" y="4429587"/>
            <a:ext cx="1410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Decoding</a:t>
            </a:r>
            <a:br>
              <a:rPr lang="en-US" sz="2000" b="1" dirty="0">
                <a:solidFill>
                  <a:schemeClr val="tx2"/>
                </a:solidFill>
                <a:latin typeface="+mj-lt"/>
              </a:rPr>
            </a:br>
            <a:r>
              <a:rPr lang="en-US" sz="2000" b="1" dirty="0">
                <a:solidFill>
                  <a:schemeClr val="tx2"/>
                </a:solidFill>
                <a:latin typeface="+mj-lt"/>
              </a:rPr>
              <a:t>“energy”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43431" y="3365208"/>
            <a:ext cx="1400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Input</a:t>
            </a:r>
            <a:br>
              <a:rPr lang="en-US" sz="2000" b="1" dirty="0">
                <a:solidFill>
                  <a:schemeClr val="tx2"/>
                </a:solidFill>
                <a:latin typeface="+mj-lt"/>
              </a:rPr>
            </a:br>
            <a:r>
              <a:rPr lang="en-US" sz="2000" b="1" dirty="0">
                <a:solidFill>
                  <a:schemeClr val="tx2"/>
                </a:solidFill>
                <a:latin typeface="+mj-lt"/>
              </a:rPr>
              <a:t>decoding</a:t>
            </a:r>
          </a:p>
        </p:txBody>
      </p:sp>
      <p:graphicFrame>
        <p:nvGraphicFramePr>
          <p:cNvPr id="39" name="Content Placeholder 14"/>
          <p:cNvGraphicFramePr>
            <a:graphicFrameLocks noChangeAspect="1"/>
          </p:cNvGraphicFramePr>
          <p:nvPr/>
        </p:nvGraphicFramePr>
        <p:xfrm>
          <a:off x="5524588" y="6336679"/>
          <a:ext cx="378593" cy="3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100" imgH="152400" progId="Equation.3">
                  <p:embed/>
                </p:oleObj>
              </mc:Choice>
              <mc:Fallback>
                <p:oleObj name="Equation" r:id="rId10" imgW="165100" imgH="152400" progId="Equation.3">
                  <p:embed/>
                  <p:pic>
                    <p:nvPicPr>
                      <p:cNvPr id="39" name="Content Placeholder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24588" y="6336679"/>
                        <a:ext cx="378593" cy="34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Content Placeholder 14"/>
          <p:cNvGraphicFramePr>
            <a:graphicFrameLocks noChangeAspect="1"/>
          </p:cNvGraphicFramePr>
          <p:nvPr/>
        </p:nvGraphicFramePr>
        <p:xfrm>
          <a:off x="5551488" y="2320105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" imgH="152400" progId="Equation.3">
                  <p:embed/>
                </p:oleObj>
              </mc:Choice>
              <mc:Fallback>
                <p:oleObj name="Equation" r:id="rId12" imgW="152400" imgH="152400" progId="Equation.3">
                  <p:embed/>
                  <p:pic>
                    <p:nvPicPr>
                      <p:cNvPr id="40" name="Content Placeholder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51488" y="2320105"/>
                        <a:ext cx="349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3904521" y="5830355"/>
            <a:ext cx="1532339" cy="570771"/>
            <a:chOff x="3904521" y="5830355"/>
            <a:chExt cx="1532339" cy="570771"/>
          </a:xfrm>
        </p:grpSpPr>
        <p:sp>
          <p:nvSpPr>
            <p:cNvPr id="49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04521" y="1969258"/>
            <a:ext cx="1532339" cy="570771"/>
            <a:chOff x="3904521" y="5830355"/>
            <a:chExt cx="1532339" cy="570771"/>
          </a:xfrm>
        </p:grpSpPr>
        <p:sp>
          <p:nvSpPr>
            <p:cNvPr id="55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76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1932130" y="4373990"/>
            <a:ext cx="2406498" cy="815448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3"/>
          <p:cNvSpPr>
            <a:spLocks/>
          </p:cNvSpPr>
          <p:nvPr/>
        </p:nvSpPr>
        <p:spPr bwMode="auto">
          <a:xfrm>
            <a:off x="1938480" y="3308804"/>
            <a:ext cx="2406498" cy="732239"/>
          </a:xfrm>
          <a:prstGeom prst="rect">
            <a:avLst/>
          </a:prstGeom>
          <a:noFill/>
          <a:ln w="38100" cap="flat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23"/>
          <p:cNvSpPr>
            <a:spLocks/>
          </p:cNvSpPr>
          <p:nvPr/>
        </p:nvSpPr>
        <p:spPr bwMode="auto">
          <a:xfrm>
            <a:off x="1735175" y="2857788"/>
            <a:ext cx="2798096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9" name="Content Placeholder 14"/>
          <p:cNvGraphicFramePr>
            <a:graphicFrameLocks noChangeAspect="1"/>
          </p:cNvGraphicFramePr>
          <p:nvPr/>
        </p:nvGraphicFramePr>
        <p:xfrm>
          <a:off x="2573338" y="3314700"/>
          <a:ext cx="11461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700" imgH="342900" progId="Equation.3">
                  <p:embed/>
                </p:oleObj>
              </mc:Choice>
              <mc:Fallback>
                <p:oleObj name="Equation" r:id="rId2" imgW="520700" imgH="342900" progId="Equation.3">
                  <p:embed/>
                  <p:pic>
                    <p:nvPicPr>
                      <p:cNvPr id="19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3338" y="3314700"/>
                        <a:ext cx="114617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Elbow Connector 21"/>
          <p:cNvCxnSpPr>
            <a:stCxn id="7" idx="0"/>
            <a:endCxn id="9" idx="2"/>
          </p:cNvCxnSpPr>
          <p:nvPr/>
        </p:nvCxnSpPr>
        <p:spPr>
          <a:xfrm rot="5400000" flipH="1" flipV="1">
            <a:off x="2972081" y="4204342"/>
            <a:ext cx="332947" cy="6350"/>
          </a:xfrm>
          <a:prstGeom prst="bentConnector3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1"/>
            <a:endCxn id="7" idx="2"/>
          </p:cNvCxnSpPr>
          <p:nvPr/>
        </p:nvCxnSpPr>
        <p:spPr>
          <a:xfrm rot="10800000">
            <a:off x="3135379" y="5189439"/>
            <a:ext cx="769142" cy="926303"/>
          </a:xfrm>
          <a:prstGeom prst="bentConnector2">
            <a:avLst/>
          </a:prstGeom>
          <a:ln w="762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8" idx="2"/>
            <a:endCxn id="9" idx="0"/>
          </p:cNvCxnSpPr>
          <p:nvPr/>
        </p:nvCxnSpPr>
        <p:spPr>
          <a:xfrm rot="5400000">
            <a:off x="3521823" y="2159935"/>
            <a:ext cx="768775" cy="1528962"/>
          </a:xfrm>
          <a:prstGeom prst="bentConnector3">
            <a:avLst>
              <a:gd name="adj1" fmla="val 21267"/>
            </a:avLst>
          </a:prstGeom>
          <a:ln w="28575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1730" y="1569148"/>
            <a:ext cx="8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+mj-lt"/>
              </a:rPr>
              <a:t>Code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1035" y="6401126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2F5897"/>
                </a:solidFill>
                <a:latin typeface="Century Gothic"/>
              </a:rPr>
              <a:t>Input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1664" y="4429587"/>
            <a:ext cx="1451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Code</a:t>
            </a:r>
            <a:br>
              <a:rPr lang="en-US" sz="2000" b="1" dirty="0">
                <a:solidFill>
                  <a:srgbClr val="008000"/>
                </a:solidFill>
                <a:latin typeface="Century Gothic"/>
              </a:rPr>
            </a:br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prediction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1382" y="3326842"/>
            <a:ext cx="136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Century Gothic"/>
              </a:rPr>
              <a:t>Encoding</a:t>
            </a:r>
            <a:br>
              <a:rPr lang="en-US" sz="2000" b="1" dirty="0">
                <a:solidFill>
                  <a:srgbClr val="008000"/>
                </a:solidFill>
                <a:latin typeface="+mj-lt"/>
              </a:rPr>
            </a:br>
            <a:r>
              <a:rPr lang="en-US" sz="2000" b="1" dirty="0">
                <a:solidFill>
                  <a:srgbClr val="008000"/>
                </a:solidFill>
                <a:latin typeface="+mj-lt"/>
              </a:rPr>
              <a:t>energy</a:t>
            </a:r>
          </a:p>
        </p:txBody>
      </p:sp>
      <p:sp>
        <p:nvSpPr>
          <p:cNvPr id="26" name="AutoShape 2"/>
          <p:cNvSpPr>
            <a:spLocks/>
          </p:cNvSpPr>
          <p:nvPr/>
        </p:nvSpPr>
        <p:spPr bwMode="auto">
          <a:xfrm>
            <a:off x="5034697" y="3308805"/>
            <a:ext cx="2406498" cy="815448"/>
          </a:xfrm>
          <a:prstGeom prst="roundRect">
            <a:avLst>
              <a:gd name="adj" fmla="val 8287"/>
            </a:avLst>
          </a:prstGeom>
          <a:noFill/>
          <a:ln w="38100" cap="flat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5034695" y="4429587"/>
            <a:ext cx="2406498" cy="732239"/>
          </a:xfrm>
          <a:prstGeom prst="rect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AutoShape 23"/>
          <p:cNvSpPr>
            <a:spLocks/>
          </p:cNvSpPr>
          <p:nvPr/>
        </p:nvSpPr>
        <p:spPr bwMode="auto">
          <a:xfrm>
            <a:off x="4820811" y="2857788"/>
            <a:ext cx="2798096" cy="2678313"/>
          </a:xfrm>
          <a:prstGeom prst="roundRect">
            <a:avLst>
              <a:gd name="adj" fmla="val 10875"/>
            </a:avLst>
          </a:prstGeom>
          <a:noFill/>
          <a:ln w="38100" cap="flat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0" name="Content Placeholder 14"/>
          <p:cNvGraphicFramePr>
            <a:graphicFrameLocks noChangeAspect="1"/>
          </p:cNvGraphicFramePr>
          <p:nvPr/>
        </p:nvGraphicFramePr>
        <p:xfrm>
          <a:off x="5643563" y="4435475"/>
          <a:ext cx="12001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6100" imgH="342900" progId="Equation.3">
                  <p:embed/>
                </p:oleObj>
              </mc:Choice>
              <mc:Fallback>
                <p:oleObj name="Equation" r:id="rId4" imgW="546100" imgH="342900" progId="Equation.3">
                  <p:embed/>
                  <p:pic>
                    <p:nvPicPr>
                      <p:cNvPr id="30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3563" y="4435475"/>
                        <a:ext cx="12001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Elbow Connector 30"/>
          <p:cNvCxnSpPr>
            <a:stCxn id="53" idx="3"/>
            <a:endCxn id="27" idx="2"/>
          </p:cNvCxnSpPr>
          <p:nvPr/>
        </p:nvCxnSpPr>
        <p:spPr>
          <a:xfrm flipV="1">
            <a:off x="5436860" y="5161826"/>
            <a:ext cx="801084" cy="953915"/>
          </a:xfrm>
          <a:prstGeom prst="bentConnector2">
            <a:avLst/>
          </a:prstGeom>
          <a:ln w="28575" cmpd="sng"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8" idx="3"/>
            <a:endCxn id="26" idx="0"/>
          </p:cNvCxnSpPr>
          <p:nvPr/>
        </p:nvCxnSpPr>
        <p:spPr>
          <a:xfrm>
            <a:off x="5436860" y="2254644"/>
            <a:ext cx="801086" cy="1054161"/>
          </a:xfrm>
          <a:prstGeom prst="bentConnector2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27" idx="0"/>
          </p:cNvCxnSpPr>
          <p:nvPr/>
        </p:nvCxnSpPr>
        <p:spPr>
          <a:xfrm rot="5400000">
            <a:off x="6085278" y="4276919"/>
            <a:ext cx="305334" cy="2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3431" y="4429587"/>
            <a:ext cx="1410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Decoding</a:t>
            </a:r>
            <a:br>
              <a:rPr lang="en-US" sz="2000" b="1" dirty="0">
                <a:solidFill>
                  <a:schemeClr val="tx2"/>
                </a:solidFill>
                <a:latin typeface="+mj-lt"/>
              </a:rPr>
            </a:br>
            <a:r>
              <a:rPr lang="en-US" sz="2000" b="1" dirty="0">
                <a:solidFill>
                  <a:schemeClr val="tx2"/>
                </a:solidFill>
                <a:latin typeface="+mj-lt"/>
              </a:rPr>
              <a:t>energy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43431" y="3365208"/>
            <a:ext cx="1400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Input</a:t>
            </a:r>
            <a:br>
              <a:rPr lang="en-US" sz="2000" b="1" dirty="0">
                <a:solidFill>
                  <a:schemeClr val="tx2"/>
                </a:solidFill>
                <a:latin typeface="+mj-lt"/>
              </a:rPr>
            </a:br>
            <a:r>
              <a:rPr lang="en-US" sz="2000" b="1" dirty="0">
                <a:solidFill>
                  <a:schemeClr val="tx2"/>
                </a:solidFill>
                <a:latin typeface="+mj-lt"/>
              </a:rPr>
              <a:t>decoding</a:t>
            </a:r>
          </a:p>
        </p:txBody>
      </p:sp>
      <p:graphicFrame>
        <p:nvGraphicFramePr>
          <p:cNvPr id="39" name="Content Placeholder 14"/>
          <p:cNvGraphicFramePr>
            <a:graphicFrameLocks noChangeAspect="1"/>
          </p:cNvGraphicFramePr>
          <p:nvPr/>
        </p:nvGraphicFramePr>
        <p:xfrm>
          <a:off x="5524588" y="6336679"/>
          <a:ext cx="378593" cy="3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100" imgH="152400" progId="Equation.3">
                  <p:embed/>
                </p:oleObj>
              </mc:Choice>
              <mc:Fallback>
                <p:oleObj name="Equation" r:id="rId6" imgW="165100" imgH="152400" progId="Equation.3">
                  <p:embed/>
                  <p:pic>
                    <p:nvPicPr>
                      <p:cNvPr id="39" name="Content Placeholder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4588" y="6336679"/>
                        <a:ext cx="378593" cy="34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Content Placeholder 14"/>
          <p:cNvGraphicFramePr>
            <a:graphicFrameLocks noChangeAspect="1"/>
          </p:cNvGraphicFramePr>
          <p:nvPr/>
        </p:nvGraphicFramePr>
        <p:xfrm>
          <a:off x="5551488" y="2320105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" imgH="152400" progId="Equation.3">
                  <p:embed/>
                </p:oleObj>
              </mc:Choice>
              <mc:Fallback>
                <p:oleObj name="Equation" r:id="rId8" imgW="152400" imgH="152400" progId="Equation.3">
                  <p:embed/>
                  <p:pic>
                    <p:nvPicPr>
                      <p:cNvPr id="40" name="Content Placeholder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51488" y="2320105"/>
                        <a:ext cx="349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3904521" y="5830355"/>
            <a:ext cx="1532339" cy="570771"/>
            <a:chOff x="3904521" y="5830355"/>
            <a:chExt cx="1532339" cy="570771"/>
          </a:xfrm>
        </p:grpSpPr>
        <p:sp>
          <p:nvSpPr>
            <p:cNvPr id="49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2F58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04521" y="1969258"/>
            <a:ext cx="1532339" cy="570771"/>
            <a:chOff x="3904521" y="5830355"/>
            <a:chExt cx="1532339" cy="570771"/>
          </a:xfrm>
        </p:grpSpPr>
        <p:sp>
          <p:nvSpPr>
            <p:cNvPr id="55" name="Oval 16"/>
            <p:cNvSpPr>
              <a:spLocks/>
            </p:cNvSpPr>
            <p:nvPr/>
          </p:nvSpPr>
          <p:spPr bwMode="auto">
            <a:xfrm>
              <a:off x="4520571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Oval 16"/>
            <p:cNvSpPr>
              <a:spLocks/>
            </p:cNvSpPr>
            <p:nvPr/>
          </p:nvSpPr>
          <p:spPr bwMode="auto">
            <a:xfrm>
              <a:off x="4081531" y="5969580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Oval 16"/>
            <p:cNvSpPr>
              <a:spLocks/>
            </p:cNvSpPr>
            <p:nvPr/>
          </p:nvSpPr>
          <p:spPr bwMode="auto">
            <a:xfrm>
              <a:off x="4963482" y="5958636"/>
              <a:ext cx="300240" cy="282911"/>
            </a:xfrm>
            <a:prstGeom prst="ellipse">
              <a:avLst/>
            </a:prstGeom>
            <a:noFill/>
            <a:ln w="76200" cap="flat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25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4521" y="5830355"/>
              <a:ext cx="1532339" cy="570771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Content Placeholder 14"/>
          <p:cNvGraphicFramePr>
            <a:graphicFrameLocks noChangeAspect="1"/>
          </p:cNvGraphicFramePr>
          <p:nvPr/>
        </p:nvGraphicFramePr>
        <p:xfrm>
          <a:off x="2162175" y="4516438"/>
          <a:ext cx="19335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500" imgH="266700" progId="Equation.3">
                  <p:embed/>
                </p:oleObj>
              </mc:Choice>
              <mc:Fallback>
                <p:oleObj name="Equation" r:id="rId10" imgW="952500" imgH="266700" progId="Equation.3">
                  <p:embed/>
                  <p:pic>
                    <p:nvPicPr>
                      <p:cNvPr id="37" name="Content Placeholder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62175" y="4516438"/>
                        <a:ext cx="193357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Content Placeholder 14"/>
          <p:cNvGraphicFramePr>
            <a:graphicFrameLocks noChangeAspect="1"/>
          </p:cNvGraphicFramePr>
          <p:nvPr/>
        </p:nvGraphicFramePr>
        <p:xfrm>
          <a:off x="5251450" y="3451225"/>
          <a:ext cx="19589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200" imgH="266700" progId="Equation.3">
                  <p:embed/>
                </p:oleObj>
              </mc:Choice>
              <mc:Fallback>
                <p:oleObj name="Equation" r:id="rId12" imgW="965200" imgH="266700" progId="Equation.3">
                  <p:embed/>
                  <p:pic>
                    <p:nvPicPr>
                      <p:cNvPr id="59" name="Content Placeholder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1450" y="3451225"/>
                        <a:ext cx="19589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34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  <a:br>
              <a:rPr lang="en-US" dirty="0"/>
            </a:br>
            <a:r>
              <a:rPr lang="en-US" dirty="0"/>
              <a:t>loss function</a:t>
            </a:r>
          </a:p>
        </p:txBody>
      </p:sp>
      <p:graphicFrame>
        <p:nvGraphicFramePr>
          <p:cNvPr id="3" name="Content Placeholder 14"/>
          <p:cNvGraphicFramePr>
            <a:graphicFrameLocks noChangeAspect="1"/>
          </p:cNvGraphicFramePr>
          <p:nvPr/>
        </p:nvGraphicFramePr>
        <p:xfrm>
          <a:off x="354013" y="2344738"/>
          <a:ext cx="84328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304800" progId="Equation.3">
                  <p:embed/>
                </p:oleObj>
              </mc:Choice>
              <mc:Fallback>
                <p:oleObj name="Equation" r:id="rId2" imgW="4152900" imgH="304800" progId="Equation.3">
                  <p:embed/>
                  <p:pic>
                    <p:nvPicPr>
                      <p:cNvPr id="3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13" y="2344738"/>
                        <a:ext cx="843280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14"/>
          <p:cNvGraphicFramePr>
            <a:graphicFrameLocks noChangeAspect="1"/>
          </p:cNvGraphicFramePr>
          <p:nvPr/>
        </p:nvGraphicFramePr>
        <p:xfrm>
          <a:off x="354013" y="4359275"/>
          <a:ext cx="84836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78300" imgH="457200" progId="Equation.3">
                  <p:embed/>
                </p:oleObj>
              </mc:Choice>
              <mc:Fallback>
                <p:oleObj name="Equation" r:id="rId4" imgW="4178300" imgH="457200" progId="Equation.3">
                  <p:embed/>
                  <p:pic>
                    <p:nvPicPr>
                      <p:cNvPr id="4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4359275"/>
                        <a:ext cx="8483600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6656" y="2922798"/>
            <a:ext cx="2316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8000"/>
                </a:solidFill>
                <a:latin typeface="+mj-lt"/>
              </a:rPr>
              <a:t>Encoding energy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8102" y="2922798"/>
            <a:ext cx="2380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2F5897"/>
                </a:solidFill>
                <a:latin typeface="+mj-lt"/>
              </a:rPr>
              <a:t>Decoding energy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7856" y="5091435"/>
            <a:ext cx="2316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8000"/>
                </a:solidFill>
                <a:latin typeface="+mj-lt"/>
              </a:rPr>
              <a:t>Encoding energy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8102" y="5091789"/>
            <a:ext cx="2380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2F5897"/>
                </a:solidFill>
                <a:latin typeface="+mj-lt"/>
              </a:rPr>
              <a:t>Decoding energy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192" y="1934697"/>
            <a:ext cx="230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For one sample </a:t>
            </a:r>
            <a:r>
              <a:rPr lang="en-US" sz="2000" i="1" dirty="0">
                <a:latin typeface="+mj-lt"/>
              </a:rPr>
              <a:t>t</a:t>
            </a:r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192" y="4028725"/>
            <a:ext cx="2162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For all </a:t>
            </a:r>
            <a:r>
              <a:rPr lang="en-US" sz="2000" i="1" dirty="0">
                <a:latin typeface="+mj-lt"/>
              </a:rPr>
              <a:t>T</a:t>
            </a:r>
            <a:r>
              <a:rPr lang="en-US" sz="2000" dirty="0">
                <a:latin typeface="+mj-lt"/>
              </a:rPr>
              <a:t> samples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5814" y="6048031"/>
            <a:ext cx="377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How do we get the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codes Z</a:t>
            </a:r>
            <a:r>
              <a:rPr lang="en-US" sz="2000" b="1" dirty="0">
                <a:latin typeface="+mj-lt"/>
              </a:rPr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70081" y="3202675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entury Gothic"/>
              </a:rPr>
              <a:t>coefficient of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Century Gothic"/>
              </a:rPr>
              <a:t>the encoder error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2131856" y="2822223"/>
            <a:ext cx="485231" cy="3804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6656" y="6448141"/>
            <a:ext cx="3317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6A6A6"/>
                </a:solidFill>
                <a:latin typeface="+mj-lt"/>
              </a:rPr>
              <a:t>We note </a:t>
            </a:r>
            <a:r>
              <a:rPr lang="en-US" sz="2000" b="1" dirty="0">
                <a:solidFill>
                  <a:srgbClr val="A6A6A6"/>
                </a:solidFill>
                <a:latin typeface="+mj-lt"/>
              </a:rPr>
              <a:t>W</a:t>
            </a:r>
            <a:r>
              <a:rPr lang="en-US" sz="2000" dirty="0">
                <a:solidFill>
                  <a:srgbClr val="A6A6A6"/>
                </a:solidFill>
                <a:latin typeface="+mj-lt"/>
              </a:rPr>
              <a:t>={</a:t>
            </a:r>
            <a:r>
              <a:rPr lang="en-US" sz="2000" b="1" dirty="0">
                <a:solidFill>
                  <a:srgbClr val="A6A6A6"/>
                </a:solidFill>
                <a:latin typeface="+mj-lt"/>
              </a:rPr>
              <a:t>C</a:t>
            </a:r>
            <a:r>
              <a:rPr lang="en-US" sz="2000" dirty="0">
                <a:solidFill>
                  <a:srgbClr val="A6A6A6"/>
                </a:solidFill>
                <a:latin typeface="+mj-lt"/>
              </a:rPr>
              <a:t>, </a:t>
            </a:r>
            <a:r>
              <a:rPr lang="en-US" sz="2000" i="1" dirty="0" err="1">
                <a:solidFill>
                  <a:srgbClr val="A6A6A6"/>
                </a:solidFill>
                <a:latin typeface="+mj-lt"/>
              </a:rPr>
              <a:t>b</a:t>
            </a:r>
            <a:r>
              <a:rPr lang="en-US" sz="2000" i="1" baseline="-25000" dirty="0" err="1">
                <a:solidFill>
                  <a:srgbClr val="A6A6A6"/>
                </a:solidFill>
                <a:latin typeface="+mj-lt"/>
              </a:rPr>
              <a:t>C</a:t>
            </a:r>
            <a:r>
              <a:rPr lang="en-US" sz="2000" dirty="0">
                <a:solidFill>
                  <a:srgbClr val="A6A6A6"/>
                </a:solidFill>
                <a:latin typeface="+mj-lt"/>
              </a:rPr>
              <a:t>, </a:t>
            </a:r>
            <a:r>
              <a:rPr lang="en-US" sz="2000" b="1" dirty="0">
                <a:solidFill>
                  <a:srgbClr val="A6A6A6"/>
                </a:solidFill>
                <a:latin typeface="+mj-lt"/>
              </a:rPr>
              <a:t>D</a:t>
            </a:r>
            <a:r>
              <a:rPr lang="en-US" sz="2000" dirty="0">
                <a:solidFill>
                  <a:srgbClr val="A6A6A6"/>
                </a:solidFill>
                <a:latin typeface="+mj-lt"/>
              </a:rPr>
              <a:t>, </a:t>
            </a:r>
            <a:r>
              <a:rPr lang="en-US" sz="2000" i="1" dirty="0" err="1">
                <a:solidFill>
                  <a:srgbClr val="A6A6A6"/>
                </a:solidFill>
                <a:latin typeface="+mj-lt"/>
              </a:rPr>
              <a:t>b</a:t>
            </a:r>
            <a:r>
              <a:rPr lang="en-US" sz="2000" i="1" baseline="-25000" dirty="0" err="1">
                <a:solidFill>
                  <a:srgbClr val="A6A6A6"/>
                </a:solidFill>
                <a:latin typeface="+mj-lt"/>
              </a:rPr>
              <a:t>D</a:t>
            </a:r>
            <a:r>
              <a:rPr lang="en-US" sz="2000" dirty="0">
                <a:solidFill>
                  <a:srgbClr val="A6A6A6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04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Learning</a:t>
            </a:r>
            <a:r>
              <a:rPr lang="en-US" dirty="0"/>
              <a:t> and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inference</a:t>
            </a:r>
            <a:r>
              <a:rPr lang="en-US" dirty="0">
                <a:solidFill>
                  <a:srgbClr val="758085"/>
                </a:solidFill>
              </a:rPr>
              <a:t> </a:t>
            </a:r>
            <a:r>
              <a:rPr lang="en-US" dirty="0"/>
              <a:t>in auto-encoders</a:t>
            </a:r>
          </a:p>
        </p:txBody>
      </p:sp>
      <p:graphicFrame>
        <p:nvGraphicFramePr>
          <p:cNvPr id="3" name="Content Placeholder 14"/>
          <p:cNvGraphicFramePr>
            <a:graphicFrameLocks noChangeAspect="1"/>
          </p:cNvGraphicFramePr>
          <p:nvPr/>
        </p:nvGraphicFramePr>
        <p:xfrm>
          <a:off x="2319867" y="3045619"/>
          <a:ext cx="30432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66700" progId="Equation.3">
                  <p:embed/>
                </p:oleObj>
              </mc:Choice>
              <mc:Fallback>
                <p:oleObj name="Equation" r:id="rId2" imgW="1498600" imgH="266700" progId="Equation.3">
                  <p:embed/>
                  <p:pic>
                    <p:nvPicPr>
                      <p:cNvPr id="3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9867" y="3045619"/>
                        <a:ext cx="3043238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14"/>
          <p:cNvGraphicFramePr>
            <a:graphicFrameLocks noChangeAspect="1"/>
          </p:cNvGraphicFramePr>
          <p:nvPr/>
        </p:nvGraphicFramePr>
        <p:xfrm>
          <a:off x="2319867" y="5073298"/>
          <a:ext cx="31718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279400" progId="Equation.3">
                  <p:embed/>
                </p:oleObj>
              </mc:Choice>
              <mc:Fallback>
                <p:oleObj name="Equation" r:id="rId4" imgW="1562100" imgH="279400" progId="Equation.3">
                  <p:embed/>
                  <p:pic>
                    <p:nvPicPr>
                      <p:cNvPr id="4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9867" y="5073298"/>
                        <a:ext cx="31718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9867" y="3908789"/>
            <a:ext cx="4367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Learn</a:t>
            </a:r>
            <a:r>
              <a:rPr lang="en-US" sz="2000" dirty="0">
                <a:latin typeface="+mj-lt"/>
              </a:rPr>
              <a:t> the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 parameters</a:t>
            </a:r>
            <a:r>
              <a:rPr lang="en-US" sz="2000" dirty="0">
                <a:latin typeface="+mj-lt"/>
              </a:rPr>
              <a:t> (weights) </a:t>
            </a:r>
            <a:r>
              <a:rPr lang="en-US" sz="2000" b="1" dirty="0">
                <a:latin typeface="+mj-lt"/>
              </a:rPr>
              <a:t>W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of the 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encoder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decoder</a:t>
            </a:r>
            <a:br>
              <a:rPr lang="en-US" sz="2000" dirty="0">
                <a:solidFill>
                  <a:schemeClr val="tx2"/>
                </a:solidFill>
                <a:latin typeface="+mj-lt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</a:rPr>
              <a:t>given the current 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codes 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9867" y="1986552"/>
            <a:ext cx="2800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A6A6"/>
                </a:solidFill>
                <a:latin typeface="+mj-lt"/>
              </a:rPr>
              <a:t>Infer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the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entury Gothic"/>
              </a:rPr>
              <a:t>codes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 Z</a:t>
            </a:r>
            <a:r>
              <a:rPr lang="en-US" sz="2000" dirty="0">
                <a:latin typeface="+mj-lt"/>
              </a:rPr>
              <a:t>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given the current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model parameters </a:t>
            </a:r>
            <a:r>
              <a:rPr lang="en-US" sz="2000" b="1" dirty="0">
                <a:latin typeface="+mj-lt"/>
              </a:rPr>
              <a:t>W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922867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6687745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9867" y="5896001"/>
            <a:ext cx="52774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A6A6A6"/>
                </a:solidFill>
                <a:latin typeface="Century Gothic"/>
              </a:rPr>
              <a:t>Relationship to Expectation-Maximization</a:t>
            </a:r>
            <a:br>
              <a:rPr lang="en-US" sz="2000" dirty="0">
                <a:solidFill>
                  <a:srgbClr val="A6A6A6"/>
                </a:solidFill>
                <a:latin typeface="Century Gothic"/>
              </a:rPr>
            </a:br>
            <a:r>
              <a:rPr lang="en-US" sz="2000" dirty="0">
                <a:solidFill>
                  <a:srgbClr val="A6A6A6"/>
                </a:solidFill>
                <a:latin typeface="Century Gothic"/>
              </a:rPr>
              <a:t>in graphical models (backup slides)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0"/>
            <a:ext cx="8748888" cy="1600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Learning</a:t>
            </a:r>
            <a:r>
              <a:rPr lang="en-US" dirty="0"/>
              <a:t> and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inference</a:t>
            </a:r>
            <a:r>
              <a:rPr lang="en-US" dirty="0"/>
              <a:t>: stochastic gradient descent</a:t>
            </a:r>
          </a:p>
        </p:txBody>
      </p:sp>
      <p:graphicFrame>
        <p:nvGraphicFramePr>
          <p:cNvPr id="3" name="Content Placeholder 14"/>
          <p:cNvGraphicFramePr>
            <a:graphicFrameLocks noChangeAspect="1"/>
          </p:cNvGraphicFramePr>
          <p:nvPr/>
        </p:nvGraphicFramePr>
        <p:xfrm>
          <a:off x="2351088" y="3219978"/>
          <a:ext cx="39957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500" imgH="304800" progId="Equation.3">
                  <p:embed/>
                </p:oleObj>
              </mc:Choice>
              <mc:Fallback>
                <p:oleObj name="Equation" r:id="rId2" imgW="1968500" imgH="304800" progId="Equation.3">
                  <p:embed/>
                  <p:pic>
                    <p:nvPicPr>
                      <p:cNvPr id="3" name="Content Placeholder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088" y="3219978"/>
                        <a:ext cx="3995737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14"/>
          <p:cNvGraphicFramePr>
            <a:graphicFrameLocks noChangeAspect="1"/>
          </p:cNvGraphicFramePr>
          <p:nvPr/>
        </p:nvGraphicFramePr>
        <p:xfrm>
          <a:off x="2351088" y="5244393"/>
          <a:ext cx="4565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292100" progId="Equation.3">
                  <p:embed/>
                </p:oleObj>
              </mc:Choice>
              <mc:Fallback>
                <p:oleObj name="Equation" r:id="rId4" imgW="2247900" imgH="292100" progId="Equation.3">
                  <p:embed/>
                  <p:pic>
                    <p:nvPicPr>
                      <p:cNvPr id="4" name="Content Placeholde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1088" y="5244393"/>
                        <a:ext cx="45656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9867" y="3908789"/>
            <a:ext cx="400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Take a gradient descent step</a:t>
            </a:r>
            <a:br>
              <a:rPr lang="en-US" sz="2000" b="1" dirty="0">
                <a:solidFill>
                  <a:srgbClr val="FF0000"/>
                </a:solidFill>
                <a:latin typeface="+mj-lt"/>
              </a:rPr>
            </a:br>
            <a:r>
              <a:rPr lang="en-US" sz="2000" dirty="0">
                <a:latin typeface="+mj-lt"/>
              </a:rPr>
              <a:t>on the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 parameters</a:t>
            </a:r>
            <a:r>
              <a:rPr lang="en-US" sz="2000" dirty="0">
                <a:latin typeface="+mj-lt"/>
              </a:rPr>
              <a:t> (weights) </a:t>
            </a:r>
            <a:r>
              <a:rPr lang="en-US" sz="2000" b="1" dirty="0">
                <a:latin typeface="+mj-lt"/>
              </a:rPr>
              <a:t>W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of the 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encoder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decoder</a:t>
            </a:r>
            <a:br>
              <a:rPr lang="en-US" sz="2000" dirty="0">
                <a:solidFill>
                  <a:schemeClr val="tx2"/>
                </a:solidFill>
                <a:latin typeface="+mj-lt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</a:rPr>
              <a:t>given the current 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codes 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9867" y="1986552"/>
            <a:ext cx="37649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A6A6"/>
                </a:solidFill>
                <a:latin typeface="+mj-lt"/>
              </a:rPr>
              <a:t>Iterated gradient descent (?)</a:t>
            </a:r>
            <a:br>
              <a:rPr lang="en-US" sz="2000" b="1" dirty="0">
                <a:solidFill>
                  <a:srgbClr val="A6A6A6"/>
                </a:solidFill>
                <a:latin typeface="+mj-lt"/>
              </a:rPr>
            </a:br>
            <a:r>
              <a:rPr lang="en-US" sz="2000" dirty="0">
                <a:latin typeface="+mj-lt"/>
              </a:rPr>
              <a:t>on the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entury Gothic"/>
              </a:rPr>
              <a:t>code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000" i="1" dirty="0">
                <a:solidFill>
                  <a:srgbClr val="008000"/>
                </a:solidFill>
                <a:latin typeface="+mj-lt"/>
              </a:rPr>
              <a:t>Z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(</a:t>
            </a:r>
            <a:r>
              <a:rPr lang="en-US" sz="2000" i="1" dirty="0">
                <a:solidFill>
                  <a:srgbClr val="008000"/>
                </a:solidFill>
                <a:latin typeface="+mj-lt"/>
              </a:rPr>
              <a:t>t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given the current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model parameters </a:t>
            </a:r>
            <a:r>
              <a:rPr lang="en-US" sz="2000" b="1" dirty="0">
                <a:latin typeface="+mj-lt"/>
              </a:rPr>
              <a:t>W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922867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6687745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9867" y="5896001"/>
            <a:ext cx="4587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Relationship to Generalized EM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 graphical models (backup slides)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27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1794</TotalTime>
  <Words>897</Words>
  <Application>Microsoft Office PowerPoint</Application>
  <PresentationFormat>On-screen Show (4:3)</PresentationFormat>
  <Paragraphs>127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Casper</vt:lpstr>
      <vt:lpstr>Century Gothic</vt:lpstr>
      <vt:lpstr>courier</vt:lpstr>
      <vt:lpstr>courier</vt:lpstr>
      <vt:lpstr>Garamond</vt:lpstr>
      <vt:lpstr>Lucida Sans Unicode</vt:lpstr>
      <vt:lpstr>Noto Sans Symbols</vt:lpstr>
      <vt:lpstr>Raleway ExtraBold</vt:lpstr>
      <vt:lpstr>Times New Roman</vt:lpstr>
      <vt:lpstr>Verdana</vt:lpstr>
      <vt:lpstr>Wingdings 2</vt:lpstr>
      <vt:lpstr>Wingdings 3</vt:lpstr>
      <vt:lpstr>Concourse</vt:lpstr>
      <vt:lpstr>Unit 2.1</vt:lpstr>
      <vt:lpstr>CorelDRAW</vt:lpstr>
      <vt:lpstr>Equation</vt:lpstr>
      <vt:lpstr>PowerPoint Presentation</vt:lpstr>
      <vt:lpstr>Course Objectives</vt:lpstr>
      <vt:lpstr>Course Outcomes</vt:lpstr>
      <vt:lpstr>Auto-encoder</vt:lpstr>
      <vt:lpstr>Auto-encoder</vt:lpstr>
      <vt:lpstr>Auto-encoder</vt:lpstr>
      <vt:lpstr>Auto-encoder loss function</vt:lpstr>
      <vt:lpstr>Learning and inference in auto-encoders</vt:lpstr>
      <vt:lpstr>Learning and inference: stochastic gradient descent</vt:lpstr>
      <vt:lpstr>Auto-encoder</vt:lpstr>
      <vt:lpstr>Auto-encoder: fprop</vt:lpstr>
      <vt:lpstr>Auto-encoder backprop w.r.t. codes</vt:lpstr>
      <vt:lpstr>Auto-encoder: backprop w.r.t. codes</vt:lpstr>
      <vt:lpstr>References </vt:lpstr>
      <vt:lpstr>PowerPoint Presentation</vt:lpstr>
    </vt:vector>
  </TitlesOfParts>
  <Company>psgtech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MONIKA SINGH</cp:lastModifiedBy>
  <cp:revision>203</cp:revision>
  <dcterms:created xsi:type="dcterms:W3CDTF">2007-05-29T08:23:47Z</dcterms:created>
  <dcterms:modified xsi:type="dcterms:W3CDTF">2022-07-04T15:06:14Z</dcterms:modified>
</cp:coreProperties>
</file>