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7" r:id="rId1"/>
    <p:sldMasterId id="2147484105" r:id="rId2"/>
  </p:sldMasterIdLst>
  <p:notesMasterIdLst>
    <p:notesMasterId r:id="rId22"/>
  </p:notesMasterIdLst>
  <p:sldIdLst>
    <p:sldId id="401" r:id="rId3"/>
    <p:sldId id="404" r:id="rId4"/>
    <p:sldId id="414" r:id="rId5"/>
    <p:sldId id="449" r:id="rId6"/>
    <p:sldId id="450" r:id="rId7"/>
    <p:sldId id="277" r:id="rId8"/>
    <p:sldId id="451" r:id="rId9"/>
    <p:sldId id="279" r:id="rId10"/>
    <p:sldId id="452" r:id="rId11"/>
    <p:sldId id="453" r:id="rId12"/>
    <p:sldId id="325" r:id="rId13"/>
    <p:sldId id="454" r:id="rId14"/>
    <p:sldId id="327" r:id="rId15"/>
    <p:sldId id="326" r:id="rId16"/>
    <p:sldId id="311" r:id="rId17"/>
    <p:sldId id="328" r:id="rId18"/>
    <p:sldId id="329" r:id="rId19"/>
    <p:sldId id="264" r:id="rId20"/>
    <p:sldId id="448"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588"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54C80790-5A29-42E9-8767-68A19097896E}" type="slidenum">
              <a:rPr lang="en-US"/>
              <a:pPr>
                <a:defRPr/>
              </a:pPr>
              <a:t>‹#›</a:t>
            </a:fld>
            <a:endParaRPr lang="en-US"/>
          </a:p>
        </p:txBody>
      </p:sp>
    </p:spTree>
    <p:extLst>
      <p:ext uri="{BB962C8B-B14F-4D97-AF65-F5344CB8AC3E}">
        <p14:creationId xmlns:p14="http://schemas.microsoft.com/office/powerpoint/2010/main" val="3173856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8651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18"/>
            <p:cNvSpPr>
              <a:spLocks/>
            </p:cNvSpPr>
            <p:nvPr/>
          </p:nvSpPr>
          <p:spPr bwMode="auto">
            <a:xfrm>
              <a:off x="35443" y="5135526"/>
              <a:ext cx="9108557"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r>
              <a:rPr lang="en-US"/>
              <a:t>April  2007</a:t>
            </a:r>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FF32A20F-7E31-4BCD-BEBA-C45F5B45139E}" type="slidenum">
              <a:rPr lang="en-US"/>
              <a:pPr>
                <a:defRPr/>
              </a:pPr>
              <a:t>‹#›</a:t>
            </a:fld>
            <a:endParaRPr lang="en-US"/>
          </a:p>
        </p:txBody>
      </p:sp>
    </p:spTree>
    <p:extLst>
      <p:ext uri="{BB962C8B-B14F-4D97-AF65-F5344CB8AC3E}">
        <p14:creationId xmlns:p14="http://schemas.microsoft.com/office/powerpoint/2010/main" val="240856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April  2007</a:t>
            </a:r>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D152DA9-8A30-45FF-BB3E-B7AD6BCC3D5D}" type="slidenum">
              <a:rPr lang="en-US"/>
              <a:pPr>
                <a:defRPr/>
              </a:pPr>
              <a:t>‹#›</a:t>
            </a:fld>
            <a:endParaRPr lang="en-US"/>
          </a:p>
        </p:txBody>
      </p:sp>
    </p:spTree>
    <p:extLst>
      <p:ext uri="{BB962C8B-B14F-4D97-AF65-F5344CB8AC3E}">
        <p14:creationId xmlns:p14="http://schemas.microsoft.com/office/powerpoint/2010/main" val="3026200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April  2007</a:t>
            </a:r>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7B41FDE-E8F7-49FA-A227-35568016CC90}" type="slidenum">
              <a:rPr lang="en-US"/>
              <a:pPr>
                <a:defRPr/>
              </a:pPr>
              <a:t>‹#›</a:t>
            </a:fld>
            <a:endParaRPr lang="en-US"/>
          </a:p>
        </p:txBody>
      </p:sp>
    </p:spTree>
    <p:extLst>
      <p:ext uri="{BB962C8B-B14F-4D97-AF65-F5344CB8AC3E}">
        <p14:creationId xmlns:p14="http://schemas.microsoft.com/office/powerpoint/2010/main" val="2322897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362183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02215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692775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4337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76453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567743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060989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4737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670724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C22A-5AD3-7EB9-6A47-A31029CD34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4F4354-5F30-204A-428F-A3D758347FE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F3CDEF89-9FCD-8DF0-8E6D-C5C3706B5A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C24FAD-3D7A-A8F8-641D-EE14A491E25A}"/>
              </a:ext>
            </a:extLst>
          </p:cNvPr>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9522418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66210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633410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66726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14654827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98919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03663"/>
            <a:ext cx="40386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47"/>
          <p:cNvSpPr>
            <a:spLocks noGrp="1" noChangeArrowheads="1"/>
          </p:cNvSpPr>
          <p:nvPr>
            <p:ph type="dt" sz="half" idx="10"/>
          </p:nvPr>
        </p:nvSpPr>
        <p:spPr/>
        <p:txBody>
          <a:bodyPr/>
          <a:lstStyle>
            <a:lvl1pPr>
              <a:defRPr/>
            </a:lvl1pPr>
          </a:lstStyle>
          <a:p>
            <a:pPr>
              <a:defRPr/>
            </a:pPr>
            <a:r>
              <a:rPr lang="en-US"/>
              <a:t>April 2007</a:t>
            </a:r>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E6D1CC39-1C89-462D-B938-2A2193362301}" type="slidenum">
              <a:rPr lang="en-US"/>
              <a:pPr>
                <a:defRPr/>
              </a:pPr>
              <a:t>‹#›</a:t>
            </a:fld>
            <a:endParaRPr lang="en-US"/>
          </a:p>
        </p:txBody>
      </p:sp>
    </p:spTree>
    <p:extLst>
      <p:ext uri="{BB962C8B-B14F-4D97-AF65-F5344CB8AC3E}">
        <p14:creationId xmlns:p14="http://schemas.microsoft.com/office/powerpoint/2010/main" val="2692308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2913" y="103188"/>
            <a:ext cx="8243887" cy="595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Rectangle 47"/>
          <p:cNvSpPr>
            <a:spLocks noGrp="1" noChangeArrowheads="1"/>
          </p:cNvSpPr>
          <p:nvPr>
            <p:ph type="dt" sz="half" idx="10"/>
          </p:nvPr>
        </p:nvSpPr>
        <p:spPr/>
        <p:txBody>
          <a:bodyPr/>
          <a:lstStyle>
            <a:lvl1pPr>
              <a:defRPr/>
            </a:lvl1pPr>
          </a:lstStyle>
          <a:p>
            <a:pPr>
              <a:defRPr/>
            </a:pPr>
            <a:r>
              <a:rPr lang="en-US"/>
              <a:t>April 2007</a:t>
            </a:r>
          </a:p>
        </p:txBody>
      </p:sp>
      <p:sp>
        <p:nvSpPr>
          <p:cNvPr id="4" name="Rectangle 48"/>
          <p:cNvSpPr>
            <a:spLocks noGrp="1" noChangeArrowheads="1"/>
          </p:cNvSpPr>
          <p:nvPr>
            <p:ph type="ftr" sz="quarter" idx="11"/>
          </p:nvPr>
        </p:nvSpPr>
        <p:spPr/>
        <p:txBody>
          <a:bodyPr/>
          <a:lstStyle>
            <a:lvl1pPr>
              <a:defRPr/>
            </a:lvl1pPr>
          </a:lstStyle>
          <a:p>
            <a:pPr>
              <a:defRPr/>
            </a:pPr>
            <a:endParaRPr lang="en-US"/>
          </a:p>
        </p:txBody>
      </p:sp>
      <p:sp>
        <p:nvSpPr>
          <p:cNvPr id="5" name="Rectangle 49"/>
          <p:cNvSpPr>
            <a:spLocks noGrp="1" noChangeArrowheads="1"/>
          </p:cNvSpPr>
          <p:nvPr>
            <p:ph type="sldNum" sz="quarter" idx="12"/>
          </p:nvPr>
        </p:nvSpPr>
        <p:spPr/>
        <p:txBody>
          <a:bodyPr/>
          <a:lstStyle>
            <a:lvl1pPr>
              <a:defRPr/>
            </a:lvl1pPr>
          </a:lstStyle>
          <a:p>
            <a:pPr>
              <a:defRPr/>
            </a:pPr>
            <a:fld id="{0C3110E2-5755-40D8-BBB1-2B0BEAFDF36D}" type="slidenum">
              <a:rPr lang="en-US"/>
              <a:pPr>
                <a:defRPr/>
              </a:pPr>
              <a:t>‹#›</a:t>
            </a:fld>
            <a:endParaRPr lang="en-US"/>
          </a:p>
        </p:txBody>
      </p:sp>
    </p:spTree>
    <p:extLst>
      <p:ext uri="{BB962C8B-B14F-4D97-AF65-F5344CB8AC3E}">
        <p14:creationId xmlns:p14="http://schemas.microsoft.com/office/powerpoint/2010/main" val="104287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Slide Number Placeholder 5"/>
          <p:cNvSpPr>
            <a:spLocks noGrp="1"/>
          </p:cNvSpPr>
          <p:nvPr>
            <p:ph type="sldNum" sz="quarter" idx="12"/>
          </p:nvPr>
        </p:nvSpPr>
        <p:spPr/>
        <p:txBody>
          <a:bodyPr/>
          <a:lstStyle>
            <a:lvl1pPr>
              <a:defRPr/>
            </a:lvl1pPr>
            <a:extLst/>
          </a:lstStyle>
          <a:p>
            <a:pPr>
              <a:defRPr/>
            </a:pPr>
            <a:fld id="{7ABC7B86-4585-4497-A4E9-078521707410}" type="slidenum">
              <a:rPr lang="en-US"/>
              <a:pPr>
                <a:defRPr/>
              </a:pPr>
              <a:t>‹#›</a:t>
            </a:fld>
            <a:endParaRPr lang="en-US"/>
          </a:p>
        </p:txBody>
      </p:sp>
    </p:spTree>
    <p:extLst>
      <p:ext uri="{BB962C8B-B14F-4D97-AF65-F5344CB8AC3E}">
        <p14:creationId xmlns:p14="http://schemas.microsoft.com/office/powerpoint/2010/main" val="4591667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7" name="Slide Number Placeholder 6"/>
          <p:cNvSpPr>
            <a:spLocks noGrp="1"/>
          </p:cNvSpPr>
          <p:nvPr>
            <p:ph type="sldNum" sz="quarter" idx="12"/>
          </p:nvPr>
        </p:nvSpPr>
        <p:spPr/>
        <p:txBody>
          <a:bodyPr/>
          <a:lstStyle>
            <a:lvl1pPr>
              <a:defRPr/>
            </a:lvl1pPr>
            <a:extLst/>
          </a:lstStyle>
          <a:p>
            <a:pPr>
              <a:defRPr/>
            </a:pPr>
            <a:fld id="{B4D3118A-5A00-4FF3-A75A-C64361FAE511}" type="slidenum">
              <a:rPr lang="en-US"/>
              <a:pPr>
                <a:defRPr/>
              </a:pPr>
              <a:t>‹#›</a:t>
            </a:fld>
            <a:endParaRPr lang="en-US"/>
          </a:p>
        </p:txBody>
      </p:sp>
    </p:spTree>
    <p:extLst>
      <p:ext uri="{BB962C8B-B14F-4D97-AF65-F5344CB8AC3E}">
        <p14:creationId xmlns:p14="http://schemas.microsoft.com/office/powerpoint/2010/main" val="364958010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a:lvl1pPr>
            <a:extLst/>
          </a:lstStyle>
          <a:p>
            <a:pPr>
              <a:defRPr/>
            </a:pPr>
            <a:fld id="{3E4557DE-B965-4906-9167-091FA3B460A2}" type="slidenum">
              <a:rPr lang="en-US"/>
              <a:pPr>
                <a:defRPr/>
              </a:pPr>
              <a:t>‹#›</a:t>
            </a:fld>
            <a:endParaRPr lang="en-US"/>
          </a:p>
        </p:txBody>
      </p:sp>
    </p:spTree>
    <p:extLst>
      <p:ext uri="{BB962C8B-B14F-4D97-AF65-F5344CB8AC3E}">
        <p14:creationId xmlns:p14="http://schemas.microsoft.com/office/powerpoint/2010/main" val="369623727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5" name="Slide Number Placeholder 4"/>
          <p:cNvSpPr>
            <a:spLocks noGrp="1"/>
          </p:cNvSpPr>
          <p:nvPr>
            <p:ph type="sldNum" sz="quarter" idx="12"/>
          </p:nvPr>
        </p:nvSpPr>
        <p:spPr/>
        <p:txBody>
          <a:bodyPr/>
          <a:lstStyle>
            <a:lvl1pPr>
              <a:defRPr/>
            </a:lvl1pPr>
            <a:extLst/>
          </a:lstStyle>
          <a:p>
            <a:pPr>
              <a:defRPr/>
            </a:pPr>
            <a:fld id="{50B24CFB-4FC2-46A2-B425-E8CA0BAF6426}" type="slidenum">
              <a:rPr lang="en-US"/>
              <a:pPr>
                <a:defRPr/>
              </a:pPr>
              <a:t>‹#›</a:t>
            </a:fld>
            <a:endParaRPr lang="en-US"/>
          </a:p>
        </p:txBody>
      </p:sp>
    </p:spTree>
    <p:extLst>
      <p:ext uri="{BB962C8B-B14F-4D97-AF65-F5344CB8AC3E}">
        <p14:creationId xmlns:p14="http://schemas.microsoft.com/office/powerpoint/2010/main" val="108670754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a:defRPr/>
            </a:lvl1pPr>
          </a:lstStyle>
          <a:p>
            <a:pPr>
              <a:defRPr/>
            </a:pPr>
            <a:fld id="{5EAE3B7C-2AD4-43E7-984E-3312E0DF7797}" type="slidenum">
              <a:rPr lang="en-US"/>
              <a:pPr>
                <a:defRPr/>
              </a:pPr>
              <a:t>‹#›</a:t>
            </a:fld>
            <a:endParaRPr lang="en-US"/>
          </a:p>
        </p:txBody>
      </p:sp>
    </p:spTree>
    <p:extLst>
      <p:ext uri="{BB962C8B-B14F-4D97-AF65-F5344CB8AC3E}">
        <p14:creationId xmlns:p14="http://schemas.microsoft.com/office/powerpoint/2010/main" val="128694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r>
              <a:rPr lang="en-US"/>
              <a:t>April  2007</a:t>
            </a:r>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C4B7657-E879-4284-AC19-B8D74FFE9F5F}" type="slidenum">
              <a:rPr lang="en-US"/>
              <a:pPr>
                <a:defRPr/>
              </a:pPr>
              <a:t>‹#›</a:t>
            </a:fld>
            <a:endParaRPr lang="en-US"/>
          </a:p>
        </p:txBody>
      </p:sp>
    </p:spTree>
    <p:extLst>
      <p:ext uri="{BB962C8B-B14F-4D97-AF65-F5344CB8AC3E}">
        <p14:creationId xmlns:p14="http://schemas.microsoft.com/office/powerpoint/2010/main" val="40139227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15"/>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r>
              <a:rPr lang="en-US"/>
              <a:t>April  2007</a:t>
            </a: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DEA02B31-82B9-4C5A-B228-B266668CDB3F}" type="slidenum">
              <a:rPr lang="en-US"/>
              <a:pPr>
                <a:defRPr/>
              </a:pPr>
              <a:t>‹#›</a:t>
            </a:fld>
            <a:endParaRPr lang="en-US"/>
          </a:p>
        </p:txBody>
      </p:sp>
    </p:spTree>
    <p:extLst>
      <p:ext uri="{BB962C8B-B14F-4D97-AF65-F5344CB8AC3E}">
        <p14:creationId xmlns:p14="http://schemas.microsoft.com/office/powerpoint/2010/main" val="54937358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r>
              <a:rPr lang="en-US"/>
              <a:t>April  2007</a:t>
            </a: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07D05F8-453D-4485-B93C-8EEF39C3452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98" r:id="rId1"/>
    <p:sldLayoutId id="2147484094" r:id="rId2"/>
    <p:sldLayoutId id="2147484099" r:id="rId3"/>
    <p:sldLayoutId id="2147484100" r:id="rId4"/>
    <p:sldLayoutId id="2147484101" r:id="rId5"/>
    <p:sldLayoutId id="2147484102" r:id="rId6"/>
    <p:sldLayoutId id="2147484095" r:id="rId7"/>
    <p:sldLayoutId id="2147484103" r:id="rId8"/>
    <p:sldLayoutId id="2147484104" r:id="rId9"/>
    <p:sldLayoutId id="2147484096" r:id="rId10"/>
    <p:sldLayoutId id="2147484097" r:id="rId11"/>
  </p:sldLayoutIdLst>
  <p:hf hdr="0" ft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2360769222"/>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21" r:id="rId9"/>
    <p:sldLayoutId id="2147484114" r:id="rId10"/>
    <p:sldLayoutId id="2147484115" r:id="rId11"/>
    <p:sldLayoutId id="2147484116" r:id="rId12"/>
    <p:sldLayoutId id="2147484117" r:id="rId13"/>
    <p:sldLayoutId id="2147484118" r:id="rId14"/>
    <p:sldLayoutId id="2147484119" r:id="rId15"/>
    <p:sldLayoutId id="2147484120"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hyperlink" Target="https://blog.waya.ai/introduction-to-gans-a-boxing-match-b-w-neural-nets-b4e5319cc935#.6l7zh8u50" TargetMode="External"/><Relationship Id="rId2" Type="http://schemas.openxmlformats.org/officeDocument/2006/relationships/hyperlink" Target="https://tryolabs.com/blog/2016/12/06/major-advancements-deep-learning-2016/" TargetMode="External"/><Relationship Id="rId1" Type="http://schemas.openxmlformats.org/officeDocument/2006/relationships/slideLayout" Target="../slideLayouts/slideLayout13.xml"/><Relationship Id="rId6" Type="http://schemas.openxmlformats.org/officeDocument/2006/relationships/hyperlink" Target="https://github.com/soumith/ganhacks" TargetMode="External"/><Relationship Id="rId5" Type="http://schemas.openxmlformats.org/officeDocument/2006/relationships/hyperlink" Target="http://blog.aylien.com/introduction-generative-adversarial-networks-code-tensorflow/" TargetMode="External"/><Relationship Id="rId4" Type="http://schemas.openxmlformats.org/officeDocument/2006/relationships/hyperlink" Target="https://en.wikipedia.org/wiki/Generative_adversarial_network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4"/>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6649" y="5901988"/>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3"/>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4"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 y="2825769"/>
          <a:ext cx="2289517" cy="2909441"/>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1" y="2825769"/>
                        <a:ext cx="2289517" cy="2909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1593057" y="2025528"/>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9" y="24501"/>
            <a:ext cx="2894815" cy="1538254"/>
          </a:xfrm>
          <a:prstGeom prst="rect">
            <a:avLst/>
          </a:prstGeom>
        </p:spPr>
      </p:pic>
      <p:sp>
        <p:nvSpPr>
          <p:cNvPr id="43" name="Right Triangle 42"/>
          <p:cNvSpPr/>
          <p:nvPr/>
        </p:nvSpPr>
        <p:spPr>
          <a:xfrm rot="10800000" flipV="1">
            <a:off x="7372349" y="5334002"/>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19563"/>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7"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337313" y="2051948"/>
            <a:ext cx="6797489" cy="203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CSE (H) with specialization in Machine Learning and Artificial Intelligence </a:t>
            </a: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Soft Computing</a:t>
            </a:r>
            <a:endParaRPr lang="en-US" sz="1600" dirty="0">
              <a:latin typeface="Raleway ExtraBold" pitchFamily="34" charset="-52"/>
            </a:endParaRPr>
          </a:p>
        </p:txBody>
      </p:sp>
      <p:sp>
        <p:nvSpPr>
          <p:cNvPr id="15" name="TextBox 14"/>
          <p:cNvSpPr txBox="1">
            <a:spLocks noChangeArrowheads="1"/>
          </p:cNvSpPr>
          <p:nvPr/>
        </p:nvSpPr>
        <p:spPr bwMode="auto">
          <a:xfrm>
            <a:off x="0" y="5181600"/>
            <a:ext cx="4952999"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Chapter -2.3 </a:t>
            </a:r>
          </a:p>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By: Dr. Monika Singh </a:t>
            </a:r>
            <a:r>
              <a:rPr lang="en-US" sz="2400" b="1" dirty="0" err="1">
                <a:solidFill>
                  <a:prstClr val="black">
                    <a:lumMod val="85000"/>
                    <a:lumOff val="15000"/>
                  </a:prstClr>
                </a:solidFill>
                <a:latin typeface="Times New Roman" panose="02020603050405020304" pitchFamily="18" charset="0"/>
                <a:cs typeface="Times New Roman" panose="02020603050405020304" pitchFamily="18" charset="0"/>
              </a:rPr>
              <a:t>E11032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77DDED96-5285-A0AB-E30D-43DE0A8E7B11}"/>
              </a:ext>
            </a:extLst>
          </p:cNvPr>
          <p:cNvSpPr>
            <a:spLocks noGrp="1"/>
          </p:cNvSpPr>
          <p:nvPr>
            <p:ph type="title"/>
          </p:nvPr>
        </p:nvSpPr>
        <p:spPr/>
        <p:txBody>
          <a:bodyPr/>
          <a:lstStyle/>
          <a:p>
            <a:r>
              <a:rPr lang="en-US" altLang="en-US"/>
              <a:t>The problem of exploding or vanishing gradients</a:t>
            </a:r>
          </a:p>
        </p:txBody>
      </p:sp>
      <p:sp>
        <p:nvSpPr>
          <p:cNvPr id="3" name="Content Placeholder 2">
            <a:extLst>
              <a:ext uri="{FF2B5EF4-FFF2-40B4-BE49-F238E27FC236}">
                <a16:creationId xmlns:a16="http://schemas.microsoft.com/office/drawing/2014/main" id="{1510C29B-2ED9-2233-EE47-96C5EB9ADC22}"/>
              </a:ext>
            </a:extLst>
          </p:cNvPr>
          <p:cNvSpPr>
            <a:spLocks noGrp="1"/>
          </p:cNvSpPr>
          <p:nvPr>
            <p:ph sz="half" idx="1"/>
          </p:nvPr>
        </p:nvSpPr>
        <p:spPr>
          <a:xfrm>
            <a:off x="304801" y="2057401"/>
            <a:ext cx="4233863" cy="3394075"/>
          </a:xfrm>
        </p:spPr>
        <p:txBody>
          <a:bodyPr rtlCol="0">
            <a:normAutofit fontScale="77500" lnSpcReduction="20000"/>
          </a:bodyPr>
          <a:lstStyle/>
          <a:p>
            <a:pPr>
              <a:buFont typeface="Arial"/>
              <a:buChar char="•"/>
              <a:defRPr/>
            </a:pPr>
            <a:r>
              <a:rPr lang="en-US" dirty="0">
                <a:ea typeface="+mn-ea"/>
              </a:rPr>
              <a:t>What happens to the magnitude of the gradients as we </a:t>
            </a:r>
            <a:r>
              <a:rPr lang="en-US" dirty="0" err="1">
                <a:ea typeface="+mn-ea"/>
              </a:rPr>
              <a:t>backpropagate</a:t>
            </a:r>
            <a:r>
              <a:rPr lang="en-US" dirty="0">
                <a:ea typeface="+mn-ea"/>
              </a:rPr>
              <a:t> through many layers? </a:t>
            </a:r>
          </a:p>
          <a:p>
            <a:pPr lvl="1">
              <a:buFont typeface="Arial"/>
              <a:buChar char="–"/>
              <a:defRPr/>
            </a:pPr>
            <a:r>
              <a:rPr lang="en-US" dirty="0">
                <a:ea typeface="+mn-ea"/>
              </a:rPr>
              <a:t>If the weights are  small, the gradients shrink exponentially.</a:t>
            </a:r>
          </a:p>
          <a:p>
            <a:pPr lvl="1">
              <a:buFont typeface="Arial"/>
              <a:buChar char="–"/>
              <a:defRPr/>
            </a:pPr>
            <a:r>
              <a:rPr lang="en-US" dirty="0">
                <a:ea typeface="+mn-ea"/>
              </a:rPr>
              <a:t>If the weights are big the gradients grow exponentially.</a:t>
            </a:r>
          </a:p>
          <a:p>
            <a:pPr>
              <a:buFont typeface="Arial"/>
              <a:buChar char="•"/>
              <a:defRPr/>
            </a:pPr>
            <a:r>
              <a:rPr lang="en-US" dirty="0">
                <a:ea typeface="+mn-ea"/>
              </a:rPr>
              <a:t>Typical feed-forward neural nets can cope with these exponential effects because they only have a few hidden layers.</a:t>
            </a:r>
          </a:p>
        </p:txBody>
      </p:sp>
      <p:sp>
        <p:nvSpPr>
          <p:cNvPr id="4" name="Content Placeholder 3">
            <a:extLst>
              <a:ext uri="{FF2B5EF4-FFF2-40B4-BE49-F238E27FC236}">
                <a16:creationId xmlns:a16="http://schemas.microsoft.com/office/drawing/2014/main" id="{B60101DD-A82D-23DA-7A48-BE38853ED5F2}"/>
              </a:ext>
            </a:extLst>
          </p:cNvPr>
          <p:cNvSpPr>
            <a:spLocks noGrp="1"/>
          </p:cNvSpPr>
          <p:nvPr>
            <p:ph sz="half" idx="2"/>
          </p:nvPr>
        </p:nvSpPr>
        <p:spPr>
          <a:xfrm>
            <a:off x="4757739" y="2057401"/>
            <a:ext cx="4200525" cy="3394075"/>
          </a:xfrm>
        </p:spPr>
        <p:txBody>
          <a:bodyPr rtlCol="0">
            <a:normAutofit fontScale="77500" lnSpcReduction="20000"/>
          </a:bodyPr>
          <a:lstStyle/>
          <a:p>
            <a:pPr>
              <a:buFont typeface="Arial"/>
              <a:buChar char="•"/>
              <a:defRPr/>
            </a:pPr>
            <a:r>
              <a:rPr lang="en-US" dirty="0">
                <a:ea typeface="+mn-ea"/>
              </a:rPr>
              <a:t>In an RNN trained on long sequences (</a:t>
            </a:r>
            <a:r>
              <a:rPr lang="en-US" i="1" dirty="0">
                <a:ea typeface="+mn-ea"/>
              </a:rPr>
              <a:t>e.g. </a:t>
            </a:r>
            <a:r>
              <a:rPr lang="en-US" dirty="0">
                <a:ea typeface="+mn-ea"/>
              </a:rPr>
              <a:t>100 time steps) the gradients can easily explode or vanish.</a:t>
            </a:r>
          </a:p>
          <a:p>
            <a:pPr lvl="1">
              <a:buFont typeface="Arial"/>
              <a:buChar char="–"/>
              <a:defRPr/>
            </a:pPr>
            <a:r>
              <a:rPr lang="en-US" dirty="0">
                <a:ea typeface="+mn-ea"/>
              </a:rPr>
              <a:t>We can avoid this by initializing the weights very carefully.</a:t>
            </a:r>
          </a:p>
          <a:p>
            <a:pPr>
              <a:buFont typeface="Arial"/>
              <a:buChar char="•"/>
              <a:defRPr/>
            </a:pPr>
            <a:r>
              <a:rPr lang="en-US" dirty="0">
                <a:ea typeface="+mn-ea"/>
              </a:rPr>
              <a:t>Even with good initial weights, its very hard to detect that the current target output depends on an input from many time-steps ago.</a:t>
            </a:r>
          </a:p>
          <a:p>
            <a:pPr lvl="1">
              <a:buFont typeface="Arial"/>
              <a:buChar char="–"/>
              <a:defRPr/>
            </a:pPr>
            <a:r>
              <a:rPr lang="en-US" dirty="0">
                <a:ea typeface="+mn-ea"/>
              </a:rPr>
              <a:t>So RNNs have difficulty dealing with long-range dependencies.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F47FFD4-CA29-2356-5D92-66C7E63DC051}"/>
              </a:ext>
            </a:extLst>
          </p:cNvPr>
          <p:cNvSpPr>
            <a:spLocks noGrp="1"/>
          </p:cNvSpPr>
          <p:nvPr>
            <p:ph type="title"/>
          </p:nvPr>
        </p:nvSpPr>
        <p:spPr>
          <a:xfrm>
            <a:off x="457200" y="809625"/>
            <a:ext cx="8229600" cy="857250"/>
          </a:xfrm>
        </p:spPr>
        <p:txBody>
          <a:bodyPr>
            <a:normAutofit fontScale="90000"/>
          </a:bodyPr>
          <a:lstStyle/>
          <a:p>
            <a:r>
              <a:rPr lang="en-CA" altLang="en-US"/>
              <a:t>Why the back-propagated gradient blows up</a:t>
            </a:r>
          </a:p>
        </p:txBody>
      </p:sp>
      <p:sp>
        <p:nvSpPr>
          <p:cNvPr id="17411" name="Content Placeholder 34">
            <a:extLst>
              <a:ext uri="{FF2B5EF4-FFF2-40B4-BE49-F238E27FC236}">
                <a16:creationId xmlns:a16="http://schemas.microsoft.com/office/drawing/2014/main" id="{42BFF97E-E2A7-353C-877A-B8A5614E8765}"/>
              </a:ext>
            </a:extLst>
          </p:cNvPr>
          <p:cNvSpPr>
            <a:spLocks noGrp="1"/>
          </p:cNvSpPr>
          <p:nvPr>
            <p:ph idx="1"/>
          </p:nvPr>
        </p:nvSpPr>
        <p:spPr>
          <a:xfrm>
            <a:off x="287338" y="4217988"/>
            <a:ext cx="8686800" cy="1376362"/>
          </a:xfrm>
        </p:spPr>
        <p:txBody>
          <a:bodyPr>
            <a:normAutofit fontScale="92500" lnSpcReduction="20000"/>
          </a:bodyPr>
          <a:lstStyle/>
          <a:p>
            <a:r>
              <a:rPr lang="en-CA" altLang="en-US"/>
              <a:t>If we start a trajectory within an attractor, small changes in where we start make no difference to where we end up.</a:t>
            </a:r>
          </a:p>
          <a:p>
            <a:r>
              <a:rPr lang="en-CA" altLang="en-US"/>
              <a:t>But if we start almost exactly on the boundary, tiny changes can make a huge difference.</a:t>
            </a:r>
          </a:p>
        </p:txBody>
      </p:sp>
      <p:sp>
        <p:nvSpPr>
          <p:cNvPr id="4" name="Freeform 3">
            <a:extLst>
              <a:ext uri="{FF2B5EF4-FFF2-40B4-BE49-F238E27FC236}">
                <a16:creationId xmlns:a16="http://schemas.microsoft.com/office/drawing/2014/main" id="{D5D3A6CF-E494-7D08-99E2-F70C8DFC6E4C}"/>
              </a:ext>
            </a:extLst>
          </p:cNvPr>
          <p:cNvSpPr/>
          <p:nvPr/>
        </p:nvSpPr>
        <p:spPr>
          <a:xfrm>
            <a:off x="1060451" y="1633539"/>
            <a:ext cx="3222625" cy="2097087"/>
          </a:xfrm>
          <a:custGeom>
            <a:avLst/>
            <a:gdLst>
              <a:gd name="connsiteX0" fmla="*/ 1015999 w 3222171"/>
              <a:gd name="connsiteY0" fmla="*/ 316895 h 2796419"/>
              <a:gd name="connsiteX1" fmla="*/ 928914 w 3222171"/>
              <a:gd name="connsiteY1" fmla="*/ 360438 h 2796419"/>
              <a:gd name="connsiteX2" fmla="*/ 58057 w 3222171"/>
              <a:gd name="connsiteY2" fmla="*/ 1028095 h 2796419"/>
              <a:gd name="connsiteX3" fmla="*/ 580571 w 3222171"/>
              <a:gd name="connsiteY3" fmla="*/ 2073124 h 2796419"/>
              <a:gd name="connsiteX4" fmla="*/ 1886857 w 3222171"/>
              <a:gd name="connsiteY4" fmla="*/ 2755295 h 2796419"/>
              <a:gd name="connsiteX5" fmla="*/ 2583542 w 3222171"/>
              <a:gd name="connsiteY5" fmla="*/ 2319867 h 2796419"/>
              <a:gd name="connsiteX6" fmla="*/ 2946399 w 3222171"/>
              <a:gd name="connsiteY6" fmla="*/ 1855410 h 2796419"/>
              <a:gd name="connsiteX7" fmla="*/ 3106057 w 3222171"/>
              <a:gd name="connsiteY7" fmla="*/ 1057124 h 2796419"/>
              <a:gd name="connsiteX8" fmla="*/ 3106057 w 3222171"/>
              <a:gd name="connsiteY8" fmla="*/ 534610 h 2796419"/>
              <a:gd name="connsiteX9" fmla="*/ 3106057 w 3222171"/>
              <a:gd name="connsiteY9" fmla="*/ 84667 h 2796419"/>
              <a:gd name="connsiteX10" fmla="*/ 2409371 w 3222171"/>
              <a:gd name="connsiteY10" fmla="*/ 26610 h 2796419"/>
              <a:gd name="connsiteX11" fmla="*/ 1756228 w 3222171"/>
              <a:gd name="connsiteY11" fmla="*/ 26610 h 2796419"/>
              <a:gd name="connsiteX12" fmla="*/ 1262742 w 3222171"/>
              <a:gd name="connsiteY12" fmla="*/ 171752 h 2796419"/>
              <a:gd name="connsiteX13" fmla="*/ 1015999 w 3222171"/>
              <a:gd name="connsiteY13" fmla="*/ 316895 h 27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2171" h="2796419">
                <a:moveTo>
                  <a:pt x="1015999" y="316895"/>
                </a:moveTo>
                <a:cubicBezTo>
                  <a:pt x="960361" y="348343"/>
                  <a:pt x="1088571" y="241905"/>
                  <a:pt x="928914" y="360438"/>
                </a:cubicBezTo>
                <a:cubicBezTo>
                  <a:pt x="769257" y="478971"/>
                  <a:pt x="116114" y="742647"/>
                  <a:pt x="58057" y="1028095"/>
                </a:cubicBezTo>
                <a:cubicBezTo>
                  <a:pt x="0" y="1313543"/>
                  <a:pt x="275771" y="1785257"/>
                  <a:pt x="580571" y="2073124"/>
                </a:cubicBezTo>
                <a:cubicBezTo>
                  <a:pt x="885371" y="2360991"/>
                  <a:pt x="1553029" y="2714171"/>
                  <a:pt x="1886857" y="2755295"/>
                </a:cubicBezTo>
                <a:cubicBezTo>
                  <a:pt x="2220685" y="2796419"/>
                  <a:pt x="2406952" y="2469848"/>
                  <a:pt x="2583542" y="2319867"/>
                </a:cubicBezTo>
                <a:cubicBezTo>
                  <a:pt x="2760132" y="2169886"/>
                  <a:pt x="2859313" y="2065867"/>
                  <a:pt x="2946399" y="1855410"/>
                </a:cubicBezTo>
                <a:cubicBezTo>
                  <a:pt x="3033485" y="1644953"/>
                  <a:pt x="3079447" y="1277257"/>
                  <a:pt x="3106057" y="1057124"/>
                </a:cubicBezTo>
                <a:cubicBezTo>
                  <a:pt x="3132667" y="836991"/>
                  <a:pt x="3106057" y="534610"/>
                  <a:pt x="3106057" y="534610"/>
                </a:cubicBezTo>
                <a:cubicBezTo>
                  <a:pt x="3106057" y="372534"/>
                  <a:pt x="3222171" y="169334"/>
                  <a:pt x="3106057" y="84667"/>
                </a:cubicBezTo>
                <a:cubicBezTo>
                  <a:pt x="2989943" y="0"/>
                  <a:pt x="2634342" y="36286"/>
                  <a:pt x="2409371" y="26610"/>
                </a:cubicBezTo>
                <a:cubicBezTo>
                  <a:pt x="2184400" y="16934"/>
                  <a:pt x="1947333" y="2420"/>
                  <a:pt x="1756228" y="26610"/>
                </a:cubicBezTo>
                <a:cubicBezTo>
                  <a:pt x="1565123" y="50800"/>
                  <a:pt x="1386113" y="125790"/>
                  <a:pt x="1262742" y="171752"/>
                </a:cubicBezTo>
                <a:cubicBezTo>
                  <a:pt x="1139371" y="217714"/>
                  <a:pt x="1071637" y="285447"/>
                  <a:pt x="1015999" y="316895"/>
                </a:cubicBezTo>
                <a:close/>
              </a:path>
            </a:pathLst>
          </a:cu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5" name="Freeform 4">
            <a:extLst>
              <a:ext uri="{FF2B5EF4-FFF2-40B4-BE49-F238E27FC236}">
                <a16:creationId xmlns:a16="http://schemas.microsoft.com/office/drawing/2014/main" id="{1959621B-0DC0-7ECA-D601-44C9AC224F6E}"/>
              </a:ext>
            </a:extLst>
          </p:cNvPr>
          <p:cNvSpPr/>
          <p:nvPr/>
        </p:nvSpPr>
        <p:spPr>
          <a:xfrm>
            <a:off x="3975101" y="1565276"/>
            <a:ext cx="3579813" cy="2632075"/>
          </a:xfrm>
          <a:custGeom>
            <a:avLst/>
            <a:gdLst>
              <a:gd name="connsiteX0" fmla="*/ 217714 w 3580191"/>
              <a:gd name="connsiteY0" fmla="*/ 372533 h 3507618"/>
              <a:gd name="connsiteX1" fmla="*/ 449943 w 3580191"/>
              <a:gd name="connsiteY1" fmla="*/ 154819 h 3507618"/>
              <a:gd name="connsiteX2" fmla="*/ 1233714 w 3580191"/>
              <a:gd name="connsiteY2" fmla="*/ 96762 h 3507618"/>
              <a:gd name="connsiteX3" fmla="*/ 1669143 w 3580191"/>
              <a:gd name="connsiteY3" fmla="*/ 735390 h 3507618"/>
              <a:gd name="connsiteX4" fmla="*/ 2220686 w 3580191"/>
              <a:gd name="connsiteY4" fmla="*/ 1562704 h 3507618"/>
              <a:gd name="connsiteX5" fmla="*/ 2220686 w 3580191"/>
              <a:gd name="connsiteY5" fmla="*/ 1562704 h 3507618"/>
              <a:gd name="connsiteX6" fmla="*/ 2641600 w 3580191"/>
              <a:gd name="connsiteY6" fmla="*/ 1911047 h 3507618"/>
              <a:gd name="connsiteX7" fmla="*/ 3381829 w 3580191"/>
              <a:gd name="connsiteY7" fmla="*/ 2273904 h 3507618"/>
              <a:gd name="connsiteX8" fmla="*/ 3483429 w 3580191"/>
              <a:gd name="connsiteY8" fmla="*/ 2898019 h 3507618"/>
              <a:gd name="connsiteX9" fmla="*/ 2801257 w 3580191"/>
              <a:gd name="connsiteY9" fmla="*/ 2999619 h 3507618"/>
              <a:gd name="connsiteX10" fmla="*/ 2017486 w 3580191"/>
              <a:gd name="connsiteY10" fmla="*/ 3101219 h 3507618"/>
              <a:gd name="connsiteX11" fmla="*/ 1248229 w 3580191"/>
              <a:gd name="connsiteY11" fmla="*/ 3376990 h 3507618"/>
              <a:gd name="connsiteX12" fmla="*/ 290286 w 3580191"/>
              <a:gd name="connsiteY12" fmla="*/ 3376990 h 3507618"/>
              <a:gd name="connsiteX13" fmla="*/ 101600 w 3580191"/>
              <a:gd name="connsiteY13" fmla="*/ 2593219 h 3507618"/>
              <a:gd name="connsiteX14" fmla="*/ 43543 w 3580191"/>
              <a:gd name="connsiteY14" fmla="*/ 2070704 h 3507618"/>
              <a:gd name="connsiteX15" fmla="*/ 0 w 3580191"/>
              <a:gd name="connsiteY15" fmla="*/ 1969104 h 3507618"/>
              <a:gd name="connsiteX16" fmla="*/ 0 w 3580191"/>
              <a:gd name="connsiteY16" fmla="*/ 1969104 h 350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80191" h="3507618">
                <a:moveTo>
                  <a:pt x="217714" y="372533"/>
                </a:moveTo>
                <a:cubicBezTo>
                  <a:pt x="249162" y="286657"/>
                  <a:pt x="280610" y="200781"/>
                  <a:pt x="449943" y="154819"/>
                </a:cubicBezTo>
                <a:cubicBezTo>
                  <a:pt x="619276" y="108857"/>
                  <a:pt x="1030514" y="0"/>
                  <a:pt x="1233714" y="96762"/>
                </a:cubicBezTo>
                <a:cubicBezTo>
                  <a:pt x="1436914" y="193524"/>
                  <a:pt x="1504648" y="491066"/>
                  <a:pt x="1669143" y="735390"/>
                </a:cubicBezTo>
                <a:cubicBezTo>
                  <a:pt x="1833638" y="979714"/>
                  <a:pt x="2220686" y="1562704"/>
                  <a:pt x="2220686" y="1562704"/>
                </a:cubicBezTo>
                <a:lnTo>
                  <a:pt x="2220686" y="1562704"/>
                </a:lnTo>
                <a:cubicBezTo>
                  <a:pt x="2290838" y="1620761"/>
                  <a:pt x="2448076" y="1792514"/>
                  <a:pt x="2641600" y="1911047"/>
                </a:cubicBezTo>
                <a:cubicBezTo>
                  <a:pt x="2835124" y="2029580"/>
                  <a:pt x="3241524" y="2109409"/>
                  <a:pt x="3381829" y="2273904"/>
                </a:cubicBezTo>
                <a:cubicBezTo>
                  <a:pt x="3522134" y="2438399"/>
                  <a:pt x="3580191" y="2777067"/>
                  <a:pt x="3483429" y="2898019"/>
                </a:cubicBezTo>
                <a:cubicBezTo>
                  <a:pt x="3386667" y="3018971"/>
                  <a:pt x="2801257" y="2999619"/>
                  <a:pt x="2801257" y="2999619"/>
                </a:cubicBezTo>
                <a:cubicBezTo>
                  <a:pt x="2556933" y="3033486"/>
                  <a:pt x="2276324" y="3038324"/>
                  <a:pt x="2017486" y="3101219"/>
                </a:cubicBezTo>
                <a:cubicBezTo>
                  <a:pt x="1758648" y="3164114"/>
                  <a:pt x="1536096" y="3331028"/>
                  <a:pt x="1248229" y="3376990"/>
                </a:cubicBezTo>
                <a:cubicBezTo>
                  <a:pt x="960362" y="3422952"/>
                  <a:pt x="481391" y="3507618"/>
                  <a:pt x="290286" y="3376990"/>
                </a:cubicBezTo>
                <a:cubicBezTo>
                  <a:pt x="99181" y="3246362"/>
                  <a:pt x="142724" y="2810933"/>
                  <a:pt x="101600" y="2593219"/>
                </a:cubicBezTo>
                <a:cubicBezTo>
                  <a:pt x="60476" y="2375505"/>
                  <a:pt x="60476" y="2174723"/>
                  <a:pt x="43543" y="2070704"/>
                </a:cubicBezTo>
                <a:cubicBezTo>
                  <a:pt x="26610" y="1966685"/>
                  <a:pt x="0" y="1969104"/>
                  <a:pt x="0" y="1969104"/>
                </a:cubicBezTo>
                <a:lnTo>
                  <a:pt x="0" y="1969104"/>
                </a:lnTo>
              </a:path>
            </a:pathLst>
          </a:custGeom>
          <a:solidFill>
            <a:srgbClr val="FFCCCC"/>
          </a:solidFill>
          <a:ln w="28575">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CA"/>
          </a:p>
        </p:txBody>
      </p:sp>
      <p:sp>
        <p:nvSpPr>
          <p:cNvPr id="6" name="Freeform 5">
            <a:extLst>
              <a:ext uri="{FF2B5EF4-FFF2-40B4-BE49-F238E27FC236}">
                <a16:creationId xmlns:a16="http://schemas.microsoft.com/office/drawing/2014/main" id="{4E9F62E0-422B-EB75-D32F-6E00E16DE88F}"/>
              </a:ext>
            </a:extLst>
          </p:cNvPr>
          <p:cNvSpPr/>
          <p:nvPr/>
        </p:nvSpPr>
        <p:spPr>
          <a:xfrm>
            <a:off x="2322513" y="2157414"/>
            <a:ext cx="1828800" cy="492125"/>
          </a:xfrm>
          <a:custGeom>
            <a:avLst/>
            <a:gdLst>
              <a:gd name="connsiteX0" fmla="*/ 0 w 1828800"/>
              <a:gd name="connsiteY0" fmla="*/ 655562 h 655562"/>
              <a:gd name="connsiteX1" fmla="*/ 174171 w 1828800"/>
              <a:gd name="connsiteY1" fmla="*/ 379790 h 655562"/>
              <a:gd name="connsiteX2" fmla="*/ 595085 w 1828800"/>
              <a:gd name="connsiteY2" fmla="*/ 104019 h 655562"/>
              <a:gd name="connsiteX3" fmla="*/ 1045028 w 1828800"/>
              <a:gd name="connsiteY3" fmla="*/ 16933 h 655562"/>
              <a:gd name="connsiteX4" fmla="*/ 1509485 w 1828800"/>
              <a:gd name="connsiteY4" fmla="*/ 2419 h 655562"/>
              <a:gd name="connsiteX5" fmla="*/ 1770743 w 1828800"/>
              <a:gd name="connsiteY5" fmla="*/ 2419 h 655562"/>
              <a:gd name="connsiteX6" fmla="*/ 1828800 w 1828800"/>
              <a:gd name="connsiteY6" fmla="*/ 2419 h 655562"/>
              <a:gd name="connsiteX7" fmla="*/ 1828800 w 1828800"/>
              <a:gd name="connsiteY7" fmla="*/ 2419 h 65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55562">
                <a:moveTo>
                  <a:pt x="0" y="655562"/>
                </a:moveTo>
                <a:cubicBezTo>
                  <a:pt x="37495" y="563638"/>
                  <a:pt x="74990" y="471714"/>
                  <a:pt x="174171" y="379790"/>
                </a:cubicBezTo>
                <a:cubicBezTo>
                  <a:pt x="273352" y="287866"/>
                  <a:pt x="449942" y="164495"/>
                  <a:pt x="595085" y="104019"/>
                </a:cubicBezTo>
                <a:cubicBezTo>
                  <a:pt x="740228" y="43543"/>
                  <a:pt x="892628" y="33866"/>
                  <a:pt x="1045028" y="16933"/>
                </a:cubicBezTo>
                <a:cubicBezTo>
                  <a:pt x="1197428" y="0"/>
                  <a:pt x="1388533" y="4838"/>
                  <a:pt x="1509485" y="2419"/>
                </a:cubicBezTo>
                <a:cubicBezTo>
                  <a:pt x="1630437" y="0"/>
                  <a:pt x="1770743" y="2419"/>
                  <a:pt x="1770743" y="2419"/>
                </a:cubicBezTo>
                <a:lnTo>
                  <a:pt x="1828800" y="2419"/>
                </a:lnTo>
                <a:lnTo>
                  <a:pt x="1828800" y="2419"/>
                </a:lnTo>
              </a:path>
            </a:pathLst>
          </a:custGeom>
          <a:ln w="28575">
            <a:solidFill>
              <a:srgbClr val="3333CC"/>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CA"/>
          </a:p>
        </p:txBody>
      </p:sp>
      <p:sp>
        <p:nvSpPr>
          <p:cNvPr id="7" name="Freeform 6">
            <a:extLst>
              <a:ext uri="{FF2B5EF4-FFF2-40B4-BE49-F238E27FC236}">
                <a16:creationId xmlns:a16="http://schemas.microsoft.com/office/drawing/2014/main" id="{12F9BE19-8928-954C-92C1-9D7A220D05BD}"/>
              </a:ext>
            </a:extLst>
          </p:cNvPr>
          <p:cNvSpPr/>
          <p:nvPr/>
        </p:nvSpPr>
        <p:spPr>
          <a:xfrm>
            <a:off x="2322513" y="2530476"/>
            <a:ext cx="1712912" cy="315913"/>
          </a:xfrm>
          <a:custGeom>
            <a:avLst/>
            <a:gdLst>
              <a:gd name="connsiteX0" fmla="*/ 1712685 w 1712685"/>
              <a:gd name="connsiteY0" fmla="*/ 420914 h 420914"/>
              <a:gd name="connsiteX1" fmla="*/ 1436914 w 1712685"/>
              <a:gd name="connsiteY1" fmla="*/ 304799 h 420914"/>
              <a:gd name="connsiteX2" fmla="*/ 1175657 w 1712685"/>
              <a:gd name="connsiteY2" fmla="*/ 101599 h 420914"/>
              <a:gd name="connsiteX3" fmla="*/ 885371 w 1712685"/>
              <a:gd name="connsiteY3" fmla="*/ 14514 h 420914"/>
              <a:gd name="connsiteX4" fmla="*/ 609600 w 1712685"/>
              <a:gd name="connsiteY4" fmla="*/ 14514 h 420914"/>
              <a:gd name="connsiteX5" fmla="*/ 319314 w 1712685"/>
              <a:gd name="connsiteY5" fmla="*/ 58057 h 420914"/>
              <a:gd name="connsiteX6" fmla="*/ 246743 w 1712685"/>
              <a:gd name="connsiteY6" fmla="*/ 87085 h 420914"/>
              <a:gd name="connsiteX7" fmla="*/ 72571 w 1712685"/>
              <a:gd name="connsiteY7" fmla="*/ 174171 h 420914"/>
              <a:gd name="connsiteX8" fmla="*/ 0 w 1712685"/>
              <a:gd name="connsiteY8" fmla="*/ 145142 h 42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685" h="420914">
                <a:moveTo>
                  <a:pt x="1712685" y="420914"/>
                </a:moveTo>
                <a:cubicBezTo>
                  <a:pt x="1619552" y="389466"/>
                  <a:pt x="1526419" y="358018"/>
                  <a:pt x="1436914" y="304799"/>
                </a:cubicBezTo>
                <a:cubicBezTo>
                  <a:pt x="1347409" y="251580"/>
                  <a:pt x="1267581" y="149980"/>
                  <a:pt x="1175657" y="101599"/>
                </a:cubicBezTo>
                <a:cubicBezTo>
                  <a:pt x="1083733" y="53218"/>
                  <a:pt x="979714" y="29028"/>
                  <a:pt x="885371" y="14514"/>
                </a:cubicBezTo>
                <a:cubicBezTo>
                  <a:pt x="791028" y="0"/>
                  <a:pt x="703943" y="7257"/>
                  <a:pt x="609600" y="14514"/>
                </a:cubicBezTo>
                <a:cubicBezTo>
                  <a:pt x="515257" y="21771"/>
                  <a:pt x="379790" y="45962"/>
                  <a:pt x="319314" y="58057"/>
                </a:cubicBezTo>
                <a:cubicBezTo>
                  <a:pt x="258838" y="70152"/>
                  <a:pt x="287867" y="67733"/>
                  <a:pt x="246743" y="87085"/>
                </a:cubicBezTo>
                <a:cubicBezTo>
                  <a:pt x="205619" y="106437"/>
                  <a:pt x="113695" y="164495"/>
                  <a:pt x="72571" y="174171"/>
                </a:cubicBezTo>
                <a:cubicBezTo>
                  <a:pt x="31447" y="183847"/>
                  <a:pt x="15723" y="164494"/>
                  <a:pt x="0" y="145142"/>
                </a:cubicBezTo>
              </a:path>
            </a:pathLst>
          </a:custGeom>
          <a:ln w="28575">
            <a:solidFill>
              <a:srgbClr val="3333CC"/>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CA"/>
          </a:p>
        </p:txBody>
      </p:sp>
      <p:cxnSp>
        <p:nvCxnSpPr>
          <p:cNvPr id="16" name="Straight Connector 15">
            <a:extLst>
              <a:ext uri="{FF2B5EF4-FFF2-40B4-BE49-F238E27FC236}">
                <a16:creationId xmlns:a16="http://schemas.microsoft.com/office/drawing/2014/main" id="{CC4223B4-8D88-046F-0C3B-60EE6E7077A6}"/>
              </a:ext>
            </a:extLst>
          </p:cNvPr>
          <p:cNvCxnSpPr>
            <a:stCxn id="6" idx="2"/>
          </p:cNvCxnSpPr>
          <p:nvPr/>
        </p:nvCxnSpPr>
        <p:spPr>
          <a:xfrm flipV="1">
            <a:off x="2917826" y="2105026"/>
            <a:ext cx="106363" cy="131763"/>
          </a:xfrm>
          <a:prstGeom prst="line">
            <a:avLst/>
          </a:prstGeom>
          <a:ln w="285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A876AEC-9303-305C-E005-813D885CE622}"/>
              </a:ext>
            </a:extLst>
          </p:cNvPr>
          <p:cNvCxnSpPr>
            <a:stCxn id="6" idx="2"/>
          </p:cNvCxnSpPr>
          <p:nvPr/>
        </p:nvCxnSpPr>
        <p:spPr>
          <a:xfrm>
            <a:off x="2917825" y="2236788"/>
            <a:ext cx="177800" cy="57150"/>
          </a:xfrm>
          <a:prstGeom prst="line">
            <a:avLst/>
          </a:prstGeom>
          <a:ln w="285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17A951-0A0A-716C-4BB4-BD396133772D}"/>
              </a:ext>
            </a:extLst>
          </p:cNvPr>
          <p:cNvCxnSpPr/>
          <p:nvPr/>
        </p:nvCxnSpPr>
        <p:spPr>
          <a:xfrm flipV="1">
            <a:off x="2843213" y="2428876"/>
            <a:ext cx="106362" cy="131763"/>
          </a:xfrm>
          <a:prstGeom prst="line">
            <a:avLst/>
          </a:prstGeom>
          <a:ln w="285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E279AF-773A-F73A-4CC8-FF5F0D707BB0}"/>
              </a:ext>
            </a:extLst>
          </p:cNvPr>
          <p:cNvCxnSpPr/>
          <p:nvPr/>
        </p:nvCxnSpPr>
        <p:spPr>
          <a:xfrm>
            <a:off x="2843214" y="2560638"/>
            <a:ext cx="179387" cy="57150"/>
          </a:xfrm>
          <a:prstGeom prst="line">
            <a:avLst/>
          </a:prstGeom>
          <a:ln w="28575">
            <a:solidFill>
              <a:srgbClr val="3333CC"/>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8E8593C4-7C5D-60D4-1D1A-5A9A1274BDCD}"/>
              </a:ext>
            </a:extLst>
          </p:cNvPr>
          <p:cNvSpPr/>
          <p:nvPr/>
        </p:nvSpPr>
        <p:spPr>
          <a:xfrm>
            <a:off x="2303464" y="2617789"/>
            <a:ext cx="73025" cy="53975"/>
          </a:xfrm>
          <a:prstGeom prst="ellipse">
            <a:avLst/>
          </a:prstGeom>
          <a:solidFill>
            <a:srgbClr val="3333CC"/>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23" name="Oval 22">
            <a:extLst>
              <a:ext uri="{FF2B5EF4-FFF2-40B4-BE49-F238E27FC236}">
                <a16:creationId xmlns:a16="http://schemas.microsoft.com/office/drawing/2014/main" id="{1B4473B0-116B-393B-1FCB-B1DD17A8F120}"/>
              </a:ext>
            </a:extLst>
          </p:cNvPr>
          <p:cNvSpPr/>
          <p:nvPr/>
        </p:nvSpPr>
        <p:spPr>
          <a:xfrm>
            <a:off x="6156325" y="3346451"/>
            <a:ext cx="71438" cy="5556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24" name="Freeform 23">
            <a:extLst>
              <a:ext uri="{FF2B5EF4-FFF2-40B4-BE49-F238E27FC236}">
                <a16:creationId xmlns:a16="http://schemas.microsoft.com/office/drawing/2014/main" id="{4CF7832C-A5CD-5CEA-22C5-BCCFAA9CFB76}"/>
              </a:ext>
            </a:extLst>
          </p:cNvPr>
          <p:cNvSpPr/>
          <p:nvPr/>
        </p:nvSpPr>
        <p:spPr>
          <a:xfrm>
            <a:off x="4137026" y="2160589"/>
            <a:ext cx="2060575" cy="1208087"/>
          </a:xfrm>
          <a:custGeom>
            <a:avLst/>
            <a:gdLst>
              <a:gd name="connsiteX0" fmla="*/ 0 w 2061029"/>
              <a:gd name="connsiteY0" fmla="*/ 0 h 1611085"/>
              <a:gd name="connsiteX1" fmla="*/ 420915 w 2061029"/>
              <a:gd name="connsiteY1" fmla="*/ 29028 h 1611085"/>
              <a:gd name="connsiteX2" fmla="*/ 769258 w 2061029"/>
              <a:gd name="connsiteY2" fmla="*/ 159657 h 1611085"/>
              <a:gd name="connsiteX3" fmla="*/ 1190172 w 2061029"/>
              <a:gd name="connsiteY3" fmla="*/ 348343 h 1611085"/>
              <a:gd name="connsiteX4" fmla="*/ 1582058 w 2061029"/>
              <a:gd name="connsiteY4" fmla="*/ 682171 h 1611085"/>
              <a:gd name="connsiteX5" fmla="*/ 1843315 w 2061029"/>
              <a:gd name="connsiteY5" fmla="*/ 957943 h 1611085"/>
              <a:gd name="connsiteX6" fmla="*/ 1973943 w 2061029"/>
              <a:gd name="connsiteY6" fmla="*/ 1175657 h 1611085"/>
              <a:gd name="connsiteX7" fmla="*/ 2017486 w 2061029"/>
              <a:gd name="connsiteY7" fmla="*/ 1393371 h 1611085"/>
              <a:gd name="connsiteX8" fmla="*/ 2061029 w 2061029"/>
              <a:gd name="connsiteY8" fmla="*/ 1611085 h 161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1029" h="1611085">
                <a:moveTo>
                  <a:pt x="0" y="0"/>
                </a:moveTo>
                <a:cubicBezTo>
                  <a:pt x="146352" y="1209"/>
                  <a:pt x="292705" y="2419"/>
                  <a:pt x="420915" y="29028"/>
                </a:cubicBezTo>
                <a:cubicBezTo>
                  <a:pt x="549125" y="55638"/>
                  <a:pt x="641049" y="106438"/>
                  <a:pt x="769258" y="159657"/>
                </a:cubicBezTo>
                <a:cubicBezTo>
                  <a:pt x="897467" y="212876"/>
                  <a:pt x="1054705" y="261257"/>
                  <a:pt x="1190172" y="348343"/>
                </a:cubicBezTo>
                <a:cubicBezTo>
                  <a:pt x="1325639" y="435429"/>
                  <a:pt x="1473201" y="580571"/>
                  <a:pt x="1582058" y="682171"/>
                </a:cubicBezTo>
                <a:cubicBezTo>
                  <a:pt x="1690915" y="783771"/>
                  <a:pt x="1778001" y="875695"/>
                  <a:pt x="1843315" y="957943"/>
                </a:cubicBezTo>
                <a:cubicBezTo>
                  <a:pt x="1908629" y="1040191"/>
                  <a:pt x="1944914" y="1103086"/>
                  <a:pt x="1973943" y="1175657"/>
                </a:cubicBezTo>
                <a:cubicBezTo>
                  <a:pt x="2002972" y="1248228"/>
                  <a:pt x="2017486" y="1393371"/>
                  <a:pt x="2017486" y="1393371"/>
                </a:cubicBezTo>
                <a:lnTo>
                  <a:pt x="2061029" y="1611085"/>
                </a:ln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CA"/>
          </a:p>
        </p:txBody>
      </p:sp>
      <p:sp>
        <p:nvSpPr>
          <p:cNvPr id="25" name="Freeform 24">
            <a:extLst>
              <a:ext uri="{FF2B5EF4-FFF2-40B4-BE49-F238E27FC236}">
                <a16:creationId xmlns:a16="http://schemas.microsoft.com/office/drawing/2014/main" id="{BCD1CEB0-A587-D5E2-9B73-A6B7F1BB5F38}"/>
              </a:ext>
            </a:extLst>
          </p:cNvPr>
          <p:cNvSpPr/>
          <p:nvPr/>
        </p:nvSpPr>
        <p:spPr>
          <a:xfrm>
            <a:off x="4021138" y="2835275"/>
            <a:ext cx="2176462" cy="998538"/>
          </a:xfrm>
          <a:custGeom>
            <a:avLst/>
            <a:gdLst>
              <a:gd name="connsiteX0" fmla="*/ 0 w 2177143"/>
              <a:gd name="connsiteY0" fmla="*/ 0 h 1332896"/>
              <a:gd name="connsiteX1" fmla="*/ 246743 w 2177143"/>
              <a:gd name="connsiteY1" fmla="*/ 101600 h 1332896"/>
              <a:gd name="connsiteX2" fmla="*/ 478972 w 2177143"/>
              <a:gd name="connsiteY2" fmla="*/ 377372 h 1332896"/>
              <a:gd name="connsiteX3" fmla="*/ 609600 w 2177143"/>
              <a:gd name="connsiteY3" fmla="*/ 682172 h 1332896"/>
              <a:gd name="connsiteX4" fmla="*/ 725714 w 2177143"/>
              <a:gd name="connsiteY4" fmla="*/ 1045029 h 1332896"/>
              <a:gd name="connsiteX5" fmla="*/ 1103086 w 2177143"/>
              <a:gd name="connsiteY5" fmla="*/ 1291772 h 1332896"/>
              <a:gd name="connsiteX6" fmla="*/ 1407886 w 2177143"/>
              <a:gd name="connsiteY6" fmla="*/ 1291772 h 1332896"/>
              <a:gd name="connsiteX7" fmla="*/ 1799772 w 2177143"/>
              <a:gd name="connsiteY7" fmla="*/ 1190172 h 1332896"/>
              <a:gd name="connsiteX8" fmla="*/ 2032000 w 2177143"/>
              <a:gd name="connsiteY8" fmla="*/ 957943 h 1332896"/>
              <a:gd name="connsiteX9" fmla="*/ 2046514 w 2177143"/>
              <a:gd name="connsiteY9" fmla="*/ 928915 h 1332896"/>
              <a:gd name="connsiteX10" fmla="*/ 2177143 w 2177143"/>
              <a:gd name="connsiteY10" fmla="*/ 711200 h 133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7143" h="1332896">
                <a:moveTo>
                  <a:pt x="0" y="0"/>
                </a:moveTo>
                <a:cubicBezTo>
                  <a:pt x="83457" y="19352"/>
                  <a:pt x="166914" y="38705"/>
                  <a:pt x="246743" y="101600"/>
                </a:cubicBezTo>
                <a:cubicBezTo>
                  <a:pt x="326572" y="164495"/>
                  <a:pt x="418496" y="280610"/>
                  <a:pt x="478972" y="377372"/>
                </a:cubicBezTo>
                <a:cubicBezTo>
                  <a:pt x="539448" y="474134"/>
                  <a:pt x="568476" y="570896"/>
                  <a:pt x="609600" y="682172"/>
                </a:cubicBezTo>
                <a:cubicBezTo>
                  <a:pt x="650724" y="793448"/>
                  <a:pt x="643466" y="943429"/>
                  <a:pt x="725714" y="1045029"/>
                </a:cubicBezTo>
                <a:cubicBezTo>
                  <a:pt x="807962" y="1146629"/>
                  <a:pt x="989391" y="1250648"/>
                  <a:pt x="1103086" y="1291772"/>
                </a:cubicBezTo>
                <a:cubicBezTo>
                  <a:pt x="1216781" y="1332896"/>
                  <a:pt x="1291772" y="1308705"/>
                  <a:pt x="1407886" y="1291772"/>
                </a:cubicBezTo>
                <a:cubicBezTo>
                  <a:pt x="1524000" y="1274839"/>
                  <a:pt x="1695753" y="1245810"/>
                  <a:pt x="1799772" y="1190172"/>
                </a:cubicBezTo>
                <a:cubicBezTo>
                  <a:pt x="1903791" y="1134534"/>
                  <a:pt x="1990876" y="1001486"/>
                  <a:pt x="2032000" y="957943"/>
                </a:cubicBezTo>
                <a:cubicBezTo>
                  <a:pt x="2073124" y="914400"/>
                  <a:pt x="2022324" y="970039"/>
                  <a:pt x="2046514" y="928915"/>
                </a:cubicBezTo>
                <a:cubicBezTo>
                  <a:pt x="2070704" y="887791"/>
                  <a:pt x="2123923" y="799495"/>
                  <a:pt x="2177143" y="711200"/>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CA"/>
          </a:p>
        </p:txBody>
      </p:sp>
      <p:cxnSp>
        <p:nvCxnSpPr>
          <p:cNvPr id="26" name="Straight Connector 25">
            <a:extLst>
              <a:ext uri="{FF2B5EF4-FFF2-40B4-BE49-F238E27FC236}">
                <a16:creationId xmlns:a16="http://schemas.microsoft.com/office/drawing/2014/main" id="{90AF3FAC-FC80-1047-066A-E5D839FD2CCF}"/>
              </a:ext>
            </a:extLst>
          </p:cNvPr>
          <p:cNvCxnSpPr/>
          <p:nvPr/>
        </p:nvCxnSpPr>
        <p:spPr>
          <a:xfrm rot="16200000" flipV="1">
            <a:off x="4976019" y="2213769"/>
            <a:ext cx="165100" cy="1095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7013740-A11A-7AFE-303E-CB86CCA0FA33}"/>
              </a:ext>
            </a:extLst>
          </p:cNvPr>
          <p:cNvCxnSpPr/>
          <p:nvPr/>
        </p:nvCxnSpPr>
        <p:spPr>
          <a:xfrm rot="10800000" flipV="1">
            <a:off x="4895850" y="2351088"/>
            <a:ext cx="217488" cy="238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5488853-06C6-A538-E535-C86035609D24}"/>
              </a:ext>
            </a:extLst>
          </p:cNvPr>
          <p:cNvCxnSpPr/>
          <p:nvPr/>
        </p:nvCxnSpPr>
        <p:spPr>
          <a:xfrm rot="16200000" flipV="1">
            <a:off x="4905376" y="3644901"/>
            <a:ext cx="163512" cy="1095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0419214-1567-DF1D-C1C6-B81B70B0C032}"/>
              </a:ext>
            </a:extLst>
          </p:cNvPr>
          <p:cNvCxnSpPr/>
          <p:nvPr/>
        </p:nvCxnSpPr>
        <p:spPr>
          <a:xfrm rot="10800000" flipV="1">
            <a:off x="4824414" y="3781425"/>
            <a:ext cx="217487" cy="25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E13A1A59-E8EA-C616-DF6F-5F8C0C1ED12D}"/>
              </a:ext>
            </a:extLst>
          </p:cNvPr>
          <p:cNvSpPr>
            <a:spLocks noGrp="1"/>
          </p:cNvSpPr>
          <p:nvPr>
            <p:ph type="title"/>
          </p:nvPr>
        </p:nvSpPr>
        <p:spPr/>
        <p:txBody>
          <a:bodyPr/>
          <a:lstStyle/>
          <a:p>
            <a:r>
              <a:rPr lang="en-US" altLang="en-US"/>
              <a:t>Four effective ways to learn an RNN</a:t>
            </a:r>
          </a:p>
        </p:txBody>
      </p:sp>
      <p:sp>
        <p:nvSpPr>
          <p:cNvPr id="3" name="Content Placeholder 2">
            <a:extLst>
              <a:ext uri="{FF2B5EF4-FFF2-40B4-BE49-F238E27FC236}">
                <a16:creationId xmlns:a16="http://schemas.microsoft.com/office/drawing/2014/main" id="{3920EAB9-923B-6632-1FFA-C2736F008E52}"/>
              </a:ext>
            </a:extLst>
          </p:cNvPr>
          <p:cNvSpPr>
            <a:spLocks noGrp="1"/>
          </p:cNvSpPr>
          <p:nvPr>
            <p:ph sz="half" idx="1"/>
          </p:nvPr>
        </p:nvSpPr>
        <p:spPr>
          <a:xfrm>
            <a:off x="220663" y="2057400"/>
            <a:ext cx="3962400" cy="3778250"/>
          </a:xfrm>
        </p:spPr>
        <p:txBody>
          <a:bodyPr/>
          <a:lstStyle/>
          <a:p>
            <a:r>
              <a:rPr lang="en-US" altLang="en-US" sz="1800">
                <a:solidFill>
                  <a:srgbClr val="0000FF"/>
                </a:solidFill>
              </a:rPr>
              <a:t>Long Short Term Memory                </a:t>
            </a:r>
            <a:r>
              <a:rPr lang="en-US" altLang="en-US" sz="1800"/>
              <a:t>Make the RNN out of little modules that are designed to remember values for a long time. </a:t>
            </a:r>
          </a:p>
          <a:p>
            <a:r>
              <a:rPr lang="en-US" altLang="en-US" sz="1800">
                <a:solidFill>
                  <a:srgbClr val="0000FF"/>
                </a:solidFill>
              </a:rPr>
              <a:t>Hessian Free Optimization: </a:t>
            </a:r>
            <a:r>
              <a:rPr lang="en-US" altLang="en-US" sz="1800"/>
              <a:t>Deal with the vanishing gradients problem by using a fancy optimizer that can detect directions with a tiny gradient but even smaller curvature.</a:t>
            </a:r>
          </a:p>
          <a:p>
            <a:pPr lvl="1"/>
            <a:r>
              <a:rPr lang="en-US" altLang="en-US" sz="1800"/>
              <a:t>The HF optimizer ( Martens &amp; Sutskever, 2011) is good at this.</a:t>
            </a:r>
            <a:r>
              <a:rPr lang="en-US" altLang="en-US" sz="1800">
                <a:solidFill>
                  <a:srgbClr val="0000FF"/>
                </a:solidFill>
              </a:rPr>
              <a:t> </a:t>
            </a:r>
          </a:p>
        </p:txBody>
      </p:sp>
      <p:sp>
        <p:nvSpPr>
          <p:cNvPr id="4" name="Content Placeholder 3">
            <a:extLst>
              <a:ext uri="{FF2B5EF4-FFF2-40B4-BE49-F238E27FC236}">
                <a16:creationId xmlns:a16="http://schemas.microsoft.com/office/drawing/2014/main" id="{BDAB5CA7-C120-5E54-71A1-AA5C6638330B}"/>
              </a:ext>
            </a:extLst>
          </p:cNvPr>
          <p:cNvSpPr>
            <a:spLocks noGrp="1"/>
          </p:cNvSpPr>
          <p:nvPr>
            <p:ph sz="half" idx="2"/>
          </p:nvPr>
        </p:nvSpPr>
        <p:spPr>
          <a:xfrm>
            <a:off x="4386264" y="1989138"/>
            <a:ext cx="4757737" cy="3778250"/>
          </a:xfrm>
        </p:spPr>
        <p:txBody>
          <a:bodyPr/>
          <a:lstStyle/>
          <a:p>
            <a:r>
              <a:rPr lang="en-US" altLang="en-US" sz="1800">
                <a:solidFill>
                  <a:srgbClr val="0000FF"/>
                </a:solidFill>
              </a:rPr>
              <a:t>Echo State Networks:  </a:t>
            </a:r>
            <a:r>
              <a:rPr lang="en-US" altLang="en-US" sz="1800"/>
              <a:t>Initialize the input</a:t>
            </a:r>
            <a:r>
              <a:rPr lang="en-US" altLang="en-US" sz="1800">
                <a:sym typeface="Wingdings" panose="05000000000000000000" pitchFamily="2" charset="2"/>
              </a:rPr>
              <a:t>hidden and </a:t>
            </a:r>
            <a:r>
              <a:rPr lang="en-US" altLang="en-US" sz="1800"/>
              <a:t>hidden</a:t>
            </a:r>
            <a:r>
              <a:rPr lang="en-US" altLang="en-US" sz="1800">
                <a:sym typeface="Wingdings" panose="05000000000000000000" pitchFamily="2" charset="2"/>
              </a:rPr>
              <a:t></a:t>
            </a:r>
            <a:r>
              <a:rPr lang="en-US" altLang="en-US" sz="1800"/>
              <a:t>hidden and output</a:t>
            </a:r>
            <a:r>
              <a:rPr lang="en-US" altLang="en-US" sz="1800">
                <a:sym typeface="Wingdings" panose="05000000000000000000" pitchFamily="2" charset="2"/>
              </a:rPr>
              <a:t>hidden </a:t>
            </a:r>
            <a:r>
              <a:rPr lang="en-US" altLang="en-US" sz="1800"/>
              <a:t>connections very carefully so that the hidden state has a huge reservoir of weakly coupled oscillators which can be selectively driven by the input.</a:t>
            </a:r>
          </a:p>
          <a:p>
            <a:pPr lvl="1"/>
            <a:r>
              <a:rPr lang="en-US" altLang="en-US" sz="1800"/>
              <a:t>ESNs only need to learn the hidden</a:t>
            </a:r>
            <a:r>
              <a:rPr lang="en-US" altLang="en-US" sz="1800">
                <a:sym typeface="Wingdings" panose="05000000000000000000" pitchFamily="2" charset="2"/>
              </a:rPr>
              <a:t>output connections.</a:t>
            </a:r>
          </a:p>
          <a:p>
            <a:r>
              <a:rPr lang="en-US" altLang="en-US" sz="1800">
                <a:solidFill>
                  <a:srgbClr val="0000FF"/>
                </a:solidFill>
                <a:sym typeface="Wingdings" panose="05000000000000000000" pitchFamily="2" charset="2"/>
              </a:rPr>
              <a:t>Good initialization with momentum    </a:t>
            </a:r>
            <a:r>
              <a:rPr lang="en-US" altLang="en-US" sz="1800">
                <a:sym typeface="Wingdings" panose="05000000000000000000" pitchFamily="2" charset="2"/>
              </a:rPr>
              <a:t>Initialize like in Echo State Networks, but then learn all of the connections using momentum.</a:t>
            </a:r>
            <a:endParaRPr lang="en-US" altLang="en-US" sz="1800"/>
          </a:p>
          <a:p>
            <a:endParaRPr lang="en-US" altLang="en-US">
              <a:solidFill>
                <a:srgbClr val="0000FF"/>
              </a:solidFill>
            </a:endParaRP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22012394-D8BD-B594-D655-63160C5197F2}"/>
              </a:ext>
            </a:extLst>
          </p:cNvPr>
          <p:cNvSpPr>
            <a:spLocks noGrp="1"/>
          </p:cNvSpPr>
          <p:nvPr>
            <p:ph type="title"/>
          </p:nvPr>
        </p:nvSpPr>
        <p:spPr/>
        <p:txBody>
          <a:bodyPr/>
          <a:lstStyle/>
          <a:p>
            <a:r>
              <a:rPr lang="en-US" altLang="en-US"/>
              <a:t>Long Short Term Memory (LSTM)</a:t>
            </a:r>
          </a:p>
        </p:txBody>
      </p:sp>
      <p:sp>
        <p:nvSpPr>
          <p:cNvPr id="3" name="Content Placeholder 2">
            <a:extLst>
              <a:ext uri="{FF2B5EF4-FFF2-40B4-BE49-F238E27FC236}">
                <a16:creationId xmlns:a16="http://schemas.microsoft.com/office/drawing/2014/main" id="{76C073E2-9637-DD5F-40FD-1998B10D4790}"/>
              </a:ext>
            </a:extLst>
          </p:cNvPr>
          <p:cNvSpPr>
            <a:spLocks noGrp="1"/>
          </p:cNvSpPr>
          <p:nvPr>
            <p:ph sz="half" idx="1"/>
          </p:nvPr>
        </p:nvSpPr>
        <p:spPr>
          <a:xfrm>
            <a:off x="457200" y="2057401"/>
            <a:ext cx="4038600" cy="3394075"/>
          </a:xfrm>
        </p:spPr>
        <p:txBody>
          <a:bodyPr>
            <a:normAutofit fontScale="92500" lnSpcReduction="20000"/>
          </a:bodyPr>
          <a:lstStyle/>
          <a:p>
            <a:r>
              <a:rPr lang="en-US" altLang="en-US">
                <a:cs typeface="Arial" panose="020B0604020202020204" pitchFamily="34" charset="0"/>
              </a:rPr>
              <a:t>Hochreiter &amp; Schmidhuber (1997) solved the problem of getting an RNN to remember things for a long time (like hundreds of time steps). </a:t>
            </a:r>
          </a:p>
          <a:p>
            <a:r>
              <a:rPr lang="en-US" altLang="en-US">
                <a:cs typeface="Arial" panose="020B0604020202020204" pitchFamily="34" charset="0"/>
              </a:rPr>
              <a:t>They designed a memory cell using logistic and linear units with multiplicative interactions. </a:t>
            </a:r>
          </a:p>
        </p:txBody>
      </p:sp>
      <p:sp>
        <p:nvSpPr>
          <p:cNvPr id="4" name="Content Placeholder 3">
            <a:extLst>
              <a:ext uri="{FF2B5EF4-FFF2-40B4-BE49-F238E27FC236}">
                <a16:creationId xmlns:a16="http://schemas.microsoft.com/office/drawing/2014/main" id="{C7F0C9C1-1E8E-73F5-D2D0-E13FC5D12E46}"/>
              </a:ext>
            </a:extLst>
          </p:cNvPr>
          <p:cNvSpPr>
            <a:spLocks noGrp="1"/>
          </p:cNvSpPr>
          <p:nvPr>
            <p:ph sz="half" idx="2"/>
          </p:nvPr>
        </p:nvSpPr>
        <p:spPr>
          <a:xfrm>
            <a:off x="4648200" y="2057401"/>
            <a:ext cx="4038600" cy="3394075"/>
          </a:xfrm>
        </p:spPr>
        <p:txBody>
          <a:bodyPr>
            <a:normAutofit fontScale="92500" lnSpcReduction="20000"/>
          </a:bodyPr>
          <a:lstStyle/>
          <a:p>
            <a:r>
              <a:rPr lang="en-US" altLang="en-US">
                <a:cs typeface="Arial" panose="020B0604020202020204" pitchFamily="34" charset="0"/>
              </a:rPr>
              <a:t>Information gets into the cell whenever its “write” gate is on.</a:t>
            </a:r>
          </a:p>
          <a:p>
            <a:r>
              <a:rPr lang="en-US" altLang="en-US">
                <a:cs typeface="Arial" panose="020B0604020202020204" pitchFamily="34" charset="0"/>
              </a:rPr>
              <a:t>The information stays in the cell so long as its “keep” gate is on.</a:t>
            </a:r>
          </a:p>
          <a:p>
            <a:r>
              <a:rPr lang="en-US" altLang="en-US">
                <a:cs typeface="Arial" panose="020B0604020202020204" pitchFamily="34" charset="0"/>
              </a:rPr>
              <a:t>Information can be read from the cell by turning on its “read” gate.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16046356-7BBA-A3CD-4A00-267B62CE998E}"/>
              </a:ext>
            </a:extLst>
          </p:cNvPr>
          <p:cNvSpPr>
            <a:spLocks noGrp="1"/>
          </p:cNvSpPr>
          <p:nvPr>
            <p:ph type="title"/>
          </p:nvPr>
        </p:nvSpPr>
        <p:spPr>
          <a:xfrm>
            <a:off x="457200" y="876300"/>
            <a:ext cx="8229600" cy="857250"/>
          </a:xfrm>
        </p:spPr>
        <p:txBody>
          <a:bodyPr>
            <a:normAutofit fontScale="90000"/>
          </a:bodyPr>
          <a:lstStyle/>
          <a:p>
            <a:r>
              <a:rPr lang="en-US" altLang="en-US"/>
              <a:t>Implementing a memory cell in a neural network</a:t>
            </a:r>
          </a:p>
        </p:txBody>
      </p:sp>
      <p:sp>
        <p:nvSpPr>
          <p:cNvPr id="3" name="Content Placeholder 2">
            <a:extLst>
              <a:ext uri="{FF2B5EF4-FFF2-40B4-BE49-F238E27FC236}">
                <a16:creationId xmlns:a16="http://schemas.microsoft.com/office/drawing/2014/main" id="{A790DEB0-8F79-B763-C189-6768C5B978D8}"/>
              </a:ext>
            </a:extLst>
          </p:cNvPr>
          <p:cNvSpPr>
            <a:spLocks noGrp="1"/>
          </p:cNvSpPr>
          <p:nvPr>
            <p:ph sz="half" idx="1"/>
          </p:nvPr>
        </p:nvSpPr>
        <p:spPr>
          <a:xfrm>
            <a:off x="-185738" y="1803400"/>
            <a:ext cx="5197476" cy="3943350"/>
          </a:xfrm>
        </p:spPr>
        <p:txBody>
          <a:bodyPr rtlCol="0">
            <a:normAutofit fontScale="92500" lnSpcReduction="20000"/>
          </a:bodyPr>
          <a:lstStyle/>
          <a:p>
            <a:pPr>
              <a:buFont typeface="Arial"/>
              <a:buChar char="•"/>
              <a:defRPr/>
            </a:pPr>
            <a:r>
              <a:rPr lang="en-US" dirty="0">
                <a:ea typeface="+mn-ea"/>
                <a:cs typeface="Arial"/>
              </a:rPr>
              <a:t>To preserve information for a long time in the activities of an RNN, we use a circuit that implements an analog memory cell.</a:t>
            </a:r>
          </a:p>
          <a:p>
            <a:pPr lvl="1">
              <a:buFont typeface="Arial"/>
              <a:buChar char="–"/>
              <a:defRPr/>
            </a:pPr>
            <a:r>
              <a:rPr lang="en-US" dirty="0">
                <a:ea typeface="+mn-ea"/>
                <a:cs typeface="Arial"/>
              </a:rPr>
              <a:t>A linear unit that has a self-link with a weight of 1 will maintain its state.</a:t>
            </a:r>
          </a:p>
          <a:p>
            <a:pPr lvl="1">
              <a:buFont typeface="Arial"/>
              <a:buChar char="–"/>
              <a:defRPr/>
            </a:pPr>
            <a:r>
              <a:rPr lang="en-US" dirty="0">
                <a:ea typeface="+mn-ea"/>
                <a:cs typeface="Arial"/>
              </a:rPr>
              <a:t>Information is stored in the cell by activating its write gate. </a:t>
            </a:r>
          </a:p>
          <a:p>
            <a:pPr lvl="1">
              <a:buFont typeface="Arial"/>
              <a:buChar char="–"/>
              <a:defRPr/>
            </a:pPr>
            <a:r>
              <a:rPr lang="en-US" dirty="0">
                <a:ea typeface="+mn-ea"/>
                <a:cs typeface="Arial"/>
              </a:rPr>
              <a:t>Information is retrieved by activating the read gate.</a:t>
            </a:r>
          </a:p>
          <a:p>
            <a:pPr lvl="1">
              <a:buFont typeface="Arial"/>
              <a:buChar char="–"/>
              <a:defRPr/>
            </a:pPr>
            <a:r>
              <a:rPr lang="en-US" dirty="0">
                <a:ea typeface="+mn-ea"/>
                <a:cs typeface="Arial"/>
              </a:rPr>
              <a:t>We can </a:t>
            </a:r>
            <a:r>
              <a:rPr lang="en-US" dirty="0" err="1">
                <a:ea typeface="+mn-ea"/>
                <a:cs typeface="Arial"/>
              </a:rPr>
              <a:t>backpropagate</a:t>
            </a:r>
            <a:r>
              <a:rPr lang="en-US" dirty="0">
                <a:ea typeface="+mn-ea"/>
                <a:cs typeface="Arial"/>
              </a:rPr>
              <a:t> through this circuit because logistics are have nice derivatives.</a:t>
            </a:r>
          </a:p>
          <a:p>
            <a:pPr lvl="1">
              <a:buFont typeface="Arial"/>
              <a:buChar char="–"/>
              <a:defRPr/>
            </a:pPr>
            <a:endParaRPr lang="en-US" dirty="0">
              <a:ea typeface="+mn-ea"/>
            </a:endParaRPr>
          </a:p>
        </p:txBody>
      </p:sp>
      <p:sp>
        <p:nvSpPr>
          <p:cNvPr id="5" name="Oval 4">
            <a:extLst>
              <a:ext uri="{FF2B5EF4-FFF2-40B4-BE49-F238E27FC236}">
                <a16:creationId xmlns:a16="http://schemas.microsoft.com/office/drawing/2014/main" id="{F4A8370B-1DFC-7359-5FC5-5BAD6262CAA1}"/>
              </a:ext>
            </a:extLst>
          </p:cNvPr>
          <p:cNvSpPr>
            <a:spLocks noChangeArrowheads="1"/>
          </p:cNvSpPr>
          <p:nvPr/>
        </p:nvSpPr>
        <p:spPr bwMode="auto">
          <a:xfrm>
            <a:off x="6637338" y="3024188"/>
            <a:ext cx="881062" cy="830262"/>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cxnSp>
        <p:nvCxnSpPr>
          <p:cNvPr id="7" name="Straight Arrow Connector 6">
            <a:extLst>
              <a:ext uri="{FF2B5EF4-FFF2-40B4-BE49-F238E27FC236}">
                <a16:creationId xmlns:a16="http://schemas.microsoft.com/office/drawing/2014/main" id="{07610975-3F77-0FDA-7514-AC353B06D21D}"/>
              </a:ext>
            </a:extLst>
          </p:cNvPr>
          <p:cNvCxnSpPr>
            <a:cxnSpLocks noChangeShapeType="1"/>
            <a:endCxn id="5" idx="3"/>
          </p:cNvCxnSpPr>
          <p:nvPr/>
        </p:nvCxnSpPr>
        <p:spPr bwMode="auto">
          <a:xfrm flipV="1">
            <a:off x="6326189" y="3732214"/>
            <a:ext cx="441325" cy="935037"/>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6CF9C63A-4C9F-6690-3C18-C2A6BC117BB1}"/>
              </a:ext>
            </a:extLst>
          </p:cNvPr>
          <p:cNvCxnSpPr>
            <a:cxnSpLocks noChangeShapeType="1"/>
            <a:stCxn id="5" idx="5"/>
          </p:cNvCxnSpPr>
          <p:nvPr/>
        </p:nvCxnSpPr>
        <p:spPr bwMode="auto">
          <a:xfrm>
            <a:off x="7389814" y="3732214"/>
            <a:ext cx="382587" cy="935037"/>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67B50C0B-4799-1CA0-B16E-7CAB4C616CE6}"/>
              </a:ext>
            </a:extLst>
          </p:cNvPr>
          <p:cNvSpPr txBox="1">
            <a:spLocks noChangeArrowheads="1"/>
          </p:cNvSpPr>
          <p:nvPr/>
        </p:nvSpPr>
        <p:spPr bwMode="auto">
          <a:xfrm>
            <a:off x="7389813" y="4667251"/>
            <a:ext cx="1517650" cy="708025"/>
          </a:xfrm>
          <a:prstGeom prst="rect">
            <a:avLst/>
          </a:prstGeom>
          <a:solidFill>
            <a:srgbClr val="EEECE1"/>
          </a:solidFill>
          <a:ln w="9525">
            <a:solidFill>
              <a:srgbClr val="000000"/>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output to rest of RNN</a:t>
            </a:r>
          </a:p>
        </p:txBody>
      </p:sp>
      <p:sp>
        <p:nvSpPr>
          <p:cNvPr id="13" name="TextBox 12">
            <a:extLst>
              <a:ext uri="{FF2B5EF4-FFF2-40B4-BE49-F238E27FC236}">
                <a16:creationId xmlns:a16="http://schemas.microsoft.com/office/drawing/2014/main" id="{EA1C8142-F452-6900-C432-0F0D6FDC282B}"/>
              </a:ext>
            </a:extLst>
          </p:cNvPr>
          <p:cNvSpPr txBox="1">
            <a:spLocks noChangeArrowheads="1"/>
          </p:cNvSpPr>
          <p:nvPr/>
        </p:nvSpPr>
        <p:spPr bwMode="auto">
          <a:xfrm>
            <a:off x="5391150" y="4684714"/>
            <a:ext cx="1517650" cy="708025"/>
          </a:xfrm>
          <a:prstGeom prst="rect">
            <a:avLst/>
          </a:prstGeom>
          <a:solidFill>
            <a:schemeClr val="bg2"/>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input from rest of RNN</a:t>
            </a:r>
          </a:p>
        </p:txBody>
      </p:sp>
      <p:sp>
        <p:nvSpPr>
          <p:cNvPr id="14" name="Oval 13">
            <a:extLst>
              <a:ext uri="{FF2B5EF4-FFF2-40B4-BE49-F238E27FC236}">
                <a16:creationId xmlns:a16="http://schemas.microsoft.com/office/drawing/2014/main" id="{E6D26F5C-0E63-8926-1DE4-D27A04B90E18}"/>
              </a:ext>
            </a:extLst>
          </p:cNvPr>
          <p:cNvSpPr>
            <a:spLocks noChangeArrowheads="1"/>
          </p:cNvSpPr>
          <p:nvPr/>
        </p:nvSpPr>
        <p:spPr bwMode="auto">
          <a:xfrm>
            <a:off x="8040688" y="3659188"/>
            <a:ext cx="881062" cy="830262"/>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15" name="Oval 14">
            <a:extLst>
              <a:ext uri="{FF2B5EF4-FFF2-40B4-BE49-F238E27FC236}">
                <a16:creationId xmlns:a16="http://schemas.microsoft.com/office/drawing/2014/main" id="{7E19763A-6A8C-90F1-8238-978B584F89E8}"/>
              </a:ext>
            </a:extLst>
          </p:cNvPr>
          <p:cNvSpPr>
            <a:spLocks noChangeArrowheads="1"/>
          </p:cNvSpPr>
          <p:nvPr/>
        </p:nvSpPr>
        <p:spPr bwMode="auto">
          <a:xfrm>
            <a:off x="5157788" y="3657601"/>
            <a:ext cx="881062" cy="830263"/>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19" name="TextBox 18">
            <a:extLst>
              <a:ext uri="{FF2B5EF4-FFF2-40B4-BE49-F238E27FC236}">
                <a16:creationId xmlns:a16="http://schemas.microsoft.com/office/drawing/2014/main" id="{5BCC2A10-BEA1-B7B4-0B12-034A7B9A21EF}"/>
              </a:ext>
            </a:extLst>
          </p:cNvPr>
          <p:cNvSpPr txBox="1">
            <a:spLocks noChangeArrowheads="1"/>
          </p:cNvSpPr>
          <p:nvPr/>
        </p:nvSpPr>
        <p:spPr bwMode="auto">
          <a:xfrm>
            <a:off x="8148638" y="3703639"/>
            <a:ext cx="1028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read gate</a:t>
            </a:r>
          </a:p>
        </p:txBody>
      </p:sp>
      <p:sp>
        <p:nvSpPr>
          <p:cNvPr id="20" name="TextBox 19">
            <a:extLst>
              <a:ext uri="{FF2B5EF4-FFF2-40B4-BE49-F238E27FC236}">
                <a16:creationId xmlns:a16="http://schemas.microsoft.com/office/drawing/2014/main" id="{99846828-5846-606F-F9ED-2E2CB0BF3974}"/>
              </a:ext>
            </a:extLst>
          </p:cNvPr>
          <p:cNvSpPr txBox="1">
            <a:spLocks noChangeArrowheads="1"/>
          </p:cNvSpPr>
          <p:nvPr/>
        </p:nvSpPr>
        <p:spPr bwMode="auto">
          <a:xfrm>
            <a:off x="5265738" y="3683001"/>
            <a:ext cx="8747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write gate</a:t>
            </a:r>
          </a:p>
        </p:txBody>
      </p:sp>
      <p:sp>
        <p:nvSpPr>
          <p:cNvPr id="21" name="Oval 20">
            <a:extLst>
              <a:ext uri="{FF2B5EF4-FFF2-40B4-BE49-F238E27FC236}">
                <a16:creationId xmlns:a16="http://schemas.microsoft.com/office/drawing/2014/main" id="{4D3568E6-2FD1-91EC-F61A-85BDD5B1C795}"/>
              </a:ext>
            </a:extLst>
          </p:cNvPr>
          <p:cNvSpPr>
            <a:spLocks noChangeArrowheads="1"/>
          </p:cNvSpPr>
          <p:nvPr/>
        </p:nvSpPr>
        <p:spPr bwMode="auto">
          <a:xfrm>
            <a:off x="6637338" y="1598614"/>
            <a:ext cx="881062" cy="828675"/>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22" name="TextBox 21">
            <a:extLst>
              <a:ext uri="{FF2B5EF4-FFF2-40B4-BE49-F238E27FC236}">
                <a16:creationId xmlns:a16="http://schemas.microsoft.com/office/drawing/2014/main" id="{43783060-2138-11FD-FD9F-101D60D3BB29}"/>
              </a:ext>
            </a:extLst>
          </p:cNvPr>
          <p:cNvSpPr txBox="1">
            <a:spLocks noChangeArrowheads="1"/>
          </p:cNvSpPr>
          <p:nvPr/>
        </p:nvSpPr>
        <p:spPr bwMode="auto">
          <a:xfrm>
            <a:off x="6724651" y="1624014"/>
            <a:ext cx="1185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keep gate</a:t>
            </a:r>
          </a:p>
        </p:txBody>
      </p:sp>
      <p:cxnSp>
        <p:nvCxnSpPr>
          <p:cNvPr id="24" name="Curved Connector 23">
            <a:extLst>
              <a:ext uri="{FF2B5EF4-FFF2-40B4-BE49-F238E27FC236}">
                <a16:creationId xmlns:a16="http://schemas.microsoft.com/office/drawing/2014/main" id="{B4607CC1-9C0D-08DE-B94C-D2637D4E1E3B}"/>
              </a:ext>
            </a:extLst>
          </p:cNvPr>
          <p:cNvCxnSpPr>
            <a:cxnSpLocks noChangeShapeType="1"/>
            <a:stCxn id="5" idx="2"/>
            <a:endCxn id="5" idx="6"/>
          </p:cNvCxnSpPr>
          <p:nvPr/>
        </p:nvCxnSpPr>
        <p:spPr bwMode="auto">
          <a:xfrm rot="10800000" flipH="1">
            <a:off x="6637338" y="3440113"/>
            <a:ext cx="881062" cy="12700"/>
          </a:xfrm>
          <a:prstGeom prst="curvedConnector5">
            <a:avLst>
              <a:gd name="adj1" fmla="val -25963"/>
              <a:gd name="adj2" fmla="val 5066662"/>
              <a:gd name="adj3" fmla="val 125963"/>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9" name="Isosceles Triangle 28">
            <a:extLst>
              <a:ext uri="{FF2B5EF4-FFF2-40B4-BE49-F238E27FC236}">
                <a16:creationId xmlns:a16="http://schemas.microsoft.com/office/drawing/2014/main" id="{2C3BE41C-3FD5-A80A-CD9C-8845E52B6125}"/>
              </a:ext>
            </a:extLst>
          </p:cNvPr>
          <p:cNvSpPr>
            <a:spLocks noChangeArrowheads="1"/>
          </p:cNvSpPr>
          <p:nvPr/>
        </p:nvSpPr>
        <p:spPr bwMode="auto">
          <a:xfrm>
            <a:off x="6964364" y="2609851"/>
            <a:ext cx="236537" cy="207963"/>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30" name="Isosceles Triangle 29">
            <a:extLst>
              <a:ext uri="{FF2B5EF4-FFF2-40B4-BE49-F238E27FC236}">
                <a16:creationId xmlns:a16="http://schemas.microsoft.com/office/drawing/2014/main" id="{9EEBC235-8420-6814-052D-AE068F44E010}"/>
              </a:ext>
            </a:extLst>
          </p:cNvPr>
          <p:cNvSpPr>
            <a:spLocks noChangeArrowheads="1"/>
          </p:cNvSpPr>
          <p:nvPr/>
        </p:nvSpPr>
        <p:spPr bwMode="auto">
          <a:xfrm rot="4072946">
            <a:off x="7603332" y="4115595"/>
            <a:ext cx="212725" cy="201612"/>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31" name="Isosceles Triangle 30">
            <a:extLst>
              <a:ext uri="{FF2B5EF4-FFF2-40B4-BE49-F238E27FC236}">
                <a16:creationId xmlns:a16="http://schemas.microsoft.com/office/drawing/2014/main" id="{D1EBD525-7096-9F38-72D6-09067AC618E1}"/>
              </a:ext>
            </a:extLst>
          </p:cNvPr>
          <p:cNvSpPr>
            <a:spLocks noChangeArrowheads="1"/>
          </p:cNvSpPr>
          <p:nvPr/>
        </p:nvSpPr>
        <p:spPr bwMode="auto">
          <a:xfrm rot="17544066">
            <a:off x="6300788" y="4116388"/>
            <a:ext cx="246063" cy="211138"/>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cxnSp>
        <p:nvCxnSpPr>
          <p:cNvPr id="33" name="Straight Connector 32">
            <a:extLst>
              <a:ext uri="{FF2B5EF4-FFF2-40B4-BE49-F238E27FC236}">
                <a16:creationId xmlns:a16="http://schemas.microsoft.com/office/drawing/2014/main" id="{F8567D03-DF34-B84C-6E22-0A178FE65567}"/>
              </a:ext>
            </a:extLst>
          </p:cNvPr>
          <p:cNvCxnSpPr>
            <a:cxnSpLocks noChangeShapeType="1"/>
            <a:stCxn id="30" idx="0"/>
            <a:endCxn id="14" idx="2"/>
          </p:cNvCxnSpPr>
          <p:nvPr/>
        </p:nvCxnSpPr>
        <p:spPr bwMode="auto">
          <a:xfrm flipV="1">
            <a:off x="7802564" y="4075114"/>
            <a:ext cx="238125" cy="103187"/>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7" name="Straight Connector 36">
            <a:extLst>
              <a:ext uri="{FF2B5EF4-FFF2-40B4-BE49-F238E27FC236}">
                <a16:creationId xmlns:a16="http://schemas.microsoft.com/office/drawing/2014/main" id="{27FFFD24-A206-4E9D-F5F3-02ADE48E99A9}"/>
              </a:ext>
            </a:extLst>
          </p:cNvPr>
          <p:cNvCxnSpPr>
            <a:cxnSpLocks noChangeShapeType="1"/>
            <a:stCxn id="15" idx="6"/>
            <a:endCxn id="31" idx="0"/>
          </p:cNvCxnSpPr>
          <p:nvPr/>
        </p:nvCxnSpPr>
        <p:spPr bwMode="auto">
          <a:xfrm>
            <a:off x="6038850" y="4071939"/>
            <a:ext cx="287338" cy="109537"/>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Connector 43">
            <a:extLst>
              <a:ext uri="{FF2B5EF4-FFF2-40B4-BE49-F238E27FC236}">
                <a16:creationId xmlns:a16="http://schemas.microsoft.com/office/drawing/2014/main" id="{AB8DE312-BB34-C3CE-9975-705D59BDC63C}"/>
              </a:ext>
            </a:extLst>
          </p:cNvPr>
          <p:cNvCxnSpPr>
            <a:cxnSpLocks noChangeShapeType="1"/>
            <a:stCxn id="29" idx="0"/>
            <a:endCxn id="21" idx="4"/>
          </p:cNvCxnSpPr>
          <p:nvPr/>
        </p:nvCxnSpPr>
        <p:spPr bwMode="auto">
          <a:xfrm flipH="1" flipV="1">
            <a:off x="7078664" y="2427288"/>
            <a:ext cx="3175" cy="182562"/>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7" name="TextBox 46">
            <a:extLst>
              <a:ext uri="{FF2B5EF4-FFF2-40B4-BE49-F238E27FC236}">
                <a16:creationId xmlns:a16="http://schemas.microsoft.com/office/drawing/2014/main" id="{DB9FBBF9-4C9D-C578-0B18-0BEC60CF52EF}"/>
              </a:ext>
            </a:extLst>
          </p:cNvPr>
          <p:cNvSpPr txBox="1">
            <a:spLocks noChangeArrowheads="1"/>
          </p:cNvSpPr>
          <p:nvPr/>
        </p:nvSpPr>
        <p:spPr bwMode="auto">
          <a:xfrm>
            <a:off x="6688138" y="3221038"/>
            <a:ext cx="933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 1.73</a:t>
            </a:r>
          </a:p>
        </p:txBody>
      </p:sp>
      <p:cxnSp>
        <p:nvCxnSpPr>
          <p:cNvPr id="48" name="Straight Arrow Connector 47">
            <a:extLst>
              <a:ext uri="{FF2B5EF4-FFF2-40B4-BE49-F238E27FC236}">
                <a16:creationId xmlns:a16="http://schemas.microsoft.com/office/drawing/2014/main" id="{5BA39130-87F0-21EF-9085-66090F739A85}"/>
              </a:ext>
            </a:extLst>
          </p:cNvPr>
          <p:cNvCxnSpPr>
            <a:cxnSpLocks noChangeShapeType="1"/>
            <a:endCxn id="21" idx="2"/>
          </p:cNvCxnSpPr>
          <p:nvPr/>
        </p:nvCxnSpPr>
        <p:spPr bwMode="auto">
          <a:xfrm>
            <a:off x="5773738" y="2012950"/>
            <a:ext cx="863600" cy="0"/>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Straight Arrow Connector 50">
            <a:extLst>
              <a:ext uri="{FF2B5EF4-FFF2-40B4-BE49-F238E27FC236}">
                <a16:creationId xmlns:a16="http://schemas.microsoft.com/office/drawing/2014/main" id="{6F7CE967-E13A-81F5-5D1E-E315CF95BD8D}"/>
              </a:ext>
            </a:extLst>
          </p:cNvPr>
          <p:cNvCxnSpPr>
            <a:cxnSpLocks noChangeShapeType="1"/>
            <a:endCxn id="15" idx="0"/>
          </p:cNvCxnSpPr>
          <p:nvPr/>
        </p:nvCxnSpPr>
        <p:spPr bwMode="auto">
          <a:xfrm>
            <a:off x="5599113" y="2817814"/>
            <a:ext cx="0" cy="839787"/>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Arrow Connector 54">
            <a:extLst>
              <a:ext uri="{FF2B5EF4-FFF2-40B4-BE49-F238E27FC236}">
                <a16:creationId xmlns:a16="http://schemas.microsoft.com/office/drawing/2014/main" id="{1DD7E893-48CB-33F7-9674-A01D52DECCC6}"/>
              </a:ext>
            </a:extLst>
          </p:cNvPr>
          <p:cNvCxnSpPr>
            <a:cxnSpLocks noChangeShapeType="1"/>
            <a:endCxn id="14" idx="0"/>
          </p:cNvCxnSpPr>
          <p:nvPr/>
        </p:nvCxnSpPr>
        <p:spPr bwMode="auto">
          <a:xfrm>
            <a:off x="8482013" y="2844800"/>
            <a:ext cx="0" cy="814388"/>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animBg="1"/>
      <p:bldP spid="15" grpId="0" animBg="1"/>
      <p:bldP spid="19" grpId="0"/>
      <p:bldP spid="20" grpId="0"/>
      <p:bldP spid="21" grpId="0" animBg="1"/>
      <p:bldP spid="22" grpId="0"/>
      <p:bldP spid="29" grpId="0" animBg="1"/>
      <p:bldP spid="30" grpId="0" animBg="1"/>
      <p:bldP spid="31" grpId="0" animBg="1"/>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4CA5C52E-6870-42BE-DFFB-58E93415B3D2}"/>
              </a:ext>
            </a:extLst>
          </p:cNvPr>
          <p:cNvSpPr>
            <a:spLocks noGrp="1"/>
          </p:cNvSpPr>
          <p:nvPr>
            <p:ph type="title"/>
          </p:nvPr>
        </p:nvSpPr>
        <p:spPr>
          <a:xfrm>
            <a:off x="457200" y="842963"/>
            <a:ext cx="8229600" cy="857251"/>
          </a:xfrm>
        </p:spPr>
        <p:txBody>
          <a:bodyPr>
            <a:normAutofit fontScale="90000"/>
          </a:bodyPr>
          <a:lstStyle/>
          <a:p>
            <a:r>
              <a:rPr lang="en-US" altLang="en-US"/>
              <a:t>Backpropagation through a memory cell</a:t>
            </a:r>
          </a:p>
        </p:txBody>
      </p:sp>
      <p:sp>
        <p:nvSpPr>
          <p:cNvPr id="5" name="Oval 4">
            <a:extLst>
              <a:ext uri="{FF2B5EF4-FFF2-40B4-BE49-F238E27FC236}">
                <a16:creationId xmlns:a16="http://schemas.microsoft.com/office/drawing/2014/main" id="{D52FA005-E7D8-50E1-E23A-D95CD960C32F}"/>
              </a:ext>
            </a:extLst>
          </p:cNvPr>
          <p:cNvSpPr>
            <a:spLocks noChangeArrowheads="1"/>
          </p:cNvSpPr>
          <p:nvPr/>
        </p:nvSpPr>
        <p:spPr bwMode="auto">
          <a:xfrm>
            <a:off x="7180264" y="3041651"/>
            <a:ext cx="879475" cy="830263"/>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cxnSp>
        <p:nvCxnSpPr>
          <p:cNvPr id="6" name="Straight Arrow Connector 5">
            <a:extLst>
              <a:ext uri="{FF2B5EF4-FFF2-40B4-BE49-F238E27FC236}">
                <a16:creationId xmlns:a16="http://schemas.microsoft.com/office/drawing/2014/main" id="{B93B29E0-117F-CC2B-DDF5-7C208AAC3FEB}"/>
              </a:ext>
            </a:extLst>
          </p:cNvPr>
          <p:cNvCxnSpPr>
            <a:cxnSpLocks noChangeShapeType="1"/>
            <a:endCxn id="5" idx="3"/>
          </p:cNvCxnSpPr>
          <p:nvPr/>
        </p:nvCxnSpPr>
        <p:spPr bwMode="auto">
          <a:xfrm flipV="1">
            <a:off x="7308850" y="3749675"/>
            <a:ext cx="0" cy="1138238"/>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 name="Straight Arrow Connector 6">
            <a:extLst>
              <a:ext uri="{FF2B5EF4-FFF2-40B4-BE49-F238E27FC236}">
                <a16:creationId xmlns:a16="http://schemas.microsoft.com/office/drawing/2014/main" id="{E0EC2C02-6171-701B-903B-D491CA5172A7}"/>
              </a:ext>
            </a:extLst>
          </p:cNvPr>
          <p:cNvCxnSpPr>
            <a:cxnSpLocks noChangeShapeType="1"/>
            <a:stCxn id="5" idx="5"/>
          </p:cNvCxnSpPr>
          <p:nvPr/>
        </p:nvCxnSpPr>
        <p:spPr bwMode="auto">
          <a:xfrm>
            <a:off x="7931150" y="3749675"/>
            <a:ext cx="0" cy="1138238"/>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 name="Oval 7">
            <a:extLst>
              <a:ext uri="{FF2B5EF4-FFF2-40B4-BE49-F238E27FC236}">
                <a16:creationId xmlns:a16="http://schemas.microsoft.com/office/drawing/2014/main" id="{D23454B6-4A15-75FF-A197-6762D015A39F}"/>
              </a:ext>
            </a:extLst>
          </p:cNvPr>
          <p:cNvSpPr>
            <a:spLocks noChangeArrowheads="1"/>
          </p:cNvSpPr>
          <p:nvPr/>
        </p:nvSpPr>
        <p:spPr bwMode="auto">
          <a:xfrm>
            <a:off x="8170864" y="3810001"/>
            <a:ext cx="879475" cy="830263"/>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9" name="Oval 8">
            <a:extLst>
              <a:ext uri="{FF2B5EF4-FFF2-40B4-BE49-F238E27FC236}">
                <a16:creationId xmlns:a16="http://schemas.microsoft.com/office/drawing/2014/main" id="{30A95A13-98B0-822A-E7E9-84FFDE016DEF}"/>
              </a:ext>
            </a:extLst>
          </p:cNvPr>
          <p:cNvSpPr>
            <a:spLocks noChangeArrowheads="1"/>
          </p:cNvSpPr>
          <p:nvPr/>
        </p:nvSpPr>
        <p:spPr bwMode="auto">
          <a:xfrm>
            <a:off x="6224588" y="3827464"/>
            <a:ext cx="881062" cy="828675"/>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10" name="TextBox 9">
            <a:extLst>
              <a:ext uri="{FF2B5EF4-FFF2-40B4-BE49-F238E27FC236}">
                <a16:creationId xmlns:a16="http://schemas.microsoft.com/office/drawing/2014/main" id="{E5C981CB-F01E-2A9A-BA75-16861EF862DD}"/>
              </a:ext>
            </a:extLst>
          </p:cNvPr>
          <p:cNvSpPr txBox="1">
            <a:spLocks noChangeArrowheads="1"/>
          </p:cNvSpPr>
          <p:nvPr/>
        </p:nvSpPr>
        <p:spPr bwMode="auto">
          <a:xfrm>
            <a:off x="8259763" y="3789364"/>
            <a:ext cx="1028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read </a:t>
            </a:r>
          </a:p>
          <a:p>
            <a:r>
              <a:rPr lang="en-US" altLang="en-US" sz="2000">
                <a:cs typeface="Arial" panose="020B0604020202020204" pitchFamily="34" charset="0"/>
              </a:rPr>
              <a:t>1</a:t>
            </a:r>
          </a:p>
        </p:txBody>
      </p:sp>
      <p:sp>
        <p:nvSpPr>
          <p:cNvPr id="11" name="TextBox 10">
            <a:extLst>
              <a:ext uri="{FF2B5EF4-FFF2-40B4-BE49-F238E27FC236}">
                <a16:creationId xmlns:a16="http://schemas.microsoft.com/office/drawing/2014/main" id="{676D0171-CD4B-7D35-D825-A3E252E40D80}"/>
              </a:ext>
            </a:extLst>
          </p:cNvPr>
          <p:cNvSpPr txBox="1">
            <a:spLocks noChangeArrowheads="1"/>
          </p:cNvSpPr>
          <p:nvPr/>
        </p:nvSpPr>
        <p:spPr bwMode="auto">
          <a:xfrm>
            <a:off x="6288088" y="3814764"/>
            <a:ext cx="728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write   0</a:t>
            </a:r>
          </a:p>
        </p:txBody>
      </p:sp>
      <p:sp>
        <p:nvSpPr>
          <p:cNvPr id="12" name="Oval 11">
            <a:extLst>
              <a:ext uri="{FF2B5EF4-FFF2-40B4-BE49-F238E27FC236}">
                <a16:creationId xmlns:a16="http://schemas.microsoft.com/office/drawing/2014/main" id="{DB8C9072-474C-9F01-D4FF-688D6394C0D9}"/>
              </a:ext>
            </a:extLst>
          </p:cNvPr>
          <p:cNvSpPr>
            <a:spLocks noChangeArrowheads="1"/>
          </p:cNvSpPr>
          <p:nvPr/>
        </p:nvSpPr>
        <p:spPr bwMode="auto">
          <a:xfrm>
            <a:off x="5588001" y="2259014"/>
            <a:ext cx="881063" cy="828675"/>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13" name="TextBox 12">
            <a:extLst>
              <a:ext uri="{FF2B5EF4-FFF2-40B4-BE49-F238E27FC236}">
                <a16:creationId xmlns:a16="http://schemas.microsoft.com/office/drawing/2014/main" id="{C36F92D6-FEDB-1354-8E69-99809327B801}"/>
              </a:ext>
            </a:extLst>
          </p:cNvPr>
          <p:cNvSpPr txBox="1">
            <a:spLocks noChangeArrowheads="1"/>
          </p:cNvSpPr>
          <p:nvPr/>
        </p:nvSpPr>
        <p:spPr bwMode="auto">
          <a:xfrm>
            <a:off x="5675313" y="2284414"/>
            <a:ext cx="793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keep 1</a:t>
            </a:r>
          </a:p>
        </p:txBody>
      </p:sp>
      <p:sp>
        <p:nvSpPr>
          <p:cNvPr id="15" name="Isosceles Triangle 14">
            <a:extLst>
              <a:ext uri="{FF2B5EF4-FFF2-40B4-BE49-F238E27FC236}">
                <a16:creationId xmlns:a16="http://schemas.microsoft.com/office/drawing/2014/main" id="{5881D97A-39CB-780B-5A78-1C48BA7DB507}"/>
              </a:ext>
            </a:extLst>
          </p:cNvPr>
          <p:cNvSpPr>
            <a:spLocks noChangeArrowheads="1"/>
          </p:cNvSpPr>
          <p:nvPr/>
        </p:nvSpPr>
        <p:spPr bwMode="auto">
          <a:xfrm>
            <a:off x="5913439" y="3252788"/>
            <a:ext cx="238125" cy="209550"/>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16" name="Isosceles Triangle 15">
            <a:extLst>
              <a:ext uri="{FF2B5EF4-FFF2-40B4-BE49-F238E27FC236}">
                <a16:creationId xmlns:a16="http://schemas.microsoft.com/office/drawing/2014/main" id="{EA5AE136-D5C3-27C6-0717-A709EF701D07}"/>
              </a:ext>
            </a:extLst>
          </p:cNvPr>
          <p:cNvSpPr>
            <a:spLocks noChangeArrowheads="1"/>
          </p:cNvSpPr>
          <p:nvPr/>
        </p:nvSpPr>
        <p:spPr bwMode="auto">
          <a:xfrm rot="5400000">
            <a:off x="7942263" y="4132263"/>
            <a:ext cx="211138" cy="201613"/>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17" name="Isosceles Triangle 16">
            <a:extLst>
              <a:ext uri="{FF2B5EF4-FFF2-40B4-BE49-F238E27FC236}">
                <a16:creationId xmlns:a16="http://schemas.microsoft.com/office/drawing/2014/main" id="{7503A4E9-EC6F-07B3-45DC-76620C6329C1}"/>
              </a:ext>
            </a:extLst>
          </p:cNvPr>
          <p:cNvSpPr>
            <a:spLocks noChangeArrowheads="1"/>
          </p:cNvSpPr>
          <p:nvPr/>
        </p:nvSpPr>
        <p:spPr bwMode="auto">
          <a:xfrm rot="16200000">
            <a:off x="7072313" y="4133850"/>
            <a:ext cx="246062" cy="211138"/>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cxnSp>
        <p:nvCxnSpPr>
          <p:cNvPr id="20" name="Straight Connector 19">
            <a:extLst>
              <a:ext uri="{FF2B5EF4-FFF2-40B4-BE49-F238E27FC236}">
                <a16:creationId xmlns:a16="http://schemas.microsoft.com/office/drawing/2014/main" id="{62B2D7C1-A17B-4E7E-1254-4F7F5EC413E9}"/>
              </a:ext>
            </a:extLst>
          </p:cNvPr>
          <p:cNvCxnSpPr>
            <a:cxnSpLocks noChangeShapeType="1"/>
            <a:stCxn id="15" idx="0"/>
            <a:endCxn id="12" idx="4"/>
          </p:cNvCxnSpPr>
          <p:nvPr/>
        </p:nvCxnSpPr>
        <p:spPr bwMode="auto">
          <a:xfrm flipH="1" flipV="1">
            <a:off x="6027738" y="3087688"/>
            <a:ext cx="4762" cy="16510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BC47CE3E-6341-2F6B-7B52-711CA85ADFE8}"/>
              </a:ext>
            </a:extLst>
          </p:cNvPr>
          <p:cNvSpPr txBox="1">
            <a:spLocks noChangeArrowheads="1"/>
          </p:cNvSpPr>
          <p:nvPr/>
        </p:nvSpPr>
        <p:spPr bwMode="auto">
          <a:xfrm>
            <a:off x="7229476" y="3254375"/>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 1.7</a:t>
            </a:r>
          </a:p>
        </p:txBody>
      </p:sp>
      <p:cxnSp>
        <p:nvCxnSpPr>
          <p:cNvPr id="22" name="Straight Arrow Connector 21">
            <a:extLst>
              <a:ext uri="{FF2B5EF4-FFF2-40B4-BE49-F238E27FC236}">
                <a16:creationId xmlns:a16="http://schemas.microsoft.com/office/drawing/2014/main" id="{08317C55-E4B9-E4A6-659A-DD9AB515AD32}"/>
              </a:ext>
            </a:extLst>
          </p:cNvPr>
          <p:cNvCxnSpPr>
            <a:cxnSpLocks noChangeShapeType="1"/>
            <a:endCxn id="12" idx="0"/>
          </p:cNvCxnSpPr>
          <p:nvPr/>
        </p:nvCxnSpPr>
        <p:spPr bwMode="auto">
          <a:xfrm flipH="1">
            <a:off x="6027738" y="1754189"/>
            <a:ext cx="4762" cy="504825"/>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36F239AE-81D3-BCE4-401A-E791416F2A21}"/>
              </a:ext>
            </a:extLst>
          </p:cNvPr>
          <p:cNvCxnSpPr>
            <a:cxnSpLocks noChangeShapeType="1"/>
            <a:endCxn id="9" idx="4"/>
          </p:cNvCxnSpPr>
          <p:nvPr/>
        </p:nvCxnSpPr>
        <p:spPr bwMode="auto">
          <a:xfrm flipV="1">
            <a:off x="6665913" y="4656138"/>
            <a:ext cx="0" cy="468312"/>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33C25FCD-F9BB-9697-3AC3-886304D5EDB4}"/>
              </a:ext>
            </a:extLst>
          </p:cNvPr>
          <p:cNvCxnSpPr>
            <a:cxnSpLocks noChangeShapeType="1"/>
            <a:stCxn id="8" idx="4"/>
          </p:cNvCxnSpPr>
          <p:nvPr/>
        </p:nvCxnSpPr>
        <p:spPr bwMode="auto">
          <a:xfrm>
            <a:off x="8610600" y="4640264"/>
            <a:ext cx="0" cy="619125"/>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9" name="Oval 38">
            <a:extLst>
              <a:ext uri="{FF2B5EF4-FFF2-40B4-BE49-F238E27FC236}">
                <a16:creationId xmlns:a16="http://schemas.microsoft.com/office/drawing/2014/main" id="{D7C2EAB3-F5AE-8DE5-5748-695A9E621DD6}"/>
              </a:ext>
            </a:extLst>
          </p:cNvPr>
          <p:cNvSpPr>
            <a:spLocks noChangeArrowheads="1"/>
          </p:cNvSpPr>
          <p:nvPr/>
        </p:nvSpPr>
        <p:spPr bwMode="auto">
          <a:xfrm>
            <a:off x="4097338" y="3059114"/>
            <a:ext cx="881062" cy="828675"/>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cxnSp>
        <p:nvCxnSpPr>
          <p:cNvPr id="40" name="Straight Arrow Connector 39">
            <a:extLst>
              <a:ext uri="{FF2B5EF4-FFF2-40B4-BE49-F238E27FC236}">
                <a16:creationId xmlns:a16="http://schemas.microsoft.com/office/drawing/2014/main" id="{DD71D1F0-1DD7-10B7-70F9-DE3B648333B7}"/>
              </a:ext>
            </a:extLst>
          </p:cNvPr>
          <p:cNvCxnSpPr>
            <a:cxnSpLocks noChangeShapeType="1"/>
            <a:endCxn id="39" idx="3"/>
          </p:cNvCxnSpPr>
          <p:nvPr/>
        </p:nvCxnSpPr>
        <p:spPr bwMode="auto">
          <a:xfrm flipV="1">
            <a:off x="4227513" y="3767138"/>
            <a:ext cx="0" cy="1136650"/>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Straight Arrow Connector 40">
            <a:extLst>
              <a:ext uri="{FF2B5EF4-FFF2-40B4-BE49-F238E27FC236}">
                <a16:creationId xmlns:a16="http://schemas.microsoft.com/office/drawing/2014/main" id="{B62F3002-1F75-A11B-8F40-8C881A0E1555}"/>
              </a:ext>
            </a:extLst>
          </p:cNvPr>
          <p:cNvCxnSpPr>
            <a:cxnSpLocks noChangeShapeType="1"/>
            <a:stCxn id="39" idx="5"/>
          </p:cNvCxnSpPr>
          <p:nvPr/>
        </p:nvCxnSpPr>
        <p:spPr bwMode="auto">
          <a:xfrm>
            <a:off x="4849813" y="3767138"/>
            <a:ext cx="0" cy="1136650"/>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2" name="Oval 41">
            <a:extLst>
              <a:ext uri="{FF2B5EF4-FFF2-40B4-BE49-F238E27FC236}">
                <a16:creationId xmlns:a16="http://schemas.microsoft.com/office/drawing/2014/main" id="{78068DAD-DE7B-B950-4E4E-517DF506C7EF}"/>
              </a:ext>
            </a:extLst>
          </p:cNvPr>
          <p:cNvSpPr>
            <a:spLocks noChangeArrowheads="1"/>
          </p:cNvSpPr>
          <p:nvPr/>
        </p:nvSpPr>
        <p:spPr bwMode="auto">
          <a:xfrm>
            <a:off x="5072064" y="3827464"/>
            <a:ext cx="879475" cy="828675"/>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43" name="Oval 42">
            <a:extLst>
              <a:ext uri="{FF2B5EF4-FFF2-40B4-BE49-F238E27FC236}">
                <a16:creationId xmlns:a16="http://schemas.microsoft.com/office/drawing/2014/main" id="{B0569809-1B40-4030-78AB-7AC47F2227D0}"/>
              </a:ext>
            </a:extLst>
          </p:cNvPr>
          <p:cNvSpPr>
            <a:spLocks noChangeArrowheads="1"/>
          </p:cNvSpPr>
          <p:nvPr/>
        </p:nvSpPr>
        <p:spPr bwMode="auto">
          <a:xfrm>
            <a:off x="3125788" y="3843338"/>
            <a:ext cx="881062" cy="830262"/>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44" name="TextBox 43">
            <a:extLst>
              <a:ext uri="{FF2B5EF4-FFF2-40B4-BE49-F238E27FC236}">
                <a16:creationId xmlns:a16="http://schemas.microsoft.com/office/drawing/2014/main" id="{2ADD74A3-8510-C578-0795-2D47C009B8D4}"/>
              </a:ext>
            </a:extLst>
          </p:cNvPr>
          <p:cNvSpPr txBox="1">
            <a:spLocks noChangeArrowheads="1"/>
          </p:cNvSpPr>
          <p:nvPr/>
        </p:nvSpPr>
        <p:spPr bwMode="auto">
          <a:xfrm>
            <a:off x="5143500" y="3806826"/>
            <a:ext cx="1028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read </a:t>
            </a:r>
          </a:p>
          <a:p>
            <a:r>
              <a:rPr lang="en-US" altLang="en-US" sz="2000">
                <a:cs typeface="Arial" panose="020B0604020202020204" pitchFamily="34" charset="0"/>
              </a:rPr>
              <a:t>0</a:t>
            </a:r>
          </a:p>
        </p:txBody>
      </p:sp>
      <p:sp>
        <p:nvSpPr>
          <p:cNvPr id="45" name="TextBox 44">
            <a:extLst>
              <a:ext uri="{FF2B5EF4-FFF2-40B4-BE49-F238E27FC236}">
                <a16:creationId xmlns:a16="http://schemas.microsoft.com/office/drawing/2014/main" id="{A90C2679-D2E8-C2E9-34DB-0DFD10255E0A}"/>
              </a:ext>
            </a:extLst>
          </p:cNvPr>
          <p:cNvSpPr txBox="1">
            <a:spLocks noChangeArrowheads="1"/>
          </p:cNvSpPr>
          <p:nvPr/>
        </p:nvSpPr>
        <p:spPr bwMode="auto">
          <a:xfrm>
            <a:off x="3189288" y="3832226"/>
            <a:ext cx="728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write   0</a:t>
            </a:r>
          </a:p>
        </p:txBody>
      </p:sp>
      <p:sp>
        <p:nvSpPr>
          <p:cNvPr id="46" name="Isosceles Triangle 45">
            <a:extLst>
              <a:ext uri="{FF2B5EF4-FFF2-40B4-BE49-F238E27FC236}">
                <a16:creationId xmlns:a16="http://schemas.microsoft.com/office/drawing/2014/main" id="{B9683806-10EB-EC63-FC2A-110308D85607}"/>
              </a:ext>
            </a:extLst>
          </p:cNvPr>
          <p:cNvSpPr>
            <a:spLocks noChangeArrowheads="1"/>
          </p:cNvSpPr>
          <p:nvPr/>
        </p:nvSpPr>
        <p:spPr bwMode="auto">
          <a:xfrm rot="5400000">
            <a:off x="4860926" y="4149726"/>
            <a:ext cx="211137" cy="201612"/>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47" name="Isosceles Triangle 46">
            <a:extLst>
              <a:ext uri="{FF2B5EF4-FFF2-40B4-BE49-F238E27FC236}">
                <a16:creationId xmlns:a16="http://schemas.microsoft.com/office/drawing/2014/main" id="{040249C6-1A82-8A33-4455-0FE7C3F85F92}"/>
              </a:ext>
            </a:extLst>
          </p:cNvPr>
          <p:cNvSpPr>
            <a:spLocks noChangeArrowheads="1"/>
          </p:cNvSpPr>
          <p:nvPr/>
        </p:nvSpPr>
        <p:spPr bwMode="auto">
          <a:xfrm rot="16200000">
            <a:off x="3988594" y="4150519"/>
            <a:ext cx="247650" cy="211138"/>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50" name="TextBox 49">
            <a:extLst>
              <a:ext uri="{FF2B5EF4-FFF2-40B4-BE49-F238E27FC236}">
                <a16:creationId xmlns:a16="http://schemas.microsoft.com/office/drawing/2014/main" id="{CB9C922A-64B8-959E-FE7E-8F769C4A7161}"/>
              </a:ext>
            </a:extLst>
          </p:cNvPr>
          <p:cNvSpPr txBox="1">
            <a:spLocks noChangeArrowheads="1"/>
          </p:cNvSpPr>
          <p:nvPr/>
        </p:nvSpPr>
        <p:spPr bwMode="auto">
          <a:xfrm>
            <a:off x="4148139" y="3254375"/>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 1.7</a:t>
            </a:r>
          </a:p>
        </p:txBody>
      </p:sp>
      <p:cxnSp>
        <p:nvCxnSpPr>
          <p:cNvPr id="51" name="Straight Arrow Connector 50">
            <a:extLst>
              <a:ext uri="{FF2B5EF4-FFF2-40B4-BE49-F238E27FC236}">
                <a16:creationId xmlns:a16="http://schemas.microsoft.com/office/drawing/2014/main" id="{55865402-5D7A-6801-CD87-9D99A230C308}"/>
              </a:ext>
            </a:extLst>
          </p:cNvPr>
          <p:cNvCxnSpPr>
            <a:cxnSpLocks noChangeShapeType="1"/>
            <a:endCxn id="43" idx="4"/>
          </p:cNvCxnSpPr>
          <p:nvPr/>
        </p:nvCxnSpPr>
        <p:spPr bwMode="auto">
          <a:xfrm flipV="1">
            <a:off x="3567113" y="4673601"/>
            <a:ext cx="0" cy="468313"/>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Straight Arrow Connector 51">
            <a:extLst>
              <a:ext uri="{FF2B5EF4-FFF2-40B4-BE49-F238E27FC236}">
                <a16:creationId xmlns:a16="http://schemas.microsoft.com/office/drawing/2014/main" id="{179A7D9D-4490-B888-4A06-1698502A82DD}"/>
              </a:ext>
            </a:extLst>
          </p:cNvPr>
          <p:cNvCxnSpPr>
            <a:cxnSpLocks noChangeShapeType="1"/>
            <a:stCxn id="42" idx="4"/>
          </p:cNvCxnSpPr>
          <p:nvPr/>
        </p:nvCxnSpPr>
        <p:spPr bwMode="auto">
          <a:xfrm>
            <a:off x="5511800" y="4656139"/>
            <a:ext cx="0" cy="485775"/>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3" name="Oval 52">
            <a:extLst>
              <a:ext uri="{FF2B5EF4-FFF2-40B4-BE49-F238E27FC236}">
                <a16:creationId xmlns:a16="http://schemas.microsoft.com/office/drawing/2014/main" id="{ACE73334-910E-92EA-1EDA-D9ED0CAC57A3}"/>
              </a:ext>
            </a:extLst>
          </p:cNvPr>
          <p:cNvSpPr>
            <a:spLocks noChangeArrowheads="1"/>
          </p:cNvSpPr>
          <p:nvPr/>
        </p:nvSpPr>
        <p:spPr bwMode="auto">
          <a:xfrm>
            <a:off x="1066801" y="3059114"/>
            <a:ext cx="881063" cy="828675"/>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cxnSp>
        <p:nvCxnSpPr>
          <p:cNvPr id="54" name="Straight Arrow Connector 53">
            <a:extLst>
              <a:ext uri="{FF2B5EF4-FFF2-40B4-BE49-F238E27FC236}">
                <a16:creationId xmlns:a16="http://schemas.microsoft.com/office/drawing/2014/main" id="{2BABAFDD-9D09-32AD-B951-633DA59F11EB}"/>
              </a:ext>
            </a:extLst>
          </p:cNvPr>
          <p:cNvCxnSpPr>
            <a:cxnSpLocks noChangeShapeType="1"/>
            <a:endCxn id="53" idx="3"/>
          </p:cNvCxnSpPr>
          <p:nvPr/>
        </p:nvCxnSpPr>
        <p:spPr bwMode="auto">
          <a:xfrm flipV="1">
            <a:off x="1195388" y="3767138"/>
            <a:ext cx="0" cy="1136650"/>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Arrow Connector 54">
            <a:extLst>
              <a:ext uri="{FF2B5EF4-FFF2-40B4-BE49-F238E27FC236}">
                <a16:creationId xmlns:a16="http://schemas.microsoft.com/office/drawing/2014/main" id="{95260947-904D-F678-426E-D2235F56B4F8}"/>
              </a:ext>
            </a:extLst>
          </p:cNvPr>
          <p:cNvCxnSpPr>
            <a:cxnSpLocks noChangeShapeType="1"/>
            <a:stCxn id="53" idx="5"/>
          </p:cNvCxnSpPr>
          <p:nvPr/>
        </p:nvCxnSpPr>
        <p:spPr bwMode="auto">
          <a:xfrm>
            <a:off x="1819275" y="3767138"/>
            <a:ext cx="0" cy="1136650"/>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6" name="Oval 55">
            <a:extLst>
              <a:ext uri="{FF2B5EF4-FFF2-40B4-BE49-F238E27FC236}">
                <a16:creationId xmlns:a16="http://schemas.microsoft.com/office/drawing/2014/main" id="{1F2606DA-13D8-44CB-35B4-9A0C5BE2216F}"/>
              </a:ext>
            </a:extLst>
          </p:cNvPr>
          <p:cNvSpPr>
            <a:spLocks noChangeArrowheads="1"/>
          </p:cNvSpPr>
          <p:nvPr/>
        </p:nvSpPr>
        <p:spPr bwMode="auto">
          <a:xfrm>
            <a:off x="2039938" y="3827464"/>
            <a:ext cx="881062" cy="828675"/>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57" name="Oval 56">
            <a:extLst>
              <a:ext uri="{FF2B5EF4-FFF2-40B4-BE49-F238E27FC236}">
                <a16:creationId xmlns:a16="http://schemas.microsoft.com/office/drawing/2014/main" id="{8EB7716D-EB94-BA1F-E0AA-FBEE1676A1E9}"/>
              </a:ext>
            </a:extLst>
          </p:cNvPr>
          <p:cNvSpPr>
            <a:spLocks noChangeArrowheads="1"/>
          </p:cNvSpPr>
          <p:nvPr/>
        </p:nvSpPr>
        <p:spPr bwMode="auto">
          <a:xfrm>
            <a:off x="95251" y="3843338"/>
            <a:ext cx="881063" cy="830262"/>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39972" name="TextBox 57">
            <a:extLst>
              <a:ext uri="{FF2B5EF4-FFF2-40B4-BE49-F238E27FC236}">
                <a16:creationId xmlns:a16="http://schemas.microsoft.com/office/drawing/2014/main" id="{C31AB5D9-DC71-C6F5-4853-501091B9B70B}"/>
              </a:ext>
            </a:extLst>
          </p:cNvPr>
          <p:cNvSpPr txBox="1">
            <a:spLocks noChangeArrowheads="1"/>
          </p:cNvSpPr>
          <p:nvPr/>
        </p:nvSpPr>
        <p:spPr bwMode="auto">
          <a:xfrm>
            <a:off x="2112963" y="3806826"/>
            <a:ext cx="1028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read </a:t>
            </a:r>
          </a:p>
          <a:p>
            <a:r>
              <a:rPr lang="en-US" altLang="en-US" sz="2000">
                <a:cs typeface="Arial" panose="020B0604020202020204" pitchFamily="34" charset="0"/>
              </a:rPr>
              <a:t>0</a:t>
            </a:r>
          </a:p>
        </p:txBody>
      </p:sp>
      <p:sp>
        <p:nvSpPr>
          <p:cNvPr id="39973" name="TextBox 58">
            <a:extLst>
              <a:ext uri="{FF2B5EF4-FFF2-40B4-BE49-F238E27FC236}">
                <a16:creationId xmlns:a16="http://schemas.microsoft.com/office/drawing/2014/main" id="{C9472E8F-45B8-4FAE-00FA-84A7741400FE}"/>
              </a:ext>
            </a:extLst>
          </p:cNvPr>
          <p:cNvSpPr txBox="1">
            <a:spLocks noChangeArrowheads="1"/>
          </p:cNvSpPr>
          <p:nvPr/>
        </p:nvSpPr>
        <p:spPr bwMode="auto">
          <a:xfrm>
            <a:off x="158751" y="3832226"/>
            <a:ext cx="728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write   1</a:t>
            </a:r>
          </a:p>
        </p:txBody>
      </p:sp>
      <p:sp>
        <p:nvSpPr>
          <p:cNvPr id="60" name="Isosceles Triangle 59">
            <a:extLst>
              <a:ext uri="{FF2B5EF4-FFF2-40B4-BE49-F238E27FC236}">
                <a16:creationId xmlns:a16="http://schemas.microsoft.com/office/drawing/2014/main" id="{573EA888-F341-FEF4-50A5-A38F2E6331AC}"/>
              </a:ext>
            </a:extLst>
          </p:cNvPr>
          <p:cNvSpPr>
            <a:spLocks noChangeArrowheads="1"/>
          </p:cNvSpPr>
          <p:nvPr/>
        </p:nvSpPr>
        <p:spPr bwMode="auto">
          <a:xfrm rot="5400000">
            <a:off x="1829595" y="4150520"/>
            <a:ext cx="211137" cy="200025"/>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61" name="Isosceles Triangle 60">
            <a:extLst>
              <a:ext uri="{FF2B5EF4-FFF2-40B4-BE49-F238E27FC236}">
                <a16:creationId xmlns:a16="http://schemas.microsoft.com/office/drawing/2014/main" id="{D9FB0511-A168-43FF-7FAA-38D357607377}"/>
              </a:ext>
            </a:extLst>
          </p:cNvPr>
          <p:cNvSpPr>
            <a:spLocks noChangeArrowheads="1"/>
          </p:cNvSpPr>
          <p:nvPr/>
        </p:nvSpPr>
        <p:spPr bwMode="auto">
          <a:xfrm rot="16200000">
            <a:off x="958057" y="4150520"/>
            <a:ext cx="247650" cy="211137"/>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39976" name="TextBox 61">
            <a:extLst>
              <a:ext uri="{FF2B5EF4-FFF2-40B4-BE49-F238E27FC236}">
                <a16:creationId xmlns:a16="http://schemas.microsoft.com/office/drawing/2014/main" id="{A0B8D165-7735-6098-0426-4CF207EB6251}"/>
              </a:ext>
            </a:extLst>
          </p:cNvPr>
          <p:cNvSpPr txBox="1">
            <a:spLocks noChangeArrowheads="1"/>
          </p:cNvSpPr>
          <p:nvPr/>
        </p:nvSpPr>
        <p:spPr bwMode="auto">
          <a:xfrm>
            <a:off x="1116014" y="3254375"/>
            <a:ext cx="719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 1.7</a:t>
            </a:r>
          </a:p>
        </p:txBody>
      </p:sp>
      <p:cxnSp>
        <p:nvCxnSpPr>
          <p:cNvPr id="63" name="Straight Arrow Connector 62">
            <a:extLst>
              <a:ext uri="{FF2B5EF4-FFF2-40B4-BE49-F238E27FC236}">
                <a16:creationId xmlns:a16="http://schemas.microsoft.com/office/drawing/2014/main" id="{B38B51E2-C0E3-BA34-99BC-405FAE76E82A}"/>
              </a:ext>
            </a:extLst>
          </p:cNvPr>
          <p:cNvCxnSpPr>
            <a:cxnSpLocks noChangeShapeType="1"/>
            <a:endCxn id="57" idx="4"/>
          </p:cNvCxnSpPr>
          <p:nvPr/>
        </p:nvCxnSpPr>
        <p:spPr bwMode="auto">
          <a:xfrm flipV="1">
            <a:off x="534988" y="4673601"/>
            <a:ext cx="0" cy="468313"/>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4" name="Straight Arrow Connector 63">
            <a:extLst>
              <a:ext uri="{FF2B5EF4-FFF2-40B4-BE49-F238E27FC236}">
                <a16:creationId xmlns:a16="http://schemas.microsoft.com/office/drawing/2014/main" id="{0C300719-4804-763F-43C7-FC102149D110}"/>
              </a:ext>
            </a:extLst>
          </p:cNvPr>
          <p:cNvCxnSpPr>
            <a:cxnSpLocks noChangeShapeType="1"/>
            <a:stCxn id="56" idx="4"/>
          </p:cNvCxnSpPr>
          <p:nvPr/>
        </p:nvCxnSpPr>
        <p:spPr bwMode="auto">
          <a:xfrm>
            <a:off x="2481263" y="4656138"/>
            <a:ext cx="0" cy="468312"/>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4" name="TextBox 73">
            <a:extLst>
              <a:ext uri="{FF2B5EF4-FFF2-40B4-BE49-F238E27FC236}">
                <a16:creationId xmlns:a16="http://schemas.microsoft.com/office/drawing/2014/main" id="{EB174150-8F23-05DF-6418-AE134471928A}"/>
              </a:ext>
            </a:extLst>
          </p:cNvPr>
          <p:cNvSpPr txBox="1">
            <a:spLocks noChangeArrowheads="1"/>
          </p:cNvSpPr>
          <p:nvPr/>
        </p:nvSpPr>
        <p:spPr bwMode="auto">
          <a:xfrm>
            <a:off x="7618413" y="4879975"/>
            <a:ext cx="933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 1.7</a:t>
            </a:r>
          </a:p>
        </p:txBody>
      </p:sp>
      <p:sp>
        <p:nvSpPr>
          <p:cNvPr id="39980" name="TextBox 74">
            <a:extLst>
              <a:ext uri="{FF2B5EF4-FFF2-40B4-BE49-F238E27FC236}">
                <a16:creationId xmlns:a16="http://schemas.microsoft.com/office/drawing/2014/main" id="{627154E9-6DDF-C193-B690-8002BFEDA297}"/>
              </a:ext>
            </a:extLst>
          </p:cNvPr>
          <p:cNvSpPr txBox="1">
            <a:spLocks noChangeArrowheads="1"/>
          </p:cNvSpPr>
          <p:nvPr/>
        </p:nvSpPr>
        <p:spPr bwMode="auto">
          <a:xfrm>
            <a:off x="857250" y="4913313"/>
            <a:ext cx="933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 1.7</a:t>
            </a:r>
          </a:p>
        </p:txBody>
      </p:sp>
      <p:cxnSp>
        <p:nvCxnSpPr>
          <p:cNvPr id="78" name="Straight Arrow Connector 77">
            <a:extLst>
              <a:ext uri="{FF2B5EF4-FFF2-40B4-BE49-F238E27FC236}">
                <a16:creationId xmlns:a16="http://schemas.microsoft.com/office/drawing/2014/main" id="{3EEFAC6E-1AFB-C3E6-7034-F8372DDC5437}"/>
              </a:ext>
            </a:extLst>
          </p:cNvPr>
          <p:cNvCxnSpPr>
            <a:cxnSpLocks noChangeShapeType="1"/>
            <a:endCxn id="53" idx="2"/>
          </p:cNvCxnSpPr>
          <p:nvPr/>
        </p:nvCxnSpPr>
        <p:spPr bwMode="auto">
          <a:xfrm flipV="1">
            <a:off x="-271463" y="3473450"/>
            <a:ext cx="1338263" cy="12700"/>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1" name="Straight Arrow Connector 80">
            <a:extLst>
              <a:ext uri="{FF2B5EF4-FFF2-40B4-BE49-F238E27FC236}">
                <a16:creationId xmlns:a16="http://schemas.microsoft.com/office/drawing/2014/main" id="{0E583A78-2ED8-63FC-F030-1388BA2A4C1C}"/>
              </a:ext>
            </a:extLst>
          </p:cNvPr>
          <p:cNvCxnSpPr>
            <a:cxnSpLocks noChangeShapeType="1"/>
            <a:stCxn id="53" idx="6"/>
            <a:endCxn id="50" idx="1"/>
          </p:cNvCxnSpPr>
          <p:nvPr/>
        </p:nvCxnSpPr>
        <p:spPr bwMode="auto">
          <a:xfrm flipV="1">
            <a:off x="1947864" y="3454400"/>
            <a:ext cx="2200275" cy="19050"/>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6" name="Straight Arrow Connector 85">
            <a:extLst>
              <a:ext uri="{FF2B5EF4-FFF2-40B4-BE49-F238E27FC236}">
                <a16:creationId xmlns:a16="http://schemas.microsoft.com/office/drawing/2014/main" id="{AA8B3DFC-5EDF-1139-682A-3C610E1A3DF4}"/>
              </a:ext>
            </a:extLst>
          </p:cNvPr>
          <p:cNvCxnSpPr>
            <a:cxnSpLocks noChangeShapeType="1"/>
            <a:stCxn id="39" idx="6"/>
            <a:endCxn id="5" idx="2"/>
          </p:cNvCxnSpPr>
          <p:nvPr/>
        </p:nvCxnSpPr>
        <p:spPr bwMode="auto">
          <a:xfrm flipV="1">
            <a:off x="4978401" y="3455988"/>
            <a:ext cx="2201863" cy="17462"/>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2" name="Straight Arrow Connector 91">
            <a:extLst>
              <a:ext uri="{FF2B5EF4-FFF2-40B4-BE49-F238E27FC236}">
                <a16:creationId xmlns:a16="http://schemas.microsoft.com/office/drawing/2014/main" id="{851A1931-F68E-85F3-2D67-0E7B5A34B9E6}"/>
              </a:ext>
            </a:extLst>
          </p:cNvPr>
          <p:cNvCxnSpPr>
            <a:cxnSpLocks noChangeShapeType="1"/>
            <a:stCxn id="5" idx="6"/>
          </p:cNvCxnSpPr>
          <p:nvPr/>
        </p:nvCxnSpPr>
        <p:spPr bwMode="auto">
          <a:xfrm flipV="1">
            <a:off x="8059739" y="3441700"/>
            <a:ext cx="1247775" cy="14288"/>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4" name="Oval 93">
            <a:extLst>
              <a:ext uri="{FF2B5EF4-FFF2-40B4-BE49-F238E27FC236}">
                <a16:creationId xmlns:a16="http://schemas.microsoft.com/office/drawing/2014/main" id="{001AEE90-99B0-D1EE-CC9B-7ABEFFA5C390}"/>
              </a:ext>
            </a:extLst>
          </p:cNvPr>
          <p:cNvSpPr>
            <a:spLocks noChangeArrowheads="1"/>
          </p:cNvSpPr>
          <p:nvPr/>
        </p:nvSpPr>
        <p:spPr bwMode="auto">
          <a:xfrm>
            <a:off x="2506664" y="2259014"/>
            <a:ext cx="879475" cy="828675"/>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95" name="TextBox 94">
            <a:extLst>
              <a:ext uri="{FF2B5EF4-FFF2-40B4-BE49-F238E27FC236}">
                <a16:creationId xmlns:a16="http://schemas.microsoft.com/office/drawing/2014/main" id="{7C69E907-B7B1-F957-D559-3718DFB14198}"/>
              </a:ext>
            </a:extLst>
          </p:cNvPr>
          <p:cNvSpPr txBox="1">
            <a:spLocks noChangeArrowheads="1"/>
          </p:cNvSpPr>
          <p:nvPr/>
        </p:nvSpPr>
        <p:spPr bwMode="auto">
          <a:xfrm>
            <a:off x="2592388" y="2284414"/>
            <a:ext cx="793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keep 1</a:t>
            </a:r>
          </a:p>
        </p:txBody>
      </p:sp>
      <p:sp>
        <p:nvSpPr>
          <p:cNvPr id="96" name="Isosceles Triangle 95">
            <a:extLst>
              <a:ext uri="{FF2B5EF4-FFF2-40B4-BE49-F238E27FC236}">
                <a16:creationId xmlns:a16="http://schemas.microsoft.com/office/drawing/2014/main" id="{40B1CBFF-EB94-9D80-D35E-F59754F0B613}"/>
              </a:ext>
            </a:extLst>
          </p:cNvPr>
          <p:cNvSpPr>
            <a:spLocks noChangeArrowheads="1"/>
          </p:cNvSpPr>
          <p:nvPr/>
        </p:nvSpPr>
        <p:spPr bwMode="auto">
          <a:xfrm>
            <a:off x="2832100" y="3252788"/>
            <a:ext cx="236538" cy="209550"/>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cxnSp>
        <p:nvCxnSpPr>
          <p:cNvPr id="97" name="Straight Connector 96">
            <a:extLst>
              <a:ext uri="{FF2B5EF4-FFF2-40B4-BE49-F238E27FC236}">
                <a16:creationId xmlns:a16="http://schemas.microsoft.com/office/drawing/2014/main" id="{7ABECFF1-D902-35A4-F63A-86DF47509F86}"/>
              </a:ext>
            </a:extLst>
          </p:cNvPr>
          <p:cNvCxnSpPr>
            <a:cxnSpLocks noChangeShapeType="1"/>
          </p:cNvCxnSpPr>
          <p:nvPr/>
        </p:nvCxnSpPr>
        <p:spPr bwMode="auto">
          <a:xfrm flipH="1" flipV="1">
            <a:off x="2946401" y="3087688"/>
            <a:ext cx="4763" cy="182562"/>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8" name="Straight Arrow Connector 97">
            <a:extLst>
              <a:ext uri="{FF2B5EF4-FFF2-40B4-BE49-F238E27FC236}">
                <a16:creationId xmlns:a16="http://schemas.microsoft.com/office/drawing/2014/main" id="{3C1CB48F-C85E-876F-ECB0-B3820786DCE2}"/>
              </a:ext>
            </a:extLst>
          </p:cNvPr>
          <p:cNvCxnSpPr>
            <a:cxnSpLocks noChangeShapeType="1"/>
          </p:cNvCxnSpPr>
          <p:nvPr/>
        </p:nvCxnSpPr>
        <p:spPr bwMode="auto">
          <a:xfrm>
            <a:off x="2946400" y="1754189"/>
            <a:ext cx="0" cy="504825"/>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9" name="Oval 98">
            <a:extLst>
              <a:ext uri="{FF2B5EF4-FFF2-40B4-BE49-F238E27FC236}">
                <a16:creationId xmlns:a16="http://schemas.microsoft.com/office/drawing/2014/main" id="{4028DB72-E1DD-CA24-D182-7EF5D217A085}"/>
              </a:ext>
            </a:extLst>
          </p:cNvPr>
          <p:cNvSpPr>
            <a:spLocks noChangeArrowheads="1"/>
          </p:cNvSpPr>
          <p:nvPr/>
        </p:nvSpPr>
        <p:spPr bwMode="auto">
          <a:xfrm>
            <a:off x="8212138" y="2259014"/>
            <a:ext cx="881062" cy="828675"/>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100" name="TextBox 99">
            <a:extLst>
              <a:ext uri="{FF2B5EF4-FFF2-40B4-BE49-F238E27FC236}">
                <a16:creationId xmlns:a16="http://schemas.microsoft.com/office/drawing/2014/main" id="{8A9AC137-DC51-074B-FE03-57B7C8B79DAC}"/>
              </a:ext>
            </a:extLst>
          </p:cNvPr>
          <p:cNvSpPr txBox="1">
            <a:spLocks noChangeArrowheads="1"/>
          </p:cNvSpPr>
          <p:nvPr/>
        </p:nvSpPr>
        <p:spPr bwMode="auto">
          <a:xfrm>
            <a:off x="8299450" y="2284414"/>
            <a:ext cx="844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keep 0</a:t>
            </a:r>
          </a:p>
        </p:txBody>
      </p:sp>
      <p:sp>
        <p:nvSpPr>
          <p:cNvPr id="101" name="Isosceles Triangle 100">
            <a:extLst>
              <a:ext uri="{FF2B5EF4-FFF2-40B4-BE49-F238E27FC236}">
                <a16:creationId xmlns:a16="http://schemas.microsoft.com/office/drawing/2014/main" id="{A3AFE8D3-E2BE-E357-0670-4186C30B6B8D}"/>
              </a:ext>
            </a:extLst>
          </p:cNvPr>
          <p:cNvSpPr>
            <a:spLocks noChangeArrowheads="1"/>
          </p:cNvSpPr>
          <p:nvPr/>
        </p:nvSpPr>
        <p:spPr bwMode="auto">
          <a:xfrm>
            <a:off x="8539164" y="3236913"/>
            <a:ext cx="236537" cy="207962"/>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cxnSp>
        <p:nvCxnSpPr>
          <p:cNvPr id="102" name="Straight Connector 101">
            <a:extLst>
              <a:ext uri="{FF2B5EF4-FFF2-40B4-BE49-F238E27FC236}">
                <a16:creationId xmlns:a16="http://schemas.microsoft.com/office/drawing/2014/main" id="{FF12D505-8CC9-2567-BD8D-2AC103F65984}"/>
              </a:ext>
            </a:extLst>
          </p:cNvPr>
          <p:cNvCxnSpPr>
            <a:cxnSpLocks noChangeShapeType="1"/>
            <a:stCxn id="101" idx="0"/>
            <a:endCxn id="99" idx="4"/>
          </p:cNvCxnSpPr>
          <p:nvPr/>
        </p:nvCxnSpPr>
        <p:spPr bwMode="auto">
          <a:xfrm flipH="1" flipV="1">
            <a:off x="8653464" y="3087689"/>
            <a:ext cx="3175" cy="149225"/>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3" name="Straight Arrow Connector 102">
            <a:extLst>
              <a:ext uri="{FF2B5EF4-FFF2-40B4-BE49-F238E27FC236}">
                <a16:creationId xmlns:a16="http://schemas.microsoft.com/office/drawing/2014/main" id="{84A1F46C-C6F2-9362-65AC-188A64AEF91E}"/>
              </a:ext>
            </a:extLst>
          </p:cNvPr>
          <p:cNvCxnSpPr>
            <a:cxnSpLocks noChangeShapeType="1"/>
            <a:endCxn id="99" idx="0"/>
          </p:cNvCxnSpPr>
          <p:nvPr/>
        </p:nvCxnSpPr>
        <p:spPr bwMode="auto">
          <a:xfrm flipH="1">
            <a:off x="8653464" y="1754189"/>
            <a:ext cx="3175" cy="504825"/>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4" name="Oval 103">
            <a:extLst>
              <a:ext uri="{FF2B5EF4-FFF2-40B4-BE49-F238E27FC236}">
                <a16:creationId xmlns:a16="http://schemas.microsoft.com/office/drawing/2014/main" id="{5B8957FD-89C5-5C25-7E77-F49E2F62607E}"/>
              </a:ext>
            </a:extLst>
          </p:cNvPr>
          <p:cNvSpPr>
            <a:spLocks noChangeArrowheads="1"/>
          </p:cNvSpPr>
          <p:nvPr/>
        </p:nvSpPr>
        <p:spPr bwMode="auto">
          <a:xfrm>
            <a:off x="92076" y="2251076"/>
            <a:ext cx="879475" cy="830263"/>
          </a:xfrm>
          <a:prstGeom prst="ellipse">
            <a:avLst/>
          </a:prstGeom>
          <a:solidFill>
            <a:schemeClr val="bg2"/>
          </a:solidFill>
          <a:ln w="9525">
            <a:solidFill>
              <a:schemeClr val="tx1"/>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39996" name="TextBox 104">
            <a:extLst>
              <a:ext uri="{FF2B5EF4-FFF2-40B4-BE49-F238E27FC236}">
                <a16:creationId xmlns:a16="http://schemas.microsoft.com/office/drawing/2014/main" id="{227B7EDD-267C-ED6D-F012-F6F135E6BEC7}"/>
              </a:ext>
            </a:extLst>
          </p:cNvPr>
          <p:cNvSpPr txBox="1">
            <a:spLocks noChangeArrowheads="1"/>
          </p:cNvSpPr>
          <p:nvPr/>
        </p:nvSpPr>
        <p:spPr bwMode="auto">
          <a:xfrm>
            <a:off x="177800" y="2278064"/>
            <a:ext cx="787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keep 0</a:t>
            </a:r>
          </a:p>
        </p:txBody>
      </p:sp>
      <p:sp>
        <p:nvSpPr>
          <p:cNvPr id="106" name="Isosceles Triangle 105">
            <a:extLst>
              <a:ext uri="{FF2B5EF4-FFF2-40B4-BE49-F238E27FC236}">
                <a16:creationId xmlns:a16="http://schemas.microsoft.com/office/drawing/2014/main" id="{0AD5721C-D7FA-F0D8-09E6-DA5F8F2B2537}"/>
              </a:ext>
            </a:extLst>
          </p:cNvPr>
          <p:cNvSpPr>
            <a:spLocks noChangeArrowheads="1"/>
          </p:cNvSpPr>
          <p:nvPr/>
        </p:nvSpPr>
        <p:spPr bwMode="auto">
          <a:xfrm>
            <a:off x="417514" y="3262313"/>
            <a:ext cx="236537" cy="209550"/>
          </a:xfrm>
          <a:prstGeom prst="triangle">
            <a:avLst>
              <a:gd name="adj" fmla="val 50000"/>
            </a:avLst>
          </a:prstGeom>
          <a:solidFill>
            <a:schemeClr val="tx1"/>
          </a:solidFill>
          <a:ln w="19050">
            <a:solidFill>
              <a:schemeClr val="tx1"/>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cxnSp>
        <p:nvCxnSpPr>
          <p:cNvPr id="107" name="Straight Connector 106">
            <a:extLst>
              <a:ext uri="{FF2B5EF4-FFF2-40B4-BE49-F238E27FC236}">
                <a16:creationId xmlns:a16="http://schemas.microsoft.com/office/drawing/2014/main" id="{1C22295F-B80A-9AED-B8B5-E23CF1E32208}"/>
              </a:ext>
            </a:extLst>
          </p:cNvPr>
          <p:cNvCxnSpPr>
            <a:cxnSpLocks noChangeShapeType="1"/>
            <a:stCxn id="106" idx="0"/>
            <a:endCxn id="104" idx="4"/>
          </p:cNvCxnSpPr>
          <p:nvPr/>
        </p:nvCxnSpPr>
        <p:spPr bwMode="auto">
          <a:xfrm flipH="1" flipV="1">
            <a:off x="531813" y="3081339"/>
            <a:ext cx="4762" cy="180975"/>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8" name="Straight Arrow Connector 107">
            <a:extLst>
              <a:ext uri="{FF2B5EF4-FFF2-40B4-BE49-F238E27FC236}">
                <a16:creationId xmlns:a16="http://schemas.microsoft.com/office/drawing/2014/main" id="{2B40E4C4-6DCB-80B3-AC79-586E106932F4}"/>
              </a:ext>
            </a:extLst>
          </p:cNvPr>
          <p:cNvCxnSpPr>
            <a:cxnSpLocks noChangeShapeType="1"/>
            <a:endCxn id="104" idx="0"/>
          </p:cNvCxnSpPr>
          <p:nvPr/>
        </p:nvCxnSpPr>
        <p:spPr bwMode="auto">
          <a:xfrm flipH="1">
            <a:off x="531813" y="1754189"/>
            <a:ext cx="4762" cy="496887"/>
          </a:xfrm>
          <a:prstGeom prst="straightConnector1">
            <a:avLst/>
          </a:prstGeom>
          <a:noFill/>
          <a:ln w="25400">
            <a:solidFill>
              <a:srgbClr val="000000"/>
            </a:solidFill>
            <a:round/>
            <a:headEnd/>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0000" name="TextBox 121">
            <a:extLst>
              <a:ext uri="{FF2B5EF4-FFF2-40B4-BE49-F238E27FC236}">
                <a16:creationId xmlns:a16="http://schemas.microsoft.com/office/drawing/2014/main" id="{EF21890A-4591-4F84-A50E-381BBF9932F6}"/>
              </a:ext>
            </a:extLst>
          </p:cNvPr>
          <p:cNvSpPr txBox="1">
            <a:spLocks noChangeArrowheads="1"/>
          </p:cNvSpPr>
          <p:nvPr/>
        </p:nvSpPr>
        <p:spPr bwMode="auto">
          <a:xfrm>
            <a:off x="4013201" y="5076825"/>
            <a:ext cx="1757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solidFill>
                  <a:srgbClr val="FF0000"/>
                </a:solidFill>
              </a:rPr>
              <a:t>time </a:t>
            </a:r>
            <a:r>
              <a:rPr lang="en-US" altLang="en-US" sz="2000">
                <a:solidFill>
                  <a:srgbClr val="FF0000"/>
                </a:solidFill>
                <a:sym typeface="Wingdings" panose="05000000000000000000" pitchFamily="2" charset="2"/>
              </a:rPr>
              <a:t></a:t>
            </a:r>
            <a:endParaRPr lang="en-US" altLang="en-US"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p:bldP spid="11" grpId="0"/>
      <p:bldP spid="12" grpId="0" animBg="1"/>
      <p:bldP spid="13" grpId="0"/>
      <p:bldP spid="15" grpId="0" animBg="1"/>
      <p:bldP spid="16" grpId="0" animBg="1"/>
      <p:bldP spid="17" grpId="0" animBg="1"/>
      <p:bldP spid="21" grpId="0"/>
      <p:bldP spid="39" grpId="0" animBg="1"/>
      <p:bldP spid="42" grpId="0" animBg="1"/>
      <p:bldP spid="43" grpId="0" animBg="1"/>
      <p:bldP spid="44" grpId="0"/>
      <p:bldP spid="45" grpId="0"/>
      <p:bldP spid="46" grpId="0" animBg="1"/>
      <p:bldP spid="47" grpId="0" animBg="1"/>
      <p:bldP spid="50" grpId="0"/>
      <p:bldP spid="74" grpId="0"/>
      <p:bldP spid="94" grpId="0" animBg="1"/>
      <p:bldP spid="95" grpId="0"/>
      <p:bldP spid="96" grpId="0" animBg="1"/>
      <p:bldP spid="99" grpId="0" animBg="1"/>
      <p:bldP spid="100" grpId="0"/>
      <p:bldP spid="10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CCFC1643-73EF-68C9-70B8-E9BE05904A25}"/>
              </a:ext>
            </a:extLst>
          </p:cNvPr>
          <p:cNvSpPr>
            <a:spLocks noGrp="1"/>
          </p:cNvSpPr>
          <p:nvPr>
            <p:ph type="title"/>
          </p:nvPr>
        </p:nvSpPr>
        <p:spPr/>
        <p:txBody>
          <a:bodyPr/>
          <a:lstStyle/>
          <a:p>
            <a:r>
              <a:rPr lang="en-US" altLang="en-US"/>
              <a:t>Reading cursive handwriting</a:t>
            </a:r>
          </a:p>
        </p:txBody>
      </p:sp>
      <p:sp>
        <p:nvSpPr>
          <p:cNvPr id="3" name="Content Placeholder 2">
            <a:extLst>
              <a:ext uri="{FF2B5EF4-FFF2-40B4-BE49-F238E27FC236}">
                <a16:creationId xmlns:a16="http://schemas.microsoft.com/office/drawing/2014/main" id="{F2BD60A9-9061-2276-3662-C8011918C318}"/>
              </a:ext>
            </a:extLst>
          </p:cNvPr>
          <p:cNvSpPr>
            <a:spLocks noGrp="1"/>
          </p:cNvSpPr>
          <p:nvPr>
            <p:ph sz="half" idx="1"/>
          </p:nvPr>
        </p:nvSpPr>
        <p:spPr>
          <a:xfrm>
            <a:off x="457200" y="2057401"/>
            <a:ext cx="4038600" cy="3394075"/>
          </a:xfrm>
        </p:spPr>
        <p:txBody>
          <a:bodyPr>
            <a:normAutofit fontScale="92500" lnSpcReduction="10000"/>
          </a:bodyPr>
          <a:lstStyle/>
          <a:p>
            <a:r>
              <a:rPr lang="en-US" altLang="en-US"/>
              <a:t>This is a natural task for an RNN.</a:t>
            </a:r>
          </a:p>
          <a:p>
            <a:r>
              <a:rPr lang="en-US" altLang="en-US"/>
              <a:t>The input is a sequence of (x,y,p) coordinates of the tip of the pen, where p indicates whether the pen is up or down.</a:t>
            </a:r>
          </a:p>
          <a:p>
            <a:r>
              <a:rPr lang="en-US" altLang="en-US"/>
              <a:t>The output is a sequence of characters.</a:t>
            </a:r>
          </a:p>
        </p:txBody>
      </p:sp>
      <p:sp>
        <p:nvSpPr>
          <p:cNvPr id="4" name="Content Placeholder 3">
            <a:extLst>
              <a:ext uri="{FF2B5EF4-FFF2-40B4-BE49-F238E27FC236}">
                <a16:creationId xmlns:a16="http://schemas.microsoft.com/office/drawing/2014/main" id="{F7AAEE42-C691-3576-F0E7-4656B5087847}"/>
              </a:ext>
            </a:extLst>
          </p:cNvPr>
          <p:cNvSpPr>
            <a:spLocks noGrp="1"/>
          </p:cNvSpPr>
          <p:nvPr>
            <p:ph sz="half" idx="2"/>
          </p:nvPr>
        </p:nvSpPr>
        <p:spPr>
          <a:xfrm>
            <a:off x="4648200" y="2057401"/>
            <a:ext cx="4038600" cy="3394075"/>
          </a:xfrm>
        </p:spPr>
        <p:txBody>
          <a:bodyPr>
            <a:normAutofit fontScale="92500" lnSpcReduction="10000"/>
          </a:bodyPr>
          <a:lstStyle/>
          <a:p>
            <a:r>
              <a:rPr lang="en-US" altLang="en-US"/>
              <a:t>Graves &amp; Schmidhuber (2009) showed that RNNs with LSTM are currently the best systems for reading cursive writing.</a:t>
            </a:r>
          </a:p>
          <a:p>
            <a:pPr lvl="1"/>
            <a:r>
              <a:rPr lang="en-US" altLang="en-US"/>
              <a:t>They used a sequence of small images as input rather than pen coordinates.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B3F78019-3CB7-17D5-C968-E1280C6F7B51}"/>
              </a:ext>
            </a:extLst>
          </p:cNvPr>
          <p:cNvSpPr>
            <a:spLocks noGrp="1"/>
          </p:cNvSpPr>
          <p:nvPr>
            <p:ph type="title"/>
          </p:nvPr>
        </p:nvSpPr>
        <p:spPr/>
        <p:txBody>
          <a:bodyPr/>
          <a:lstStyle/>
          <a:p>
            <a:r>
              <a:rPr lang="en-US" altLang="en-US" sz="2400"/>
              <a:t>A demonstration of online handwriting recognition by an RNN with Long Short Term Memory (from Alex Graves)</a:t>
            </a:r>
          </a:p>
        </p:txBody>
      </p:sp>
      <p:sp>
        <p:nvSpPr>
          <p:cNvPr id="3" name="Content Placeholder 2">
            <a:extLst>
              <a:ext uri="{FF2B5EF4-FFF2-40B4-BE49-F238E27FC236}">
                <a16:creationId xmlns:a16="http://schemas.microsoft.com/office/drawing/2014/main" id="{4034337F-B95F-DFBF-0312-E0ECA92762E4}"/>
              </a:ext>
            </a:extLst>
          </p:cNvPr>
          <p:cNvSpPr>
            <a:spLocks noGrp="1"/>
          </p:cNvSpPr>
          <p:nvPr>
            <p:ph sz="half" idx="1"/>
          </p:nvPr>
        </p:nvSpPr>
        <p:spPr>
          <a:xfrm>
            <a:off x="457200" y="2057401"/>
            <a:ext cx="8382000" cy="3394075"/>
          </a:xfrm>
        </p:spPr>
        <p:txBody>
          <a:bodyPr rtlCol="0">
            <a:normAutofit fontScale="77500" lnSpcReduction="20000"/>
          </a:bodyPr>
          <a:lstStyle/>
          <a:p>
            <a:pPr>
              <a:buFont typeface="Arial"/>
              <a:buChar char="•"/>
              <a:defRPr/>
            </a:pPr>
            <a:r>
              <a:rPr lang="en-US" dirty="0">
                <a:ea typeface="+mn-ea"/>
              </a:rPr>
              <a:t>The movie that follows shows several different things:</a:t>
            </a:r>
          </a:p>
          <a:p>
            <a:pPr>
              <a:buFont typeface="Arial"/>
              <a:buChar char="•"/>
              <a:defRPr/>
            </a:pPr>
            <a:r>
              <a:rPr lang="en-US" dirty="0">
                <a:solidFill>
                  <a:srgbClr val="0000FF"/>
                </a:solidFill>
                <a:ea typeface="+mn-ea"/>
              </a:rPr>
              <a:t>Row 1:  </a:t>
            </a:r>
            <a:r>
              <a:rPr lang="en-US" dirty="0">
                <a:ea typeface="+mn-ea"/>
              </a:rPr>
              <a:t>This shows when the characters are recognized.</a:t>
            </a:r>
          </a:p>
          <a:p>
            <a:pPr lvl="1">
              <a:buFont typeface="Arial"/>
              <a:buChar char="–"/>
              <a:defRPr/>
            </a:pPr>
            <a:r>
              <a:rPr lang="en-US" dirty="0">
                <a:ea typeface="+mn-ea"/>
              </a:rPr>
              <a:t>It never revises its output so difficult decisions are more delayed.</a:t>
            </a:r>
          </a:p>
          <a:p>
            <a:pPr>
              <a:buFont typeface="Arial"/>
              <a:buChar char="•"/>
              <a:defRPr/>
            </a:pPr>
            <a:r>
              <a:rPr lang="en-US" dirty="0">
                <a:solidFill>
                  <a:srgbClr val="0000FF"/>
                </a:solidFill>
                <a:ea typeface="+mn-ea"/>
              </a:rPr>
              <a:t>Row 2:  </a:t>
            </a:r>
            <a:r>
              <a:rPr lang="en-US" dirty="0">
                <a:ea typeface="+mn-ea"/>
              </a:rPr>
              <a:t>This shows the states of a subset of the memory cells.</a:t>
            </a:r>
          </a:p>
          <a:p>
            <a:pPr lvl="1">
              <a:buFont typeface="Arial"/>
              <a:buChar char="–"/>
              <a:defRPr/>
            </a:pPr>
            <a:r>
              <a:rPr lang="en-US" dirty="0">
                <a:ea typeface="+mn-ea"/>
              </a:rPr>
              <a:t>Notice how they get reset when it recognizes a character.</a:t>
            </a:r>
          </a:p>
          <a:p>
            <a:pPr>
              <a:buFont typeface="Arial"/>
              <a:buChar char="•"/>
              <a:defRPr/>
            </a:pPr>
            <a:r>
              <a:rPr lang="en-US" dirty="0">
                <a:solidFill>
                  <a:srgbClr val="0000FF"/>
                </a:solidFill>
                <a:ea typeface="+mn-ea"/>
              </a:rPr>
              <a:t>Row 3:  </a:t>
            </a:r>
            <a:r>
              <a:rPr lang="en-US" dirty="0">
                <a:ea typeface="+mn-ea"/>
              </a:rPr>
              <a:t>This shows the writing. The net sees the x and y coordinates.</a:t>
            </a:r>
          </a:p>
          <a:p>
            <a:pPr lvl="1">
              <a:buFont typeface="Arial"/>
              <a:buChar char="–"/>
              <a:defRPr/>
            </a:pPr>
            <a:r>
              <a:rPr lang="en-US" dirty="0">
                <a:ea typeface="+mn-ea"/>
              </a:rPr>
              <a:t>Optical input actually works a bit better than pen coordinates.</a:t>
            </a:r>
          </a:p>
          <a:p>
            <a:pPr>
              <a:buFont typeface="Arial"/>
              <a:buChar char="•"/>
              <a:defRPr/>
            </a:pPr>
            <a:r>
              <a:rPr lang="en-US" dirty="0">
                <a:solidFill>
                  <a:srgbClr val="0000FF"/>
                </a:solidFill>
                <a:ea typeface="+mn-ea"/>
              </a:rPr>
              <a:t>Row 4:  </a:t>
            </a:r>
            <a:r>
              <a:rPr lang="en-US" dirty="0">
                <a:ea typeface="+mn-ea"/>
              </a:rPr>
              <a:t>This shows the gradient </a:t>
            </a:r>
            <a:r>
              <a:rPr lang="en-US" dirty="0" err="1">
                <a:ea typeface="+mn-ea"/>
              </a:rPr>
              <a:t>backpropagated</a:t>
            </a:r>
            <a:r>
              <a:rPr lang="en-US" dirty="0">
                <a:ea typeface="+mn-ea"/>
              </a:rPr>
              <a:t> all the way to the x and y inputs from the currently most active character.</a:t>
            </a:r>
          </a:p>
          <a:p>
            <a:pPr lvl="1">
              <a:buFont typeface="Arial"/>
              <a:buChar char="–"/>
              <a:defRPr/>
            </a:pPr>
            <a:r>
              <a:rPr lang="en-US" dirty="0">
                <a:ea typeface="+mn-ea"/>
              </a:rPr>
              <a:t>This lets you see which bits of the data are influencing the decision.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https://tryolabs.com/blog/2016/12/06/major-advancements-deep-learning-2016/</a:t>
            </a:r>
            <a:endParaRPr lang="en-US" dirty="0"/>
          </a:p>
          <a:p>
            <a:r>
              <a:rPr lang="en-US" dirty="0">
                <a:hlinkClick r:id="rId3"/>
              </a:rPr>
              <a:t>https://blog.waya.ai/introduction-to-gans-a-boxing-match-b-w-neural-nets-b4e5319cc935#.6l7zh8u50</a:t>
            </a:r>
            <a:endParaRPr lang="en-US" dirty="0"/>
          </a:p>
          <a:p>
            <a:r>
              <a:rPr lang="en-US" dirty="0">
                <a:hlinkClick r:id="rId4"/>
              </a:rPr>
              <a:t>https://en.wikipedia.org/wiki/Generative_adversarial_networks</a:t>
            </a:r>
            <a:endParaRPr lang="en-US" dirty="0"/>
          </a:p>
          <a:p>
            <a:r>
              <a:rPr lang="en-US" dirty="0">
                <a:hlinkClick r:id="rId5"/>
              </a:rPr>
              <a:t>http://blog.aylien.com/introduction-generative-adversarial-networks-code-tensorflow/</a:t>
            </a:r>
            <a:endParaRPr lang="en-US" dirty="0"/>
          </a:p>
          <a:p>
            <a:r>
              <a:rPr lang="en-US" dirty="0">
                <a:hlinkClick r:id="rId6"/>
              </a:rPr>
              <a:t>https://github.com/soumith/ganhacks</a:t>
            </a:r>
            <a:endParaRPr lang="en-US" dirty="0"/>
          </a:p>
          <a:p>
            <a:endParaRPr lang="en-US" dirty="0"/>
          </a:p>
        </p:txBody>
      </p:sp>
    </p:spTree>
    <p:extLst>
      <p:ext uri="{BB962C8B-B14F-4D97-AF65-F5344CB8AC3E}">
        <p14:creationId xmlns:p14="http://schemas.microsoft.com/office/powerpoint/2010/main" val="1615109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178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3085504" y="5394448"/>
            <a:ext cx="2589170"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t>
            </a:r>
            <a:r>
              <a:rPr lang="en-US" dirty="0" err="1">
                <a:latin typeface="Casper" panose="02000506000000020004" pitchFamily="2" charset="0"/>
                <a:cs typeface="Segoe UI" panose="020B0502040204020203" pitchFamily="34" charset="0"/>
              </a:rPr>
              <a:t>monika.e11032@cumail.in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629842" y="457203"/>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Objectives</a:t>
            </a:r>
            <a:endParaRPr sz="4800" b="1"/>
          </a:p>
        </p:txBody>
      </p:sp>
      <p:sp>
        <p:nvSpPr>
          <p:cNvPr id="196" name="Google Shape;196;p2"/>
          <p:cNvSpPr txBox="1">
            <a:spLocks noGrp="1"/>
          </p:cNvSpPr>
          <p:nvPr>
            <p:ph type="body" idx="2"/>
          </p:nvPr>
        </p:nvSpPr>
        <p:spPr>
          <a:xfrm>
            <a:off x="629841" y="1477006"/>
            <a:ext cx="8179308" cy="3811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b="1" dirty="0"/>
              <a:t> </a:t>
            </a:r>
            <a:endParaRPr sz="2800"/>
          </a:p>
          <a:p>
            <a:pPr marL="0" lvl="0" indent="0" algn="l" rtl="0">
              <a:lnSpc>
                <a:spcPct val="90000"/>
              </a:lnSpc>
              <a:spcBef>
                <a:spcPts val="1000"/>
              </a:spcBef>
              <a:spcAft>
                <a:spcPts val="0"/>
              </a:spcAft>
              <a:buClr>
                <a:schemeClr val="dk1"/>
              </a:buClr>
              <a:buSzPts val="2800"/>
              <a:buFont typeface="Arial"/>
              <a:buNone/>
            </a:pPr>
            <a:endParaRPr sz="2800" b="1"/>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197" name="Google Shape;197;p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5" name="Table 4"/>
          <p:cNvGraphicFramePr>
            <a:graphicFrameLocks noGrp="1"/>
          </p:cNvGraphicFramePr>
          <p:nvPr/>
        </p:nvGraphicFramePr>
        <p:xfrm>
          <a:off x="534650" y="1634063"/>
          <a:ext cx="8313295" cy="4160034"/>
        </p:xfrm>
        <a:graphic>
          <a:graphicData uri="http://schemas.openxmlformats.org/drawingml/2006/table">
            <a:tbl>
              <a:tblPr firstRow="1" bandRow="1">
                <a:tableStyleId>{22838BEF-8BB2-4498-84A7-C5851F593DF1}</a:tableStyleId>
              </a:tblPr>
              <a:tblGrid>
                <a:gridCol w="8313295">
                  <a:extLst>
                    <a:ext uri="{9D8B030D-6E8A-4147-A177-3AD203B41FA5}">
                      <a16:colId xmlns:a16="http://schemas.microsoft.com/office/drawing/2014/main" val="20000"/>
                    </a:ext>
                  </a:extLst>
                </a:gridCol>
              </a:tblGrid>
              <a:tr h="1348978">
                <a:tc>
                  <a:txBody>
                    <a:bodyPr/>
                    <a:lstStyle/>
                    <a:p>
                      <a:r>
                        <a:rPr lang="en-US" sz="2000" b="1" u="none" strike="noStrike" cap="none" dirty="0">
                          <a:latin typeface="Calibri" pitchFamily="34" charset="0"/>
                          <a:sym typeface="Arial"/>
                        </a:rPr>
                        <a:t>To introduce soft computing concepts and techniques of artificial neural networks, fuzzy sets, fuzzy logic and genetic algorithms</a:t>
                      </a:r>
                    </a:p>
                  </a:txBody>
                  <a:tcPr marL="68580" marR="68580" anchor="ctr"/>
                </a:tc>
                <a:extLst>
                  <a:ext uri="{0D108BD9-81ED-4DB2-BD59-A6C34878D82A}">
                    <a16:rowId xmlns:a16="http://schemas.microsoft.com/office/drawing/2014/main" val="10000"/>
                  </a:ext>
                </a:extLst>
              </a:tr>
              <a:tr h="8748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a:latin typeface="Calibri" pitchFamily="34" charset="0"/>
                          <a:sym typeface="Arial"/>
                        </a:rPr>
                        <a:t>To understand the various techniques from the application point of view.</a:t>
                      </a:r>
                    </a:p>
                    <a:p>
                      <a:endParaRPr lang="en-US" sz="2000" b="1" dirty="0">
                        <a:latin typeface="Calibri" pitchFamily="34" charset="0"/>
                      </a:endParaRPr>
                    </a:p>
                  </a:txBody>
                  <a:tcPr marL="68580" marR="68580" anchor="ctr"/>
                </a:tc>
                <a:extLst>
                  <a:ext uri="{0D108BD9-81ED-4DB2-BD59-A6C34878D82A}">
                    <a16:rowId xmlns:a16="http://schemas.microsoft.com/office/drawing/2014/main" val="10001"/>
                  </a:ext>
                </a:extLst>
              </a:tr>
              <a:tr h="123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a:latin typeface="Calibri" pitchFamily="34" charset="0"/>
                          <a:sym typeface="Arial"/>
                        </a:rPr>
                        <a:t>To analyze various soft computing techniques and decide the technique to be used in a particular problem situation. </a:t>
                      </a:r>
                    </a:p>
                    <a:p>
                      <a:endParaRPr lang="en-US" sz="2000" b="1" dirty="0">
                        <a:latin typeface="Calibri" pitchFamily="34" charset="0"/>
                      </a:endParaRPr>
                    </a:p>
                  </a:txBody>
                  <a:tcPr marL="68580" marR="68580" anchor="ctr"/>
                </a:tc>
                <a:extLst>
                  <a:ext uri="{0D108BD9-81ED-4DB2-BD59-A6C34878D82A}">
                    <a16:rowId xmlns:a16="http://schemas.microsoft.com/office/drawing/2014/main" val="10002"/>
                  </a:ext>
                </a:extLst>
              </a:tr>
              <a:tr h="626143">
                <a:tc>
                  <a:txBody>
                    <a:bodyPr/>
                    <a:lstStyle/>
                    <a:p>
                      <a:r>
                        <a:rPr lang="en-US" sz="2000" b="1" u="none" strike="noStrike" cap="none" dirty="0">
                          <a:latin typeface="Calibri" pitchFamily="34" charset="0"/>
                          <a:sym typeface="Arial"/>
                        </a:rPr>
                        <a:t>To implement soft computing based solutions for real-world problems</a:t>
                      </a:r>
                    </a:p>
                    <a:p>
                      <a:endParaRPr lang="en-US" sz="2000" b="1" dirty="0">
                        <a:latin typeface="Calibri" pitchFamily="34" charset="0"/>
                      </a:endParaRPr>
                    </a:p>
                  </a:txBody>
                  <a:tcPr marL="68580" marR="6858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
          <p:cNvSpPr txBox="1">
            <a:spLocks noGrp="1"/>
          </p:cNvSpPr>
          <p:nvPr>
            <p:ph type="title"/>
          </p:nvPr>
        </p:nvSpPr>
        <p:spPr>
          <a:xfrm>
            <a:off x="533400" y="814915"/>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dirty="0"/>
              <a:t>Course Outcomes</a:t>
            </a:r>
            <a:endParaRPr sz="4800" b="1" dirty="0"/>
          </a:p>
        </p:txBody>
      </p:sp>
      <p:sp>
        <p:nvSpPr>
          <p:cNvPr id="203" name="Google Shape;203;p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graphicFrame>
        <p:nvGraphicFramePr>
          <p:cNvPr id="5" name="Table 4"/>
          <p:cNvGraphicFramePr>
            <a:graphicFrameLocks noGrp="1"/>
          </p:cNvGraphicFramePr>
          <p:nvPr/>
        </p:nvGraphicFramePr>
        <p:xfrm>
          <a:off x="247339" y="1556928"/>
          <a:ext cx="8600607" cy="4783910"/>
        </p:xfrm>
        <a:graphic>
          <a:graphicData uri="http://schemas.openxmlformats.org/drawingml/2006/table">
            <a:tbl>
              <a:tblPr/>
              <a:tblGrid>
                <a:gridCol w="630704">
                  <a:extLst>
                    <a:ext uri="{9D8B030D-6E8A-4147-A177-3AD203B41FA5}">
                      <a16:colId xmlns:a16="http://schemas.microsoft.com/office/drawing/2014/main" val="20000"/>
                    </a:ext>
                  </a:extLst>
                </a:gridCol>
                <a:gridCol w="7040663">
                  <a:extLst>
                    <a:ext uri="{9D8B030D-6E8A-4147-A177-3AD203B41FA5}">
                      <a16:colId xmlns:a16="http://schemas.microsoft.com/office/drawing/2014/main" val="20001"/>
                    </a:ext>
                  </a:extLst>
                </a:gridCol>
                <a:gridCol w="929240">
                  <a:extLst>
                    <a:ext uri="{9D8B030D-6E8A-4147-A177-3AD203B41FA5}">
                      <a16:colId xmlns:a16="http://schemas.microsoft.com/office/drawing/2014/main" val="20002"/>
                    </a:ext>
                  </a:extLst>
                </a:gridCol>
              </a:tblGrid>
              <a:tr h="896983">
                <a:tc>
                  <a:txBody>
                    <a:bodyPr/>
                    <a:lstStyle/>
                    <a:p>
                      <a:pPr marL="0" marR="53975">
                        <a:lnSpc>
                          <a:spcPct val="115000"/>
                        </a:lnSpc>
                        <a:spcBef>
                          <a:spcPts val="0"/>
                        </a:spcBef>
                        <a:spcAft>
                          <a:spcPts val="1000"/>
                        </a:spcAft>
                      </a:pPr>
                      <a:r>
                        <a:rPr lang="en-US" sz="2000" b="1" dirty="0" err="1">
                          <a:solidFill>
                            <a:srgbClr val="000000"/>
                          </a:solidFill>
                          <a:latin typeface="Calibri Light"/>
                          <a:ea typeface="Calibri"/>
                          <a:cs typeface="Calibri"/>
                        </a:rPr>
                        <a:t>CO1</a:t>
                      </a:r>
                      <a:endParaRPr lang="en-US" sz="20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Identify and describe soft computing techniques and their roles in building intelligent. Machines</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1</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10000"/>
                  </a:ext>
                </a:extLst>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CO2</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Recognize the feasibility of applying a soft computing methodology for a particular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2,4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10001"/>
                  </a:ext>
                </a:extLst>
              </a:tr>
              <a:tr h="1494972">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fontAlgn="base">
                        <a:lnSpc>
                          <a:spcPct val="115000"/>
                        </a:lnSpc>
                        <a:spcBef>
                          <a:spcPts val="0"/>
                        </a:spcBef>
                        <a:spcAft>
                          <a:spcPts val="0"/>
                        </a:spcAft>
                      </a:pPr>
                      <a:r>
                        <a:rPr lang="en-US" sz="2000" b="1" dirty="0">
                          <a:solidFill>
                            <a:srgbClr val="000000"/>
                          </a:solidFill>
                          <a:latin typeface="Calibri Light"/>
                          <a:ea typeface="Times New Roman"/>
                          <a:cs typeface="Times New Roman"/>
                        </a:rPr>
                        <a:t>Apply fuzzy logic and reasoning to handle uncertainty and solve engineering problems, genetic algorithms to combinatorial optimization problems and neural networks to pattern classification and regression problems.</a:t>
                      </a:r>
                      <a:endParaRPr lang="en-US" sz="20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0002"/>
                  </a:ext>
                </a:extLst>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Effectively use modern software tools to solve real problems using a soft computing approach.</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3"/>
                  </a:ext>
                </a:extLst>
              </a:tr>
              <a:tr h="597989">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CO5</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Times New Roman"/>
                          <a:cs typeface="Times New Roman"/>
                        </a:rPr>
                        <a:t>Evaluate various soft computing approaches for a given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dirty="0">
                          <a:solidFill>
                            <a:srgbClr val="000000"/>
                          </a:solidFill>
                          <a:latin typeface="Calibri Light"/>
                          <a:ea typeface="Calibri"/>
                          <a:cs typeface="Calibri"/>
                        </a:rPr>
                        <a:t>4</a:t>
                      </a:r>
                      <a:endParaRPr lang="en-US" sz="20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2521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BBF0044B-DD29-1295-39F4-BB11F1C7DDBC}"/>
              </a:ext>
            </a:extLst>
          </p:cNvPr>
          <p:cNvSpPr>
            <a:spLocks noGrp="1" noChangeArrowheads="1"/>
          </p:cNvSpPr>
          <p:nvPr>
            <p:ph type="title"/>
          </p:nvPr>
        </p:nvSpPr>
        <p:spPr>
          <a:xfrm>
            <a:off x="457200" y="876300"/>
            <a:ext cx="8229600" cy="857250"/>
          </a:xfrm>
        </p:spPr>
        <p:txBody>
          <a:bodyPr>
            <a:normAutofit fontScale="90000"/>
          </a:bodyPr>
          <a:lstStyle/>
          <a:p>
            <a:r>
              <a:rPr lang="en-US" altLang="en-US"/>
              <a:t>A good toy problem for a recurrent network</a:t>
            </a:r>
          </a:p>
        </p:txBody>
      </p:sp>
      <p:sp>
        <p:nvSpPr>
          <p:cNvPr id="227331" name="Rectangle 3">
            <a:extLst>
              <a:ext uri="{FF2B5EF4-FFF2-40B4-BE49-F238E27FC236}">
                <a16:creationId xmlns:a16="http://schemas.microsoft.com/office/drawing/2014/main" id="{5C29A570-D158-C1E1-E5AB-3D4C1C984873}"/>
              </a:ext>
            </a:extLst>
          </p:cNvPr>
          <p:cNvSpPr>
            <a:spLocks noGrp="1" noChangeArrowheads="1"/>
          </p:cNvSpPr>
          <p:nvPr>
            <p:ph type="body" sz="half" idx="1"/>
          </p:nvPr>
        </p:nvSpPr>
        <p:spPr>
          <a:xfrm>
            <a:off x="1" y="1744664"/>
            <a:ext cx="4843463" cy="4137025"/>
          </a:xfrm>
        </p:spPr>
        <p:txBody>
          <a:bodyPr rtlCol="0">
            <a:normAutofit fontScale="85000" lnSpcReduction="20000"/>
          </a:bodyPr>
          <a:lstStyle/>
          <a:p>
            <a:pPr>
              <a:buFont typeface="Arial"/>
              <a:buChar char="•"/>
              <a:defRPr/>
            </a:pPr>
            <a:r>
              <a:rPr lang="en-US" dirty="0">
                <a:ea typeface="+mn-ea"/>
              </a:rPr>
              <a:t>We can train a </a:t>
            </a:r>
            <a:r>
              <a:rPr lang="en-US" dirty="0" err="1">
                <a:ea typeface="+mn-ea"/>
              </a:rPr>
              <a:t>feedforward</a:t>
            </a:r>
            <a:r>
              <a:rPr lang="en-US" dirty="0">
                <a:ea typeface="+mn-ea"/>
              </a:rPr>
              <a:t> net to do binary addition, but there are obvious regularities that it cannot capture efficiently.</a:t>
            </a:r>
          </a:p>
          <a:p>
            <a:pPr lvl="1">
              <a:buFont typeface="Arial"/>
              <a:buChar char="–"/>
              <a:defRPr/>
            </a:pPr>
            <a:r>
              <a:rPr lang="en-US" dirty="0">
                <a:ea typeface="+mn-ea"/>
              </a:rPr>
              <a:t>We must decide in advance the maximum number of digits in each number.</a:t>
            </a:r>
          </a:p>
          <a:p>
            <a:pPr lvl="1">
              <a:buFont typeface="Arial"/>
              <a:buChar char="–"/>
              <a:defRPr/>
            </a:pPr>
            <a:r>
              <a:rPr lang="en-US" dirty="0">
                <a:ea typeface="+mn-ea"/>
              </a:rPr>
              <a:t>The processing applied to the beginning of a long number does not generalize to the end of the long number because      it uses different weights.</a:t>
            </a:r>
          </a:p>
          <a:p>
            <a:pPr>
              <a:buFont typeface="Arial"/>
              <a:buChar char="•"/>
              <a:defRPr/>
            </a:pPr>
            <a:r>
              <a:rPr lang="en-US" dirty="0">
                <a:ea typeface="+mn-ea"/>
              </a:rPr>
              <a:t>As a result, </a:t>
            </a:r>
            <a:r>
              <a:rPr lang="en-US" dirty="0" err="1">
                <a:ea typeface="+mn-ea"/>
              </a:rPr>
              <a:t>feedforward</a:t>
            </a:r>
            <a:r>
              <a:rPr lang="en-US" dirty="0">
                <a:ea typeface="+mn-ea"/>
              </a:rPr>
              <a:t> nets do not generalize well on the binary addition task.</a:t>
            </a:r>
          </a:p>
          <a:p>
            <a:pPr lvl="1">
              <a:buNone/>
              <a:defRPr/>
            </a:pPr>
            <a:r>
              <a:rPr lang="en-US" dirty="0">
                <a:ea typeface="+mn-ea"/>
              </a:rPr>
              <a:t>		</a:t>
            </a:r>
          </a:p>
        </p:txBody>
      </p:sp>
      <p:sp>
        <p:nvSpPr>
          <p:cNvPr id="28675" name="Rectangle 8">
            <a:extLst>
              <a:ext uri="{FF2B5EF4-FFF2-40B4-BE49-F238E27FC236}">
                <a16:creationId xmlns:a16="http://schemas.microsoft.com/office/drawing/2014/main" id="{15A4F656-4738-2481-1B77-0793BA51C37E}"/>
              </a:ext>
            </a:extLst>
          </p:cNvPr>
          <p:cNvSpPr>
            <a:spLocks noChangeArrowheads="1"/>
          </p:cNvSpPr>
          <p:nvPr/>
        </p:nvSpPr>
        <p:spPr bwMode="auto">
          <a:xfrm>
            <a:off x="5119688" y="3268663"/>
            <a:ext cx="3562350" cy="404812"/>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8676" name="Text Box 9">
            <a:extLst>
              <a:ext uri="{FF2B5EF4-FFF2-40B4-BE49-F238E27FC236}">
                <a16:creationId xmlns:a16="http://schemas.microsoft.com/office/drawing/2014/main" id="{D836CDBE-681B-C479-ED78-D8664D49221D}"/>
              </a:ext>
            </a:extLst>
          </p:cNvPr>
          <p:cNvSpPr txBox="1">
            <a:spLocks noChangeArrowheads="1"/>
          </p:cNvSpPr>
          <p:nvPr/>
        </p:nvSpPr>
        <p:spPr bwMode="auto">
          <a:xfrm>
            <a:off x="5040313" y="4429126"/>
            <a:ext cx="1727200" cy="4619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400">
                <a:solidFill>
                  <a:srgbClr val="3333CC"/>
                </a:solidFill>
              </a:rPr>
              <a:t>00100110</a:t>
            </a:r>
          </a:p>
        </p:txBody>
      </p:sp>
      <p:sp>
        <p:nvSpPr>
          <p:cNvPr id="28677" name="Text Box 10">
            <a:extLst>
              <a:ext uri="{FF2B5EF4-FFF2-40B4-BE49-F238E27FC236}">
                <a16:creationId xmlns:a16="http://schemas.microsoft.com/office/drawing/2014/main" id="{67E9137F-CBAB-57E9-F89C-CA7D2444A210}"/>
              </a:ext>
            </a:extLst>
          </p:cNvPr>
          <p:cNvSpPr txBox="1">
            <a:spLocks noChangeArrowheads="1"/>
          </p:cNvSpPr>
          <p:nvPr/>
        </p:nvSpPr>
        <p:spPr bwMode="auto">
          <a:xfrm>
            <a:off x="7308850" y="4429126"/>
            <a:ext cx="1727200" cy="4619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400">
                <a:solidFill>
                  <a:srgbClr val="3333CC"/>
                </a:solidFill>
              </a:rPr>
              <a:t>10100110</a:t>
            </a:r>
          </a:p>
        </p:txBody>
      </p:sp>
      <p:sp>
        <p:nvSpPr>
          <p:cNvPr id="28678" name="Text Box 11">
            <a:extLst>
              <a:ext uri="{FF2B5EF4-FFF2-40B4-BE49-F238E27FC236}">
                <a16:creationId xmlns:a16="http://schemas.microsoft.com/office/drawing/2014/main" id="{8E740328-7ED7-5F75-A4F1-11056F7BF6F9}"/>
              </a:ext>
            </a:extLst>
          </p:cNvPr>
          <p:cNvSpPr txBox="1">
            <a:spLocks noChangeArrowheads="1"/>
          </p:cNvSpPr>
          <p:nvPr/>
        </p:nvSpPr>
        <p:spPr bwMode="auto">
          <a:xfrm>
            <a:off x="5962650" y="2089151"/>
            <a:ext cx="1727200" cy="4619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400">
                <a:solidFill>
                  <a:srgbClr val="3333CC"/>
                </a:solidFill>
              </a:rPr>
              <a:t>11001100</a:t>
            </a:r>
          </a:p>
        </p:txBody>
      </p:sp>
      <p:sp>
        <p:nvSpPr>
          <p:cNvPr id="28679" name="AutoShape 12">
            <a:extLst>
              <a:ext uri="{FF2B5EF4-FFF2-40B4-BE49-F238E27FC236}">
                <a16:creationId xmlns:a16="http://schemas.microsoft.com/office/drawing/2014/main" id="{8B4EE516-FF4A-EBAB-84AB-7C1B698FF3BC}"/>
              </a:ext>
            </a:extLst>
          </p:cNvPr>
          <p:cNvSpPr>
            <a:spLocks noChangeArrowheads="1"/>
          </p:cNvSpPr>
          <p:nvPr/>
        </p:nvSpPr>
        <p:spPr bwMode="auto">
          <a:xfrm>
            <a:off x="5508625" y="3862389"/>
            <a:ext cx="323850" cy="377825"/>
          </a:xfrm>
          <a:prstGeom prst="upArrow">
            <a:avLst>
              <a:gd name="adj1" fmla="val 50000"/>
              <a:gd name="adj2" fmla="val 38889"/>
            </a:avLst>
          </a:prstGeom>
          <a:solidFill>
            <a:schemeClr val="bg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8680" name="AutoShape 13">
            <a:extLst>
              <a:ext uri="{FF2B5EF4-FFF2-40B4-BE49-F238E27FC236}">
                <a16:creationId xmlns:a16="http://schemas.microsoft.com/office/drawing/2014/main" id="{8A8133A2-87A0-49D8-F8CC-A63F3F8AD131}"/>
              </a:ext>
            </a:extLst>
          </p:cNvPr>
          <p:cNvSpPr>
            <a:spLocks noChangeArrowheads="1"/>
          </p:cNvSpPr>
          <p:nvPr/>
        </p:nvSpPr>
        <p:spPr bwMode="auto">
          <a:xfrm>
            <a:off x="7812088" y="3889376"/>
            <a:ext cx="323850" cy="377825"/>
          </a:xfrm>
          <a:prstGeom prst="upArrow">
            <a:avLst>
              <a:gd name="adj1" fmla="val 50000"/>
              <a:gd name="adj2" fmla="val 38889"/>
            </a:avLst>
          </a:prstGeom>
          <a:solidFill>
            <a:schemeClr val="bg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8681" name="AutoShape 14">
            <a:extLst>
              <a:ext uri="{FF2B5EF4-FFF2-40B4-BE49-F238E27FC236}">
                <a16:creationId xmlns:a16="http://schemas.microsoft.com/office/drawing/2014/main" id="{515B535C-BA7F-5F09-AA2D-F4D93FD0D663}"/>
              </a:ext>
            </a:extLst>
          </p:cNvPr>
          <p:cNvSpPr>
            <a:spLocks noChangeArrowheads="1"/>
          </p:cNvSpPr>
          <p:nvPr/>
        </p:nvSpPr>
        <p:spPr bwMode="auto">
          <a:xfrm>
            <a:off x="6661150" y="2727326"/>
            <a:ext cx="323850" cy="377825"/>
          </a:xfrm>
          <a:prstGeom prst="upArrow">
            <a:avLst>
              <a:gd name="adj1" fmla="val 50000"/>
              <a:gd name="adj2" fmla="val 38889"/>
            </a:avLst>
          </a:prstGeom>
          <a:solidFill>
            <a:schemeClr val="bg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27343" name="Text Box 15">
            <a:extLst>
              <a:ext uri="{FF2B5EF4-FFF2-40B4-BE49-F238E27FC236}">
                <a16:creationId xmlns:a16="http://schemas.microsoft.com/office/drawing/2014/main" id="{00AFEC39-E2EF-BF5A-92BF-D6176EAEF428}"/>
              </a:ext>
            </a:extLst>
          </p:cNvPr>
          <p:cNvSpPr txBox="1">
            <a:spLocks noChangeArrowheads="1"/>
          </p:cNvSpPr>
          <p:nvPr/>
        </p:nvSpPr>
        <p:spPr bwMode="auto">
          <a:xfrm>
            <a:off x="5902325" y="3200401"/>
            <a:ext cx="187325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400" dirty="0">
                <a:latin typeface="+mn-lt"/>
              </a:rPr>
              <a:t>hidden units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7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73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9ABE29B9-071A-3191-7825-587A03AEE442}"/>
              </a:ext>
            </a:extLst>
          </p:cNvPr>
          <p:cNvSpPr>
            <a:spLocks noGrp="1" noChangeArrowheads="1"/>
          </p:cNvSpPr>
          <p:nvPr>
            <p:ph type="title"/>
          </p:nvPr>
        </p:nvSpPr>
        <p:spPr>
          <a:xfrm>
            <a:off x="457200" y="809625"/>
            <a:ext cx="8229600" cy="857250"/>
          </a:xfrm>
        </p:spPr>
        <p:txBody>
          <a:bodyPr/>
          <a:lstStyle/>
          <a:p>
            <a:r>
              <a:rPr lang="en-US" altLang="en-US" sz="3200"/>
              <a:t>The algorithm for binary addition</a:t>
            </a:r>
          </a:p>
        </p:txBody>
      </p:sp>
      <p:sp>
        <p:nvSpPr>
          <p:cNvPr id="29698" name="Oval 5">
            <a:extLst>
              <a:ext uri="{FF2B5EF4-FFF2-40B4-BE49-F238E27FC236}">
                <a16:creationId xmlns:a16="http://schemas.microsoft.com/office/drawing/2014/main" id="{D2DFF134-1C19-8DD6-99AA-EFC02D3730C0}"/>
              </a:ext>
            </a:extLst>
          </p:cNvPr>
          <p:cNvSpPr>
            <a:spLocks noChangeArrowheads="1"/>
          </p:cNvSpPr>
          <p:nvPr/>
        </p:nvSpPr>
        <p:spPr bwMode="auto">
          <a:xfrm>
            <a:off x="5219700" y="3482976"/>
            <a:ext cx="2305050" cy="809625"/>
          </a:xfrm>
          <a:prstGeom prst="ellipse">
            <a:avLst/>
          </a:prstGeom>
          <a:solidFill>
            <a:srgbClr val="EEECE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9699" name="Oval 6">
            <a:extLst>
              <a:ext uri="{FF2B5EF4-FFF2-40B4-BE49-F238E27FC236}">
                <a16:creationId xmlns:a16="http://schemas.microsoft.com/office/drawing/2014/main" id="{F9507B36-459E-DBF4-66FA-AECAC8E51927}"/>
              </a:ext>
            </a:extLst>
          </p:cNvPr>
          <p:cNvSpPr>
            <a:spLocks noChangeArrowheads="1"/>
          </p:cNvSpPr>
          <p:nvPr/>
        </p:nvSpPr>
        <p:spPr bwMode="auto">
          <a:xfrm>
            <a:off x="1619250" y="3482976"/>
            <a:ext cx="2305050" cy="809625"/>
          </a:xfrm>
          <a:prstGeom prst="ellipse">
            <a:avLst/>
          </a:prstGeom>
          <a:solidFill>
            <a:srgbClr val="EEECE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9700" name="Oval 7">
            <a:extLst>
              <a:ext uri="{FF2B5EF4-FFF2-40B4-BE49-F238E27FC236}">
                <a16:creationId xmlns:a16="http://schemas.microsoft.com/office/drawing/2014/main" id="{672624A6-8253-8DE3-DEF5-ADC7300C85D8}"/>
              </a:ext>
            </a:extLst>
          </p:cNvPr>
          <p:cNvSpPr>
            <a:spLocks noChangeArrowheads="1"/>
          </p:cNvSpPr>
          <p:nvPr/>
        </p:nvSpPr>
        <p:spPr bwMode="auto">
          <a:xfrm>
            <a:off x="5219700" y="1916114"/>
            <a:ext cx="2305050" cy="809625"/>
          </a:xfrm>
          <a:prstGeom prst="ellipse">
            <a:avLst/>
          </a:prstGeom>
          <a:solidFill>
            <a:srgbClr val="EEECE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9701" name="Oval 8">
            <a:extLst>
              <a:ext uri="{FF2B5EF4-FFF2-40B4-BE49-F238E27FC236}">
                <a16:creationId xmlns:a16="http://schemas.microsoft.com/office/drawing/2014/main" id="{CED3FAA8-D075-D713-A58E-D281C85986D8}"/>
              </a:ext>
            </a:extLst>
          </p:cNvPr>
          <p:cNvSpPr>
            <a:spLocks noChangeArrowheads="1"/>
          </p:cNvSpPr>
          <p:nvPr/>
        </p:nvSpPr>
        <p:spPr bwMode="auto">
          <a:xfrm>
            <a:off x="1619250" y="1916114"/>
            <a:ext cx="2305050" cy="809625"/>
          </a:xfrm>
          <a:prstGeom prst="ellipse">
            <a:avLst/>
          </a:prstGeom>
          <a:solidFill>
            <a:srgbClr val="EEECE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cxnSp>
        <p:nvCxnSpPr>
          <p:cNvPr id="229386" name="AutoShape 10">
            <a:extLst>
              <a:ext uri="{FF2B5EF4-FFF2-40B4-BE49-F238E27FC236}">
                <a16:creationId xmlns:a16="http://schemas.microsoft.com/office/drawing/2014/main" id="{BB78B6B0-20F3-1929-AA62-961DBBC9F404}"/>
              </a:ext>
            </a:extLst>
          </p:cNvPr>
          <p:cNvCxnSpPr>
            <a:cxnSpLocks noChangeShapeType="1"/>
            <a:stCxn id="29699" idx="6"/>
            <a:endCxn id="29698" idx="2"/>
          </p:cNvCxnSpPr>
          <p:nvPr/>
        </p:nvCxnSpPr>
        <p:spPr bwMode="auto">
          <a:xfrm>
            <a:off x="3924300" y="3887788"/>
            <a:ext cx="1295400"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9387" name="AutoShape 11">
            <a:extLst>
              <a:ext uri="{FF2B5EF4-FFF2-40B4-BE49-F238E27FC236}">
                <a16:creationId xmlns:a16="http://schemas.microsoft.com/office/drawing/2014/main" id="{B0169607-9DCB-31B1-BA04-05EFD382A062}"/>
              </a:ext>
            </a:extLst>
          </p:cNvPr>
          <p:cNvCxnSpPr>
            <a:cxnSpLocks noChangeShapeType="1"/>
            <a:stCxn id="29700" idx="2"/>
            <a:endCxn id="29701" idx="6"/>
          </p:cNvCxnSpPr>
          <p:nvPr/>
        </p:nvCxnSpPr>
        <p:spPr bwMode="auto">
          <a:xfrm flipH="1">
            <a:off x="3924300" y="2320925"/>
            <a:ext cx="1295400"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9390" name="AutoShape 14">
            <a:extLst>
              <a:ext uri="{FF2B5EF4-FFF2-40B4-BE49-F238E27FC236}">
                <a16:creationId xmlns:a16="http://schemas.microsoft.com/office/drawing/2014/main" id="{A0086AE1-2E3F-58F4-F329-B0103AD9D7C0}"/>
              </a:ext>
            </a:extLst>
          </p:cNvPr>
          <p:cNvCxnSpPr>
            <a:cxnSpLocks noChangeShapeType="1"/>
            <a:stCxn id="29701" idx="4"/>
            <a:endCxn id="29699" idx="0"/>
          </p:cNvCxnSpPr>
          <p:nvPr/>
        </p:nvCxnSpPr>
        <p:spPr bwMode="auto">
          <a:xfrm>
            <a:off x="2771775" y="2725739"/>
            <a:ext cx="0" cy="757237"/>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9391" name="AutoShape 15">
            <a:extLst>
              <a:ext uri="{FF2B5EF4-FFF2-40B4-BE49-F238E27FC236}">
                <a16:creationId xmlns:a16="http://schemas.microsoft.com/office/drawing/2014/main" id="{8540B8E8-CD7B-655B-296A-1A9B78D49AF9}"/>
              </a:ext>
            </a:extLst>
          </p:cNvPr>
          <p:cNvCxnSpPr>
            <a:cxnSpLocks noChangeShapeType="1"/>
            <a:stCxn id="29698" idx="0"/>
            <a:endCxn id="29700" idx="4"/>
          </p:cNvCxnSpPr>
          <p:nvPr/>
        </p:nvCxnSpPr>
        <p:spPr bwMode="auto">
          <a:xfrm flipV="1">
            <a:off x="6372225" y="2725739"/>
            <a:ext cx="0" cy="757237"/>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9392" name="AutoShape 16">
            <a:extLst>
              <a:ext uri="{FF2B5EF4-FFF2-40B4-BE49-F238E27FC236}">
                <a16:creationId xmlns:a16="http://schemas.microsoft.com/office/drawing/2014/main" id="{7F8E2CF8-30CD-C949-A9B6-42E28FE8444F}"/>
              </a:ext>
            </a:extLst>
          </p:cNvPr>
          <p:cNvCxnSpPr>
            <a:cxnSpLocks noChangeShapeType="1"/>
          </p:cNvCxnSpPr>
          <p:nvPr/>
        </p:nvCxnSpPr>
        <p:spPr bwMode="auto">
          <a:xfrm rot="16200000">
            <a:off x="1481932" y="3115469"/>
            <a:ext cx="995362"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9393" name="AutoShape 17">
            <a:extLst>
              <a:ext uri="{FF2B5EF4-FFF2-40B4-BE49-F238E27FC236}">
                <a16:creationId xmlns:a16="http://schemas.microsoft.com/office/drawing/2014/main" id="{B292254C-AD77-EFF7-3D14-038AA1DBADD3}"/>
              </a:ext>
            </a:extLst>
          </p:cNvPr>
          <p:cNvCxnSpPr>
            <a:cxnSpLocks noChangeShapeType="1"/>
            <a:stCxn id="29700" idx="5"/>
            <a:endCxn id="29698" idx="7"/>
          </p:cNvCxnSpPr>
          <p:nvPr/>
        </p:nvCxnSpPr>
        <p:spPr bwMode="auto">
          <a:xfrm rot="5400000">
            <a:off x="6688932" y="3104357"/>
            <a:ext cx="995363"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9394" name="AutoShape 18">
            <a:extLst>
              <a:ext uri="{FF2B5EF4-FFF2-40B4-BE49-F238E27FC236}">
                <a16:creationId xmlns:a16="http://schemas.microsoft.com/office/drawing/2014/main" id="{B7B9F47F-897E-1E5D-E980-8867678324C5}"/>
              </a:ext>
            </a:extLst>
          </p:cNvPr>
          <p:cNvCxnSpPr>
            <a:cxnSpLocks noChangeShapeType="1"/>
            <a:stCxn id="29699" idx="3"/>
            <a:endCxn id="29699" idx="2"/>
          </p:cNvCxnSpPr>
          <p:nvPr/>
        </p:nvCxnSpPr>
        <p:spPr bwMode="auto">
          <a:xfrm rot="16200000" flipV="1">
            <a:off x="1645444" y="3861594"/>
            <a:ext cx="285750" cy="338138"/>
          </a:xfrm>
          <a:prstGeom prst="curvedConnector4">
            <a:avLst>
              <a:gd name="adj1" fmla="val -101667"/>
              <a:gd name="adj2" fmla="val 227699"/>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9395" name="AutoShape 19">
            <a:extLst>
              <a:ext uri="{FF2B5EF4-FFF2-40B4-BE49-F238E27FC236}">
                <a16:creationId xmlns:a16="http://schemas.microsoft.com/office/drawing/2014/main" id="{CF1820D5-402E-CF5E-275B-968DDF471BE6}"/>
              </a:ext>
            </a:extLst>
          </p:cNvPr>
          <p:cNvCxnSpPr>
            <a:cxnSpLocks noChangeShapeType="1"/>
            <a:stCxn id="29698" idx="5"/>
            <a:endCxn id="29698" idx="6"/>
          </p:cNvCxnSpPr>
          <p:nvPr/>
        </p:nvCxnSpPr>
        <p:spPr bwMode="auto">
          <a:xfrm rot="5400000" flipH="1" flipV="1">
            <a:off x="7212807" y="3861595"/>
            <a:ext cx="285750" cy="338137"/>
          </a:xfrm>
          <a:prstGeom prst="curvedConnector4">
            <a:avLst>
              <a:gd name="adj1" fmla="val -125000"/>
              <a:gd name="adj2" fmla="val 247884"/>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9396" name="AutoShape 20">
            <a:extLst>
              <a:ext uri="{FF2B5EF4-FFF2-40B4-BE49-F238E27FC236}">
                <a16:creationId xmlns:a16="http://schemas.microsoft.com/office/drawing/2014/main" id="{224A9D78-D70E-A14B-D841-5831F909704A}"/>
              </a:ext>
            </a:extLst>
          </p:cNvPr>
          <p:cNvCxnSpPr>
            <a:cxnSpLocks noChangeShapeType="1"/>
            <a:stCxn id="29701" idx="2"/>
            <a:endCxn id="29701" idx="1"/>
          </p:cNvCxnSpPr>
          <p:nvPr/>
        </p:nvCxnSpPr>
        <p:spPr bwMode="auto">
          <a:xfrm rot="10800000" flipH="1">
            <a:off x="1619250" y="2035175"/>
            <a:ext cx="338138" cy="285750"/>
          </a:xfrm>
          <a:prstGeom prst="curvedConnector4">
            <a:avLst>
              <a:gd name="adj1" fmla="val -137093"/>
              <a:gd name="adj2" fmla="val 201667"/>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9397" name="AutoShape 21">
            <a:extLst>
              <a:ext uri="{FF2B5EF4-FFF2-40B4-BE49-F238E27FC236}">
                <a16:creationId xmlns:a16="http://schemas.microsoft.com/office/drawing/2014/main" id="{C56F2231-B3BF-CE99-2E1A-20A17C5EC771}"/>
              </a:ext>
            </a:extLst>
          </p:cNvPr>
          <p:cNvCxnSpPr>
            <a:cxnSpLocks noChangeShapeType="1"/>
            <a:stCxn id="29700" idx="6"/>
            <a:endCxn id="29700" idx="7"/>
          </p:cNvCxnSpPr>
          <p:nvPr/>
        </p:nvCxnSpPr>
        <p:spPr bwMode="auto">
          <a:xfrm flipH="1" flipV="1">
            <a:off x="7186614" y="2035175"/>
            <a:ext cx="338137" cy="285750"/>
          </a:xfrm>
          <a:prstGeom prst="curvedConnector4">
            <a:avLst>
              <a:gd name="adj1" fmla="val -89676"/>
              <a:gd name="adj2" fmla="val 178750"/>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29398" name="Text Box 22">
            <a:extLst>
              <a:ext uri="{FF2B5EF4-FFF2-40B4-BE49-F238E27FC236}">
                <a16:creationId xmlns:a16="http://schemas.microsoft.com/office/drawing/2014/main" id="{8FDA6888-117A-B473-DB3B-5DA3C9465B77}"/>
              </a:ext>
            </a:extLst>
          </p:cNvPr>
          <p:cNvSpPr txBox="1">
            <a:spLocks noChangeArrowheads="1"/>
          </p:cNvSpPr>
          <p:nvPr/>
        </p:nvSpPr>
        <p:spPr bwMode="auto">
          <a:xfrm>
            <a:off x="2174876" y="1868488"/>
            <a:ext cx="1476375" cy="83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400" dirty="0">
                <a:solidFill>
                  <a:srgbClr val="3333CC"/>
                </a:solidFill>
                <a:latin typeface="+mn-lt"/>
              </a:rPr>
              <a:t>no carry print 1</a:t>
            </a:r>
          </a:p>
        </p:txBody>
      </p:sp>
      <p:sp>
        <p:nvSpPr>
          <p:cNvPr id="229399" name="Text Box 23">
            <a:extLst>
              <a:ext uri="{FF2B5EF4-FFF2-40B4-BE49-F238E27FC236}">
                <a16:creationId xmlns:a16="http://schemas.microsoft.com/office/drawing/2014/main" id="{9BB8D1A6-C17D-C597-29AD-CE9EDFC7B37F}"/>
              </a:ext>
            </a:extLst>
          </p:cNvPr>
          <p:cNvSpPr txBox="1">
            <a:spLocks noChangeArrowheads="1"/>
          </p:cNvSpPr>
          <p:nvPr/>
        </p:nvSpPr>
        <p:spPr bwMode="auto">
          <a:xfrm>
            <a:off x="5838825" y="1852613"/>
            <a:ext cx="1398588" cy="830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400" dirty="0">
                <a:solidFill>
                  <a:srgbClr val="3333CC"/>
                </a:solidFill>
                <a:latin typeface="+mn-lt"/>
              </a:rPr>
              <a:t>carry print 1</a:t>
            </a:r>
          </a:p>
        </p:txBody>
      </p:sp>
      <p:sp>
        <p:nvSpPr>
          <p:cNvPr id="229400" name="Text Box 24">
            <a:extLst>
              <a:ext uri="{FF2B5EF4-FFF2-40B4-BE49-F238E27FC236}">
                <a16:creationId xmlns:a16="http://schemas.microsoft.com/office/drawing/2014/main" id="{7ABA989F-111F-D324-B7DA-9D8598EA8450}"/>
              </a:ext>
            </a:extLst>
          </p:cNvPr>
          <p:cNvSpPr txBox="1">
            <a:spLocks noChangeArrowheads="1"/>
          </p:cNvSpPr>
          <p:nvPr/>
        </p:nvSpPr>
        <p:spPr bwMode="auto">
          <a:xfrm>
            <a:off x="2225676" y="3444875"/>
            <a:ext cx="1476375" cy="83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400" dirty="0">
                <a:solidFill>
                  <a:srgbClr val="3333CC"/>
                </a:solidFill>
                <a:latin typeface="+mn-lt"/>
              </a:rPr>
              <a:t>no carry print 0</a:t>
            </a:r>
          </a:p>
        </p:txBody>
      </p:sp>
      <p:sp>
        <p:nvSpPr>
          <p:cNvPr id="229401" name="Text Box 25">
            <a:extLst>
              <a:ext uri="{FF2B5EF4-FFF2-40B4-BE49-F238E27FC236}">
                <a16:creationId xmlns:a16="http://schemas.microsoft.com/office/drawing/2014/main" id="{3EB48704-3457-9AB1-2B83-7EF3B7AA7ADA}"/>
              </a:ext>
            </a:extLst>
          </p:cNvPr>
          <p:cNvSpPr txBox="1">
            <a:spLocks noChangeArrowheads="1"/>
          </p:cNvSpPr>
          <p:nvPr/>
        </p:nvSpPr>
        <p:spPr bwMode="auto">
          <a:xfrm>
            <a:off x="5868989" y="3444875"/>
            <a:ext cx="1317625" cy="83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400" dirty="0">
                <a:solidFill>
                  <a:srgbClr val="3333CC"/>
                </a:solidFill>
                <a:latin typeface="+mn-lt"/>
              </a:rPr>
              <a:t>carry print 0</a:t>
            </a:r>
          </a:p>
        </p:txBody>
      </p:sp>
      <p:sp>
        <p:nvSpPr>
          <p:cNvPr id="229402" name="Text Box 26">
            <a:extLst>
              <a:ext uri="{FF2B5EF4-FFF2-40B4-BE49-F238E27FC236}">
                <a16:creationId xmlns:a16="http://schemas.microsoft.com/office/drawing/2014/main" id="{E683C9E8-8617-7D3C-296A-A95E90987BD7}"/>
              </a:ext>
            </a:extLst>
          </p:cNvPr>
          <p:cNvSpPr txBox="1">
            <a:spLocks noChangeArrowheads="1"/>
          </p:cNvSpPr>
          <p:nvPr/>
        </p:nvSpPr>
        <p:spPr bwMode="auto">
          <a:xfrm>
            <a:off x="3708401" y="2982914"/>
            <a:ext cx="360363"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1 1</a:t>
            </a:r>
          </a:p>
        </p:txBody>
      </p:sp>
      <p:sp>
        <p:nvSpPr>
          <p:cNvPr id="229403" name="Rectangle 27">
            <a:extLst>
              <a:ext uri="{FF2B5EF4-FFF2-40B4-BE49-F238E27FC236}">
                <a16:creationId xmlns:a16="http://schemas.microsoft.com/office/drawing/2014/main" id="{D5438FC3-8D8E-303A-BBBC-4407001BD35A}"/>
              </a:ext>
            </a:extLst>
          </p:cNvPr>
          <p:cNvSpPr>
            <a:spLocks noChangeArrowheads="1"/>
          </p:cNvSpPr>
          <p:nvPr/>
        </p:nvSpPr>
        <p:spPr bwMode="auto">
          <a:xfrm>
            <a:off x="3744914" y="3009900"/>
            <a:ext cx="287337" cy="681038"/>
          </a:xfrm>
          <a:prstGeom prst="rect">
            <a:avLst/>
          </a:prstGeom>
          <a:solidFill>
            <a:srgbClr val="CC99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04" name="Text Box 28">
            <a:extLst>
              <a:ext uri="{FF2B5EF4-FFF2-40B4-BE49-F238E27FC236}">
                <a16:creationId xmlns:a16="http://schemas.microsoft.com/office/drawing/2014/main" id="{AD640227-A16B-994E-57EB-7EE7FC3B0354}"/>
              </a:ext>
            </a:extLst>
          </p:cNvPr>
          <p:cNvSpPr txBox="1">
            <a:spLocks noChangeArrowheads="1"/>
          </p:cNvSpPr>
          <p:nvPr/>
        </p:nvSpPr>
        <p:spPr bwMode="auto">
          <a:xfrm>
            <a:off x="755651" y="1727201"/>
            <a:ext cx="360363"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1 0</a:t>
            </a:r>
          </a:p>
        </p:txBody>
      </p:sp>
      <p:sp>
        <p:nvSpPr>
          <p:cNvPr id="229405" name="Rectangle 29">
            <a:extLst>
              <a:ext uri="{FF2B5EF4-FFF2-40B4-BE49-F238E27FC236}">
                <a16:creationId xmlns:a16="http://schemas.microsoft.com/office/drawing/2014/main" id="{C345F02F-7706-6CCA-FAD7-39BF53AD739F}"/>
              </a:ext>
            </a:extLst>
          </p:cNvPr>
          <p:cNvSpPr>
            <a:spLocks noChangeArrowheads="1"/>
          </p:cNvSpPr>
          <p:nvPr/>
        </p:nvSpPr>
        <p:spPr bwMode="auto">
          <a:xfrm>
            <a:off x="792164" y="1754188"/>
            <a:ext cx="287337" cy="735012"/>
          </a:xfrm>
          <a:prstGeom prst="rect">
            <a:avLst/>
          </a:prstGeom>
          <a:solidFill>
            <a:srgbClr val="FF00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06" name="Text Box 30">
            <a:extLst>
              <a:ext uri="{FF2B5EF4-FFF2-40B4-BE49-F238E27FC236}">
                <a16:creationId xmlns:a16="http://schemas.microsoft.com/office/drawing/2014/main" id="{701A8F4A-AF47-2F00-8D09-D6D431B5C551}"/>
              </a:ext>
            </a:extLst>
          </p:cNvPr>
          <p:cNvSpPr txBox="1">
            <a:spLocks noChangeArrowheads="1"/>
          </p:cNvSpPr>
          <p:nvPr/>
        </p:nvSpPr>
        <p:spPr bwMode="auto">
          <a:xfrm>
            <a:off x="1619251" y="2889250"/>
            <a:ext cx="360363" cy="706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1 0</a:t>
            </a:r>
          </a:p>
        </p:txBody>
      </p:sp>
      <p:sp>
        <p:nvSpPr>
          <p:cNvPr id="229407" name="Rectangle 31">
            <a:extLst>
              <a:ext uri="{FF2B5EF4-FFF2-40B4-BE49-F238E27FC236}">
                <a16:creationId xmlns:a16="http://schemas.microsoft.com/office/drawing/2014/main" id="{442FCAFF-ACBD-73AD-4B17-392C3F6ACADE}"/>
              </a:ext>
            </a:extLst>
          </p:cNvPr>
          <p:cNvSpPr>
            <a:spLocks noChangeArrowheads="1"/>
          </p:cNvSpPr>
          <p:nvPr/>
        </p:nvSpPr>
        <p:spPr bwMode="auto">
          <a:xfrm>
            <a:off x="1655764" y="2916239"/>
            <a:ext cx="287337" cy="598487"/>
          </a:xfrm>
          <a:prstGeom prst="rect">
            <a:avLst/>
          </a:prstGeom>
          <a:solidFill>
            <a:srgbClr val="FF00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08" name="Text Box 32">
            <a:extLst>
              <a:ext uri="{FF2B5EF4-FFF2-40B4-BE49-F238E27FC236}">
                <a16:creationId xmlns:a16="http://schemas.microsoft.com/office/drawing/2014/main" id="{0E9CFB15-E32B-52B6-3EC3-FE07653ACBF6}"/>
              </a:ext>
            </a:extLst>
          </p:cNvPr>
          <p:cNvSpPr txBox="1">
            <a:spLocks noChangeArrowheads="1"/>
          </p:cNvSpPr>
          <p:nvPr/>
        </p:nvSpPr>
        <p:spPr bwMode="auto">
          <a:xfrm>
            <a:off x="6840538" y="2860676"/>
            <a:ext cx="360362"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1 0</a:t>
            </a:r>
          </a:p>
        </p:txBody>
      </p:sp>
      <p:sp>
        <p:nvSpPr>
          <p:cNvPr id="229409" name="Rectangle 33">
            <a:extLst>
              <a:ext uri="{FF2B5EF4-FFF2-40B4-BE49-F238E27FC236}">
                <a16:creationId xmlns:a16="http://schemas.microsoft.com/office/drawing/2014/main" id="{FE039A4F-328E-18BF-B25D-BDAB2D5053D3}"/>
              </a:ext>
            </a:extLst>
          </p:cNvPr>
          <p:cNvSpPr>
            <a:spLocks noChangeArrowheads="1"/>
          </p:cNvSpPr>
          <p:nvPr/>
        </p:nvSpPr>
        <p:spPr bwMode="auto">
          <a:xfrm>
            <a:off x="6840539" y="2887664"/>
            <a:ext cx="287337" cy="676275"/>
          </a:xfrm>
          <a:prstGeom prst="rect">
            <a:avLst/>
          </a:prstGeom>
          <a:solidFill>
            <a:srgbClr val="FF00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10" name="Text Box 34">
            <a:extLst>
              <a:ext uri="{FF2B5EF4-FFF2-40B4-BE49-F238E27FC236}">
                <a16:creationId xmlns:a16="http://schemas.microsoft.com/office/drawing/2014/main" id="{5090876B-FA6D-0452-8030-56908E0E4CA8}"/>
              </a:ext>
            </a:extLst>
          </p:cNvPr>
          <p:cNvSpPr txBox="1">
            <a:spLocks noChangeArrowheads="1"/>
          </p:cNvSpPr>
          <p:nvPr/>
        </p:nvSpPr>
        <p:spPr bwMode="auto">
          <a:xfrm>
            <a:off x="8027988" y="3941764"/>
            <a:ext cx="360362" cy="706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1 0</a:t>
            </a:r>
          </a:p>
        </p:txBody>
      </p:sp>
      <p:sp>
        <p:nvSpPr>
          <p:cNvPr id="229411" name="Rectangle 35">
            <a:extLst>
              <a:ext uri="{FF2B5EF4-FFF2-40B4-BE49-F238E27FC236}">
                <a16:creationId xmlns:a16="http://schemas.microsoft.com/office/drawing/2014/main" id="{A3A90FA0-E219-7FAF-C98F-2BF55C006CF4}"/>
              </a:ext>
            </a:extLst>
          </p:cNvPr>
          <p:cNvSpPr>
            <a:spLocks noChangeArrowheads="1"/>
          </p:cNvSpPr>
          <p:nvPr/>
        </p:nvSpPr>
        <p:spPr bwMode="auto">
          <a:xfrm>
            <a:off x="8064500" y="3968750"/>
            <a:ext cx="287338" cy="679450"/>
          </a:xfrm>
          <a:prstGeom prst="rect">
            <a:avLst/>
          </a:prstGeom>
          <a:solidFill>
            <a:srgbClr val="FF00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12" name="Text Box 36">
            <a:extLst>
              <a:ext uri="{FF2B5EF4-FFF2-40B4-BE49-F238E27FC236}">
                <a16:creationId xmlns:a16="http://schemas.microsoft.com/office/drawing/2014/main" id="{C2EF9832-6CFF-4632-243B-848EE6915921}"/>
              </a:ext>
            </a:extLst>
          </p:cNvPr>
          <p:cNvSpPr txBox="1">
            <a:spLocks noChangeArrowheads="1"/>
          </p:cNvSpPr>
          <p:nvPr/>
        </p:nvSpPr>
        <p:spPr bwMode="auto">
          <a:xfrm>
            <a:off x="1944688" y="2889250"/>
            <a:ext cx="360362" cy="706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0 1</a:t>
            </a:r>
          </a:p>
        </p:txBody>
      </p:sp>
      <p:sp>
        <p:nvSpPr>
          <p:cNvPr id="229413" name="Rectangle 37">
            <a:extLst>
              <a:ext uri="{FF2B5EF4-FFF2-40B4-BE49-F238E27FC236}">
                <a16:creationId xmlns:a16="http://schemas.microsoft.com/office/drawing/2014/main" id="{5F028D62-34CA-0100-948A-EA002727C431}"/>
              </a:ext>
            </a:extLst>
          </p:cNvPr>
          <p:cNvSpPr>
            <a:spLocks noChangeArrowheads="1"/>
          </p:cNvSpPr>
          <p:nvPr/>
        </p:nvSpPr>
        <p:spPr bwMode="auto">
          <a:xfrm>
            <a:off x="2005014" y="2914650"/>
            <a:ext cx="282575" cy="687388"/>
          </a:xfrm>
          <a:prstGeom prst="rect">
            <a:avLst/>
          </a:prstGeom>
          <a:solidFill>
            <a:srgbClr val="0000FF">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14" name="Text Box 38">
            <a:extLst>
              <a:ext uri="{FF2B5EF4-FFF2-40B4-BE49-F238E27FC236}">
                <a16:creationId xmlns:a16="http://schemas.microsoft.com/office/drawing/2014/main" id="{4B537764-E3B8-B7FD-9695-2C1EFBB877E5}"/>
              </a:ext>
            </a:extLst>
          </p:cNvPr>
          <p:cNvSpPr txBox="1">
            <a:spLocks noChangeArrowheads="1"/>
          </p:cNvSpPr>
          <p:nvPr/>
        </p:nvSpPr>
        <p:spPr bwMode="auto">
          <a:xfrm>
            <a:off x="1331913" y="1741489"/>
            <a:ext cx="360362" cy="706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0 1</a:t>
            </a:r>
          </a:p>
        </p:txBody>
      </p:sp>
      <p:sp>
        <p:nvSpPr>
          <p:cNvPr id="229415" name="Rectangle 39">
            <a:extLst>
              <a:ext uri="{FF2B5EF4-FFF2-40B4-BE49-F238E27FC236}">
                <a16:creationId xmlns:a16="http://schemas.microsoft.com/office/drawing/2014/main" id="{797B713A-C5FF-6C8D-EED2-C8A1BA2CDCD2}"/>
              </a:ext>
            </a:extLst>
          </p:cNvPr>
          <p:cNvSpPr>
            <a:spLocks noChangeArrowheads="1"/>
          </p:cNvSpPr>
          <p:nvPr/>
        </p:nvSpPr>
        <p:spPr bwMode="auto">
          <a:xfrm>
            <a:off x="1368425" y="1768475"/>
            <a:ext cx="287338" cy="679450"/>
          </a:xfrm>
          <a:prstGeom prst="rect">
            <a:avLst/>
          </a:prstGeom>
          <a:solidFill>
            <a:srgbClr val="0000FF">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16" name="Text Box 40">
            <a:extLst>
              <a:ext uri="{FF2B5EF4-FFF2-40B4-BE49-F238E27FC236}">
                <a16:creationId xmlns:a16="http://schemas.microsoft.com/office/drawing/2014/main" id="{4059D89B-F744-ED4C-87F5-C1FCAA27158F}"/>
              </a:ext>
            </a:extLst>
          </p:cNvPr>
          <p:cNvSpPr txBox="1">
            <a:spLocks noChangeArrowheads="1"/>
          </p:cNvSpPr>
          <p:nvPr/>
        </p:nvSpPr>
        <p:spPr bwMode="auto">
          <a:xfrm>
            <a:off x="7561263" y="3941764"/>
            <a:ext cx="360362" cy="706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0 1</a:t>
            </a:r>
          </a:p>
        </p:txBody>
      </p:sp>
      <p:sp>
        <p:nvSpPr>
          <p:cNvPr id="229417" name="Rectangle 41">
            <a:extLst>
              <a:ext uri="{FF2B5EF4-FFF2-40B4-BE49-F238E27FC236}">
                <a16:creationId xmlns:a16="http://schemas.microsoft.com/office/drawing/2014/main" id="{BEC31BA2-CE20-D7C9-B550-CF80613E5921}"/>
              </a:ext>
            </a:extLst>
          </p:cNvPr>
          <p:cNvSpPr>
            <a:spLocks noChangeArrowheads="1"/>
          </p:cNvSpPr>
          <p:nvPr/>
        </p:nvSpPr>
        <p:spPr bwMode="auto">
          <a:xfrm>
            <a:off x="7561263" y="3968750"/>
            <a:ext cx="323850" cy="679450"/>
          </a:xfrm>
          <a:prstGeom prst="rect">
            <a:avLst/>
          </a:prstGeom>
          <a:solidFill>
            <a:srgbClr val="0000FF">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18" name="Text Box 42">
            <a:extLst>
              <a:ext uri="{FF2B5EF4-FFF2-40B4-BE49-F238E27FC236}">
                <a16:creationId xmlns:a16="http://schemas.microsoft.com/office/drawing/2014/main" id="{438ACC19-8244-E191-1ECF-4676C9E42F8D}"/>
              </a:ext>
            </a:extLst>
          </p:cNvPr>
          <p:cNvSpPr txBox="1">
            <a:spLocks noChangeArrowheads="1"/>
          </p:cNvSpPr>
          <p:nvPr/>
        </p:nvSpPr>
        <p:spPr bwMode="auto">
          <a:xfrm>
            <a:off x="7200901" y="2874964"/>
            <a:ext cx="360363"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0 1</a:t>
            </a:r>
          </a:p>
        </p:txBody>
      </p:sp>
      <p:sp>
        <p:nvSpPr>
          <p:cNvPr id="229419" name="Rectangle 43">
            <a:extLst>
              <a:ext uri="{FF2B5EF4-FFF2-40B4-BE49-F238E27FC236}">
                <a16:creationId xmlns:a16="http://schemas.microsoft.com/office/drawing/2014/main" id="{EA4306E5-16C3-68CC-A07C-08DD8D1C0659}"/>
              </a:ext>
            </a:extLst>
          </p:cNvPr>
          <p:cNvSpPr>
            <a:spLocks noChangeArrowheads="1"/>
          </p:cNvSpPr>
          <p:nvPr/>
        </p:nvSpPr>
        <p:spPr bwMode="auto">
          <a:xfrm>
            <a:off x="7237414" y="2903538"/>
            <a:ext cx="287337" cy="660400"/>
          </a:xfrm>
          <a:prstGeom prst="rect">
            <a:avLst/>
          </a:prstGeom>
          <a:solidFill>
            <a:srgbClr val="0000FF">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20" name="Text Box 44">
            <a:extLst>
              <a:ext uri="{FF2B5EF4-FFF2-40B4-BE49-F238E27FC236}">
                <a16:creationId xmlns:a16="http://schemas.microsoft.com/office/drawing/2014/main" id="{8F5E9921-F92B-D40E-3BA5-E336D6634B62}"/>
              </a:ext>
            </a:extLst>
          </p:cNvPr>
          <p:cNvSpPr txBox="1">
            <a:spLocks noChangeArrowheads="1"/>
          </p:cNvSpPr>
          <p:nvPr/>
        </p:nvSpPr>
        <p:spPr bwMode="auto">
          <a:xfrm>
            <a:off x="4356101" y="1781176"/>
            <a:ext cx="360363"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0 0</a:t>
            </a:r>
          </a:p>
        </p:txBody>
      </p:sp>
      <p:sp>
        <p:nvSpPr>
          <p:cNvPr id="229421" name="Rectangle 45">
            <a:extLst>
              <a:ext uri="{FF2B5EF4-FFF2-40B4-BE49-F238E27FC236}">
                <a16:creationId xmlns:a16="http://schemas.microsoft.com/office/drawing/2014/main" id="{39FAE91B-3482-EB32-0F3D-58421207F1ED}"/>
              </a:ext>
            </a:extLst>
          </p:cNvPr>
          <p:cNvSpPr>
            <a:spLocks noChangeArrowheads="1"/>
          </p:cNvSpPr>
          <p:nvPr/>
        </p:nvSpPr>
        <p:spPr bwMode="auto">
          <a:xfrm>
            <a:off x="4392614" y="1808163"/>
            <a:ext cx="287337" cy="654050"/>
          </a:xfrm>
          <a:prstGeom prst="rect">
            <a:avLst/>
          </a:prstGeom>
          <a:solidFill>
            <a:srgbClr val="0099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22" name="Text Box 46">
            <a:extLst>
              <a:ext uri="{FF2B5EF4-FFF2-40B4-BE49-F238E27FC236}">
                <a16:creationId xmlns:a16="http://schemas.microsoft.com/office/drawing/2014/main" id="{2E442E55-6EC4-D394-ABFF-B35BFF645DCA}"/>
              </a:ext>
            </a:extLst>
          </p:cNvPr>
          <p:cNvSpPr txBox="1">
            <a:spLocks noChangeArrowheads="1"/>
          </p:cNvSpPr>
          <p:nvPr/>
        </p:nvSpPr>
        <p:spPr bwMode="auto">
          <a:xfrm>
            <a:off x="4967288" y="2578101"/>
            <a:ext cx="360362"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0 0</a:t>
            </a:r>
          </a:p>
        </p:txBody>
      </p:sp>
      <p:sp>
        <p:nvSpPr>
          <p:cNvPr id="229423" name="Rectangle 47">
            <a:extLst>
              <a:ext uri="{FF2B5EF4-FFF2-40B4-BE49-F238E27FC236}">
                <a16:creationId xmlns:a16="http://schemas.microsoft.com/office/drawing/2014/main" id="{E1E654DF-9604-0F3C-D8E4-D78362E210F3}"/>
              </a:ext>
            </a:extLst>
          </p:cNvPr>
          <p:cNvSpPr>
            <a:spLocks noChangeArrowheads="1"/>
          </p:cNvSpPr>
          <p:nvPr/>
        </p:nvSpPr>
        <p:spPr bwMode="auto">
          <a:xfrm>
            <a:off x="5003800" y="2605089"/>
            <a:ext cx="287338" cy="681037"/>
          </a:xfrm>
          <a:prstGeom prst="rect">
            <a:avLst/>
          </a:prstGeom>
          <a:solidFill>
            <a:srgbClr val="0099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24" name="Text Box 48">
            <a:extLst>
              <a:ext uri="{FF2B5EF4-FFF2-40B4-BE49-F238E27FC236}">
                <a16:creationId xmlns:a16="http://schemas.microsoft.com/office/drawing/2014/main" id="{39688916-1DDE-C748-764F-CC4F1168140A}"/>
              </a:ext>
            </a:extLst>
          </p:cNvPr>
          <p:cNvSpPr txBox="1">
            <a:spLocks noChangeArrowheads="1"/>
          </p:cNvSpPr>
          <p:nvPr/>
        </p:nvSpPr>
        <p:spPr bwMode="auto">
          <a:xfrm>
            <a:off x="863601" y="3875089"/>
            <a:ext cx="360363" cy="706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0 0</a:t>
            </a:r>
          </a:p>
        </p:txBody>
      </p:sp>
      <p:sp>
        <p:nvSpPr>
          <p:cNvPr id="229425" name="Rectangle 49">
            <a:extLst>
              <a:ext uri="{FF2B5EF4-FFF2-40B4-BE49-F238E27FC236}">
                <a16:creationId xmlns:a16="http://schemas.microsoft.com/office/drawing/2014/main" id="{5A4DB0D0-C349-814F-040E-765E23432E91}"/>
              </a:ext>
            </a:extLst>
          </p:cNvPr>
          <p:cNvSpPr>
            <a:spLocks noChangeArrowheads="1"/>
          </p:cNvSpPr>
          <p:nvPr/>
        </p:nvSpPr>
        <p:spPr bwMode="auto">
          <a:xfrm>
            <a:off x="863600" y="3902075"/>
            <a:ext cx="323850" cy="679450"/>
          </a:xfrm>
          <a:prstGeom prst="rect">
            <a:avLst/>
          </a:prstGeom>
          <a:solidFill>
            <a:srgbClr val="0099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26" name="Text Box 50">
            <a:extLst>
              <a:ext uri="{FF2B5EF4-FFF2-40B4-BE49-F238E27FC236}">
                <a16:creationId xmlns:a16="http://schemas.microsoft.com/office/drawing/2014/main" id="{ED69BD73-2DB2-3286-794E-A5D2FE0F8F6F}"/>
              </a:ext>
            </a:extLst>
          </p:cNvPr>
          <p:cNvSpPr txBox="1">
            <a:spLocks noChangeArrowheads="1"/>
          </p:cNvSpPr>
          <p:nvPr/>
        </p:nvSpPr>
        <p:spPr bwMode="auto">
          <a:xfrm>
            <a:off x="2771776" y="2808289"/>
            <a:ext cx="360363" cy="706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0 0</a:t>
            </a:r>
          </a:p>
        </p:txBody>
      </p:sp>
      <p:sp>
        <p:nvSpPr>
          <p:cNvPr id="229427" name="Rectangle 51">
            <a:extLst>
              <a:ext uri="{FF2B5EF4-FFF2-40B4-BE49-F238E27FC236}">
                <a16:creationId xmlns:a16="http://schemas.microsoft.com/office/drawing/2014/main" id="{16F3E1AF-2BEC-A2C2-E4D3-DB75E0183F07}"/>
              </a:ext>
            </a:extLst>
          </p:cNvPr>
          <p:cNvSpPr>
            <a:spLocks noChangeArrowheads="1"/>
          </p:cNvSpPr>
          <p:nvPr/>
        </p:nvSpPr>
        <p:spPr bwMode="auto">
          <a:xfrm>
            <a:off x="2808289" y="2835275"/>
            <a:ext cx="287337" cy="679450"/>
          </a:xfrm>
          <a:prstGeom prst="rect">
            <a:avLst/>
          </a:prstGeom>
          <a:solidFill>
            <a:srgbClr val="0099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28" name="Text Box 52">
            <a:extLst>
              <a:ext uri="{FF2B5EF4-FFF2-40B4-BE49-F238E27FC236}">
                <a16:creationId xmlns:a16="http://schemas.microsoft.com/office/drawing/2014/main" id="{8BAD4C29-B5A5-BEC2-EB3A-EEE0D327C3AD}"/>
              </a:ext>
            </a:extLst>
          </p:cNvPr>
          <p:cNvSpPr txBox="1">
            <a:spLocks noChangeArrowheads="1"/>
          </p:cNvSpPr>
          <p:nvPr/>
        </p:nvSpPr>
        <p:spPr bwMode="auto">
          <a:xfrm>
            <a:off x="6011863" y="2860676"/>
            <a:ext cx="360362"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1 1</a:t>
            </a:r>
          </a:p>
        </p:txBody>
      </p:sp>
      <p:sp>
        <p:nvSpPr>
          <p:cNvPr id="229429" name="Rectangle 53">
            <a:extLst>
              <a:ext uri="{FF2B5EF4-FFF2-40B4-BE49-F238E27FC236}">
                <a16:creationId xmlns:a16="http://schemas.microsoft.com/office/drawing/2014/main" id="{125D9DA2-9E87-715F-7B36-06167E8C9F3C}"/>
              </a:ext>
            </a:extLst>
          </p:cNvPr>
          <p:cNvSpPr>
            <a:spLocks noChangeArrowheads="1"/>
          </p:cNvSpPr>
          <p:nvPr/>
        </p:nvSpPr>
        <p:spPr bwMode="auto">
          <a:xfrm>
            <a:off x="6048375" y="2887664"/>
            <a:ext cx="287338" cy="681037"/>
          </a:xfrm>
          <a:prstGeom prst="rect">
            <a:avLst/>
          </a:prstGeom>
          <a:solidFill>
            <a:srgbClr val="CC99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29430" name="Text Box 54">
            <a:extLst>
              <a:ext uri="{FF2B5EF4-FFF2-40B4-BE49-F238E27FC236}">
                <a16:creationId xmlns:a16="http://schemas.microsoft.com/office/drawing/2014/main" id="{8269B649-3951-3D36-651B-B28AEFB129C6}"/>
              </a:ext>
            </a:extLst>
          </p:cNvPr>
          <p:cNvSpPr txBox="1">
            <a:spLocks noChangeArrowheads="1"/>
          </p:cNvSpPr>
          <p:nvPr/>
        </p:nvSpPr>
        <p:spPr bwMode="auto">
          <a:xfrm>
            <a:off x="4284663" y="3887789"/>
            <a:ext cx="360362"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1 1</a:t>
            </a:r>
          </a:p>
        </p:txBody>
      </p:sp>
      <p:sp>
        <p:nvSpPr>
          <p:cNvPr id="229431" name="Rectangle 55">
            <a:extLst>
              <a:ext uri="{FF2B5EF4-FFF2-40B4-BE49-F238E27FC236}">
                <a16:creationId xmlns:a16="http://schemas.microsoft.com/office/drawing/2014/main" id="{8C8F2476-0C1C-459B-A262-1AB7D499354B}"/>
              </a:ext>
            </a:extLst>
          </p:cNvPr>
          <p:cNvSpPr>
            <a:spLocks noChangeArrowheads="1"/>
          </p:cNvSpPr>
          <p:nvPr/>
        </p:nvSpPr>
        <p:spPr bwMode="auto">
          <a:xfrm>
            <a:off x="4321175" y="3914775"/>
            <a:ext cx="287338" cy="666750"/>
          </a:xfrm>
          <a:prstGeom prst="rect">
            <a:avLst/>
          </a:prstGeom>
          <a:solidFill>
            <a:srgbClr val="CC99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cxnSp>
        <p:nvCxnSpPr>
          <p:cNvPr id="229432" name="AutoShape 56">
            <a:extLst>
              <a:ext uri="{FF2B5EF4-FFF2-40B4-BE49-F238E27FC236}">
                <a16:creationId xmlns:a16="http://schemas.microsoft.com/office/drawing/2014/main" id="{BD7B774F-6FD6-8549-C6CA-BDEA9F791D79}"/>
              </a:ext>
            </a:extLst>
          </p:cNvPr>
          <p:cNvCxnSpPr>
            <a:cxnSpLocks noChangeShapeType="1"/>
            <a:stCxn id="29701" idx="5"/>
            <a:endCxn id="29698" idx="1"/>
          </p:cNvCxnSpPr>
          <p:nvPr/>
        </p:nvCxnSpPr>
        <p:spPr bwMode="auto">
          <a:xfrm rot="16200000" flipH="1">
            <a:off x="4074320" y="2118520"/>
            <a:ext cx="995363" cy="1971675"/>
          </a:xfrm>
          <a:prstGeom prst="curvedConnector3">
            <a:avLst>
              <a:gd name="adj1" fmla="val 94972"/>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9433" name="AutoShape 57">
            <a:extLst>
              <a:ext uri="{FF2B5EF4-FFF2-40B4-BE49-F238E27FC236}">
                <a16:creationId xmlns:a16="http://schemas.microsoft.com/office/drawing/2014/main" id="{891E6B34-A30D-0A7A-FD30-DCE9D127BF7D}"/>
              </a:ext>
            </a:extLst>
          </p:cNvPr>
          <p:cNvCxnSpPr>
            <a:cxnSpLocks noChangeShapeType="1"/>
            <a:stCxn id="29698" idx="1"/>
            <a:endCxn id="29701" idx="5"/>
          </p:cNvCxnSpPr>
          <p:nvPr/>
        </p:nvCxnSpPr>
        <p:spPr bwMode="auto">
          <a:xfrm rot="5400000" flipH="1">
            <a:off x="4074320" y="2118520"/>
            <a:ext cx="995363" cy="1971675"/>
          </a:xfrm>
          <a:prstGeom prst="curvedConnector3">
            <a:avLst>
              <a:gd name="adj1" fmla="val 97125"/>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29434" name="Text Box 58">
            <a:extLst>
              <a:ext uri="{FF2B5EF4-FFF2-40B4-BE49-F238E27FC236}">
                <a16:creationId xmlns:a16="http://schemas.microsoft.com/office/drawing/2014/main" id="{70645644-CC49-AFCE-1B75-B68D7057B2A3}"/>
              </a:ext>
            </a:extLst>
          </p:cNvPr>
          <p:cNvSpPr txBox="1">
            <a:spLocks noChangeArrowheads="1"/>
          </p:cNvSpPr>
          <p:nvPr/>
        </p:nvSpPr>
        <p:spPr bwMode="auto">
          <a:xfrm>
            <a:off x="0" y="4699001"/>
            <a:ext cx="9499600" cy="646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dirty="0">
                <a:latin typeface="+mn-lt"/>
                <a:ea typeface="+mn-ea"/>
              </a:rPr>
              <a:t>This is a finite state automaton. It decides what transition to make by looking at the next column.    It prints after making the transition. It moves from right to left over the two input numbers.</a:t>
            </a:r>
          </a:p>
        </p:txBody>
      </p:sp>
      <p:sp>
        <p:nvSpPr>
          <p:cNvPr id="229435" name="Text Box 59">
            <a:extLst>
              <a:ext uri="{FF2B5EF4-FFF2-40B4-BE49-F238E27FC236}">
                <a16:creationId xmlns:a16="http://schemas.microsoft.com/office/drawing/2014/main" id="{A6754E1B-90E2-DBC4-17A6-1567038104D7}"/>
              </a:ext>
            </a:extLst>
          </p:cNvPr>
          <p:cNvSpPr txBox="1">
            <a:spLocks noChangeArrowheads="1"/>
          </p:cNvSpPr>
          <p:nvPr/>
        </p:nvSpPr>
        <p:spPr bwMode="auto">
          <a:xfrm>
            <a:off x="7812088" y="1755775"/>
            <a:ext cx="360362" cy="706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a:latin typeface="+mn-lt"/>
              </a:rPr>
              <a:t>1 1</a:t>
            </a:r>
          </a:p>
        </p:txBody>
      </p:sp>
      <p:sp>
        <p:nvSpPr>
          <p:cNvPr id="229436" name="Rectangle 60">
            <a:extLst>
              <a:ext uri="{FF2B5EF4-FFF2-40B4-BE49-F238E27FC236}">
                <a16:creationId xmlns:a16="http://schemas.microsoft.com/office/drawing/2014/main" id="{501723C5-6DFE-BFA8-6C20-9A3E3ACB75FF}"/>
              </a:ext>
            </a:extLst>
          </p:cNvPr>
          <p:cNvSpPr>
            <a:spLocks noChangeArrowheads="1"/>
          </p:cNvSpPr>
          <p:nvPr/>
        </p:nvSpPr>
        <p:spPr bwMode="auto">
          <a:xfrm>
            <a:off x="7853364" y="1782763"/>
            <a:ext cx="268287" cy="679450"/>
          </a:xfrm>
          <a:prstGeom prst="rect">
            <a:avLst/>
          </a:prstGeom>
          <a:solidFill>
            <a:srgbClr val="CC9900">
              <a:alpha val="20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7B9DE959-3F8C-2F98-C377-06EE9D366C46}"/>
              </a:ext>
            </a:extLst>
          </p:cNvPr>
          <p:cNvSpPr>
            <a:spLocks noGrp="1" noChangeArrowheads="1"/>
          </p:cNvSpPr>
          <p:nvPr>
            <p:ph type="title"/>
          </p:nvPr>
        </p:nvSpPr>
        <p:spPr>
          <a:xfrm>
            <a:off x="457200" y="911225"/>
            <a:ext cx="8229600" cy="857250"/>
          </a:xfrm>
        </p:spPr>
        <p:txBody>
          <a:bodyPr/>
          <a:lstStyle/>
          <a:p>
            <a:r>
              <a:rPr lang="en-US" altLang="en-US"/>
              <a:t>A recurrent net for binary addition</a:t>
            </a:r>
          </a:p>
        </p:txBody>
      </p:sp>
      <p:sp>
        <p:nvSpPr>
          <p:cNvPr id="231434" name="Rectangle 10">
            <a:extLst>
              <a:ext uri="{FF2B5EF4-FFF2-40B4-BE49-F238E27FC236}">
                <a16:creationId xmlns:a16="http://schemas.microsoft.com/office/drawing/2014/main" id="{3A234989-28C8-D12C-7BDC-B8393DBF1E50}"/>
              </a:ext>
            </a:extLst>
          </p:cNvPr>
          <p:cNvSpPr>
            <a:spLocks noGrp="1" noChangeArrowheads="1"/>
          </p:cNvSpPr>
          <p:nvPr>
            <p:ph type="body" sz="half" idx="1"/>
          </p:nvPr>
        </p:nvSpPr>
        <p:spPr>
          <a:xfrm>
            <a:off x="457201" y="1735139"/>
            <a:ext cx="4583113" cy="3667125"/>
          </a:xfrm>
        </p:spPr>
        <p:txBody>
          <a:bodyPr rtlCol="0">
            <a:normAutofit fontScale="92500" lnSpcReduction="10000"/>
          </a:bodyPr>
          <a:lstStyle/>
          <a:p>
            <a:pPr>
              <a:buFont typeface="Arial"/>
              <a:buChar char="•"/>
              <a:defRPr/>
            </a:pPr>
            <a:r>
              <a:rPr lang="en-US" sz="2200" dirty="0"/>
              <a:t>The network has two input units and one output unit.</a:t>
            </a:r>
          </a:p>
          <a:p>
            <a:pPr>
              <a:buFont typeface="Arial"/>
              <a:buChar char="•"/>
              <a:defRPr/>
            </a:pPr>
            <a:r>
              <a:rPr lang="en-US" sz="2200" dirty="0"/>
              <a:t>It is given two input digits at each time step.</a:t>
            </a:r>
          </a:p>
          <a:p>
            <a:pPr>
              <a:buFont typeface="Arial"/>
              <a:buChar char="•"/>
              <a:defRPr/>
            </a:pPr>
            <a:r>
              <a:rPr lang="en-US" sz="2200" dirty="0"/>
              <a:t>The desired output at each time step is the output for the column that was provided as input two time steps ago.</a:t>
            </a:r>
          </a:p>
          <a:p>
            <a:pPr lvl="1">
              <a:buFont typeface="Arial"/>
              <a:buChar char="–"/>
              <a:defRPr/>
            </a:pPr>
            <a:r>
              <a:rPr lang="en-US" sz="2200" dirty="0"/>
              <a:t>It takes one time step to update the hidden units based on the two input digits.</a:t>
            </a:r>
          </a:p>
          <a:p>
            <a:pPr lvl="1">
              <a:buFont typeface="Arial"/>
              <a:buChar char="–"/>
              <a:defRPr/>
            </a:pPr>
            <a:r>
              <a:rPr lang="en-US" sz="2200" dirty="0"/>
              <a:t>It takes another time step for the hidden units to cause the output.</a:t>
            </a:r>
          </a:p>
          <a:p>
            <a:pPr>
              <a:buFont typeface="Arial"/>
              <a:buChar char="•"/>
              <a:defRPr/>
            </a:pPr>
            <a:endParaRPr lang="en-US" dirty="0">
              <a:ea typeface="+mn-ea"/>
            </a:endParaRPr>
          </a:p>
          <a:p>
            <a:pPr>
              <a:buNone/>
              <a:defRPr/>
            </a:pPr>
            <a:endParaRPr lang="en-US" dirty="0">
              <a:ea typeface="+mn-ea"/>
            </a:endParaRPr>
          </a:p>
        </p:txBody>
      </p:sp>
      <p:sp>
        <p:nvSpPr>
          <p:cNvPr id="231428" name="Text Box 4">
            <a:extLst>
              <a:ext uri="{FF2B5EF4-FFF2-40B4-BE49-F238E27FC236}">
                <a16:creationId xmlns:a16="http://schemas.microsoft.com/office/drawing/2014/main" id="{81B032A0-A1BE-89F0-5815-FA4491791232}"/>
              </a:ext>
            </a:extLst>
          </p:cNvPr>
          <p:cNvSpPr txBox="1">
            <a:spLocks noChangeArrowheads="1"/>
          </p:cNvSpPr>
          <p:nvPr/>
        </p:nvSpPr>
        <p:spPr bwMode="auto">
          <a:xfrm>
            <a:off x="5581651" y="2241551"/>
            <a:ext cx="2519363" cy="1814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800" dirty="0">
                <a:latin typeface="+mn-lt"/>
              </a:rPr>
              <a:t>0 0 1 1 0 1 0 0</a:t>
            </a:r>
          </a:p>
          <a:p>
            <a:pPr fontAlgn="auto">
              <a:spcBef>
                <a:spcPct val="50000"/>
              </a:spcBef>
              <a:spcAft>
                <a:spcPts val="0"/>
              </a:spcAft>
              <a:defRPr/>
            </a:pPr>
            <a:r>
              <a:rPr lang="en-US" sz="2800" dirty="0">
                <a:latin typeface="+mn-lt"/>
              </a:rPr>
              <a:t>0 1 0 0 1 1 0 1</a:t>
            </a:r>
          </a:p>
          <a:p>
            <a:pPr fontAlgn="auto">
              <a:spcBef>
                <a:spcPct val="50000"/>
              </a:spcBef>
              <a:spcAft>
                <a:spcPts val="0"/>
              </a:spcAft>
              <a:defRPr/>
            </a:pPr>
            <a:r>
              <a:rPr lang="en-US" sz="2800" dirty="0">
                <a:latin typeface="+mn-lt"/>
              </a:rPr>
              <a:t>1 0 0 0 0 0 0 1</a:t>
            </a:r>
          </a:p>
        </p:txBody>
      </p:sp>
      <p:sp>
        <p:nvSpPr>
          <p:cNvPr id="231429" name="Line 5">
            <a:extLst>
              <a:ext uri="{FF2B5EF4-FFF2-40B4-BE49-F238E27FC236}">
                <a16:creationId xmlns:a16="http://schemas.microsoft.com/office/drawing/2014/main" id="{4C591B8C-B95B-900F-C6D3-2EE05E1F6A0E}"/>
              </a:ext>
            </a:extLst>
          </p:cNvPr>
          <p:cNvSpPr>
            <a:spLocks noChangeShapeType="1"/>
          </p:cNvSpPr>
          <p:nvPr/>
        </p:nvSpPr>
        <p:spPr bwMode="auto">
          <a:xfrm>
            <a:off x="5384801" y="3479800"/>
            <a:ext cx="26447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sp>
        <p:nvSpPr>
          <p:cNvPr id="231430" name="Text Box 6">
            <a:extLst>
              <a:ext uri="{FF2B5EF4-FFF2-40B4-BE49-F238E27FC236}">
                <a16:creationId xmlns:a16="http://schemas.microsoft.com/office/drawing/2014/main" id="{5D56B52F-C4A6-1CBB-5561-8DEB6AB0D3C4}"/>
              </a:ext>
            </a:extLst>
          </p:cNvPr>
          <p:cNvSpPr txBox="1">
            <a:spLocks noChangeArrowheads="1"/>
          </p:cNvSpPr>
          <p:nvPr/>
        </p:nvSpPr>
        <p:spPr bwMode="auto">
          <a:xfrm>
            <a:off x="6769100" y="4192589"/>
            <a:ext cx="863600"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a:solidFill>
                  <a:srgbClr val="FF0000"/>
                </a:solidFill>
                <a:latin typeface="+mn-lt"/>
                <a:ea typeface="+mn-ea"/>
              </a:rPr>
              <a:t>time</a:t>
            </a:r>
          </a:p>
        </p:txBody>
      </p:sp>
      <p:sp>
        <p:nvSpPr>
          <p:cNvPr id="231431" name="AutoShape 7">
            <a:extLst>
              <a:ext uri="{FF2B5EF4-FFF2-40B4-BE49-F238E27FC236}">
                <a16:creationId xmlns:a16="http://schemas.microsoft.com/office/drawing/2014/main" id="{6EF08473-6C9A-5587-EF3E-F3E4BBBA3BD7}"/>
              </a:ext>
            </a:extLst>
          </p:cNvPr>
          <p:cNvSpPr>
            <a:spLocks noChangeArrowheads="1"/>
          </p:cNvSpPr>
          <p:nvPr/>
        </p:nvSpPr>
        <p:spPr bwMode="auto">
          <a:xfrm>
            <a:off x="6121400" y="4405313"/>
            <a:ext cx="539750" cy="80962"/>
          </a:xfrm>
          <a:prstGeom prst="lef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31432" name="Rectangle 8">
            <a:extLst>
              <a:ext uri="{FF2B5EF4-FFF2-40B4-BE49-F238E27FC236}">
                <a16:creationId xmlns:a16="http://schemas.microsoft.com/office/drawing/2014/main" id="{BB0DD3E9-8093-893F-F1C7-46DE0134AEC0}"/>
              </a:ext>
            </a:extLst>
          </p:cNvPr>
          <p:cNvSpPr>
            <a:spLocks noChangeArrowheads="1"/>
          </p:cNvSpPr>
          <p:nvPr/>
        </p:nvSpPr>
        <p:spPr bwMode="auto">
          <a:xfrm>
            <a:off x="6889750" y="2325689"/>
            <a:ext cx="323850" cy="1089025"/>
          </a:xfrm>
          <a:prstGeom prst="rect">
            <a:avLst/>
          </a:prstGeom>
          <a:solidFill>
            <a:srgbClr val="FF0000">
              <a:alpha val="25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31433" name="Rectangle 9">
            <a:extLst>
              <a:ext uri="{FF2B5EF4-FFF2-40B4-BE49-F238E27FC236}">
                <a16:creationId xmlns:a16="http://schemas.microsoft.com/office/drawing/2014/main" id="{208F29D0-5BEC-D010-D1EE-ED4D0910EF16}"/>
              </a:ext>
            </a:extLst>
          </p:cNvPr>
          <p:cNvSpPr>
            <a:spLocks noChangeArrowheads="1"/>
          </p:cNvSpPr>
          <p:nvPr/>
        </p:nvSpPr>
        <p:spPr bwMode="auto">
          <a:xfrm>
            <a:off x="7418388" y="3586164"/>
            <a:ext cx="323850" cy="377825"/>
          </a:xfrm>
          <a:prstGeom prst="rect">
            <a:avLst/>
          </a:prstGeom>
          <a:solidFill>
            <a:srgbClr val="FF0000">
              <a:alpha val="25000"/>
            </a:srgbClr>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3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143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143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14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143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1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2" grpId="0" animBg="1"/>
      <p:bldP spid="2314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E9A0F993-9DA9-E6B9-EEBD-66816E154920}"/>
              </a:ext>
            </a:extLst>
          </p:cNvPr>
          <p:cNvSpPr>
            <a:spLocks noGrp="1" noChangeArrowheads="1"/>
          </p:cNvSpPr>
          <p:nvPr>
            <p:ph type="title"/>
          </p:nvPr>
        </p:nvSpPr>
        <p:spPr/>
        <p:txBody>
          <a:bodyPr/>
          <a:lstStyle/>
          <a:p>
            <a:r>
              <a:rPr lang="en-US" altLang="en-US"/>
              <a:t>The connectivity of the network</a:t>
            </a:r>
          </a:p>
        </p:txBody>
      </p:sp>
      <p:sp>
        <p:nvSpPr>
          <p:cNvPr id="234500" name="Rectangle 4">
            <a:extLst>
              <a:ext uri="{FF2B5EF4-FFF2-40B4-BE49-F238E27FC236}">
                <a16:creationId xmlns:a16="http://schemas.microsoft.com/office/drawing/2014/main" id="{43B410C4-90AA-8798-3133-F2BC0B720B98}"/>
              </a:ext>
            </a:extLst>
          </p:cNvPr>
          <p:cNvSpPr>
            <a:spLocks noGrp="1" noChangeArrowheads="1"/>
          </p:cNvSpPr>
          <p:nvPr>
            <p:ph type="body" sz="half" idx="1"/>
          </p:nvPr>
        </p:nvSpPr>
        <p:spPr>
          <a:xfrm>
            <a:off x="215900" y="2057401"/>
            <a:ext cx="3830638" cy="3394075"/>
          </a:xfrm>
        </p:spPr>
        <p:txBody>
          <a:bodyPr rtlCol="0">
            <a:normAutofit fontScale="77500" lnSpcReduction="20000"/>
          </a:bodyPr>
          <a:lstStyle/>
          <a:p>
            <a:pPr>
              <a:buFont typeface="Arial"/>
              <a:buChar char="•"/>
              <a:defRPr/>
            </a:pPr>
            <a:r>
              <a:rPr lang="en-US" dirty="0">
                <a:ea typeface="+mn-ea"/>
              </a:rPr>
              <a:t>The 3 hidden units are fully interconnected in both directions.</a:t>
            </a:r>
          </a:p>
          <a:p>
            <a:pPr lvl="1">
              <a:buFont typeface="Arial"/>
              <a:buChar char="–"/>
              <a:defRPr/>
            </a:pPr>
            <a:r>
              <a:rPr lang="en-US" dirty="0">
                <a:ea typeface="+mn-ea"/>
              </a:rPr>
              <a:t>This allows a hidden activity pattern at one time step to vote for the hidden activity pattern at the next time step.</a:t>
            </a:r>
          </a:p>
          <a:p>
            <a:pPr>
              <a:buFont typeface="Arial"/>
              <a:buChar char="•"/>
              <a:defRPr/>
            </a:pPr>
            <a:r>
              <a:rPr lang="en-US" dirty="0">
                <a:ea typeface="+mn-ea"/>
              </a:rPr>
              <a:t>The input units have </a:t>
            </a:r>
            <a:r>
              <a:rPr lang="en-US" dirty="0" err="1">
                <a:ea typeface="+mn-ea"/>
              </a:rPr>
              <a:t>feedforward</a:t>
            </a:r>
            <a:r>
              <a:rPr lang="en-US" dirty="0">
                <a:ea typeface="+mn-ea"/>
              </a:rPr>
              <a:t> connections that allow then to vote for the next hidden activity pattern.</a:t>
            </a:r>
          </a:p>
        </p:txBody>
      </p:sp>
      <p:sp>
        <p:nvSpPr>
          <p:cNvPr id="234502" name="Oval 6">
            <a:extLst>
              <a:ext uri="{FF2B5EF4-FFF2-40B4-BE49-F238E27FC236}">
                <a16:creationId xmlns:a16="http://schemas.microsoft.com/office/drawing/2014/main" id="{AF078436-A1DC-012E-DF95-F4B67BF60F40}"/>
              </a:ext>
            </a:extLst>
          </p:cNvPr>
          <p:cNvSpPr>
            <a:spLocks noChangeArrowheads="1"/>
          </p:cNvSpPr>
          <p:nvPr/>
        </p:nvSpPr>
        <p:spPr bwMode="auto">
          <a:xfrm>
            <a:off x="5003801" y="3294063"/>
            <a:ext cx="504825" cy="37941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34503" name="Oval 7">
            <a:extLst>
              <a:ext uri="{FF2B5EF4-FFF2-40B4-BE49-F238E27FC236}">
                <a16:creationId xmlns:a16="http://schemas.microsoft.com/office/drawing/2014/main" id="{5BFC30A7-96DE-72B5-161C-BD75EE6502B1}"/>
              </a:ext>
            </a:extLst>
          </p:cNvPr>
          <p:cNvSpPr>
            <a:spLocks noChangeArrowheads="1"/>
          </p:cNvSpPr>
          <p:nvPr/>
        </p:nvSpPr>
        <p:spPr bwMode="auto">
          <a:xfrm>
            <a:off x="8243889" y="3294063"/>
            <a:ext cx="504825" cy="37941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34504" name="Oval 8">
            <a:extLst>
              <a:ext uri="{FF2B5EF4-FFF2-40B4-BE49-F238E27FC236}">
                <a16:creationId xmlns:a16="http://schemas.microsoft.com/office/drawing/2014/main" id="{C7085BBB-DA9E-18A7-19D3-85AFDF4B7479}"/>
              </a:ext>
            </a:extLst>
          </p:cNvPr>
          <p:cNvSpPr>
            <a:spLocks noChangeArrowheads="1"/>
          </p:cNvSpPr>
          <p:nvPr/>
        </p:nvSpPr>
        <p:spPr bwMode="auto">
          <a:xfrm>
            <a:off x="6624639" y="3294063"/>
            <a:ext cx="504825" cy="37941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34505" name="Oval 9">
            <a:extLst>
              <a:ext uri="{FF2B5EF4-FFF2-40B4-BE49-F238E27FC236}">
                <a16:creationId xmlns:a16="http://schemas.microsoft.com/office/drawing/2014/main" id="{5DAEF6CB-2E38-142A-D0F6-7B5D4E3F55CC}"/>
              </a:ext>
            </a:extLst>
          </p:cNvPr>
          <p:cNvSpPr>
            <a:spLocks noChangeArrowheads="1"/>
          </p:cNvSpPr>
          <p:nvPr/>
        </p:nvSpPr>
        <p:spPr bwMode="auto">
          <a:xfrm>
            <a:off x="5795964" y="4643438"/>
            <a:ext cx="504825" cy="37941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234506" name="Oval 10">
            <a:extLst>
              <a:ext uri="{FF2B5EF4-FFF2-40B4-BE49-F238E27FC236}">
                <a16:creationId xmlns:a16="http://schemas.microsoft.com/office/drawing/2014/main" id="{A26CCE8E-3229-2681-0808-30B5094BE27A}"/>
              </a:ext>
            </a:extLst>
          </p:cNvPr>
          <p:cNvSpPr>
            <a:spLocks noChangeArrowheads="1"/>
          </p:cNvSpPr>
          <p:nvPr/>
        </p:nvSpPr>
        <p:spPr bwMode="auto">
          <a:xfrm>
            <a:off x="7451726" y="4641851"/>
            <a:ext cx="504825" cy="379413"/>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fontAlgn="auto">
              <a:spcBef>
                <a:spcPts val="0"/>
              </a:spcBef>
              <a:spcAft>
                <a:spcPts val="0"/>
              </a:spcAft>
              <a:defRPr/>
            </a:pPr>
            <a:endParaRPr lang="en-US">
              <a:latin typeface="+mn-lt"/>
              <a:ea typeface="+mn-ea"/>
            </a:endParaRPr>
          </a:p>
        </p:txBody>
      </p:sp>
      <p:sp>
        <p:nvSpPr>
          <p:cNvPr id="31752" name="Oval 11">
            <a:extLst>
              <a:ext uri="{FF2B5EF4-FFF2-40B4-BE49-F238E27FC236}">
                <a16:creationId xmlns:a16="http://schemas.microsoft.com/office/drawing/2014/main" id="{4831CF98-417B-2474-0110-03E0A2003048}"/>
              </a:ext>
            </a:extLst>
          </p:cNvPr>
          <p:cNvSpPr>
            <a:spLocks noChangeArrowheads="1"/>
          </p:cNvSpPr>
          <p:nvPr/>
        </p:nvSpPr>
        <p:spPr bwMode="auto">
          <a:xfrm>
            <a:off x="6623051" y="2079626"/>
            <a:ext cx="504825" cy="377825"/>
          </a:xfrm>
          <a:prstGeom prst="ellipse">
            <a:avLst/>
          </a:prstGeom>
          <a:solidFill>
            <a:srgbClr val="EEECE1"/>
          </a:solidFill>
          <a:ln w="2857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1753" name="Rectangle 12">
            <a:extLst>
              <a:ext uri="{FF2B5EF4-FFF2-40B4-BE49-F238E27FC236}">
                <a16:creationId xmlns:a16="http://schemas.microsoft.com/office/drawing/2014/main" id="{CCC09BFB-C105-82A8-AFFC-A3456BFA7F60}"/>
              </a:ext>
            </a:extLst>
          </p:cNvPr>
          <p:cNvSpPr>
            <a:spLocks noChangeArrowheads="1"/>
          </p:cNvSpPr>
          <p:nvPr/>
        </p:nvSpPr>
        <p:spPr bwMode="auto">
          <a:xfrm>
            <a:off x="4643438" y="3024189"/>
            <a:ext cx="4284662" cy="998537"/>
          </a:xfrm>
          <a:prstGeom prst="rect">
            <a:avLst/>
          </a:prstGeom>
          <a:solidFill>
            <a:srgbClr val="EEECE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34509" name="Text Box 13">
            <a:extLst>
              <a:ext uri="{FF2B5EF4-FFF2-40B4-BE49-F238E27FC236}">
                <a16:creationId xmlns:a16="http://schemas.microsoft.com/office/drawing/2014/main" id="{9220DCBE-B964-4EDD-C9B1-9452BCBA6874}"/>
              </a:ext>
            </a:extLst>
          </p:cNvPr>
          <p:cNvSpPr txBox="1">
            <a:spLocks noChangeArrowheads="1"/>
          </p:cNvSpPr>
          <p:nvPr/>
        </p:nvSpPr>
        <p:spPr bwMode="auto">
          <a:xfrm>
            <a:off x="4824413" y="3349625"/>
            <a:ext cx="4032250"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2000" dirty="0">
                <a:latin typeface="+mn-lt"/>
              </a:rPr>
              <a:t>3 fully interconnected hidden units</a:t>
            </a:r>
          </a:p>
        </p:txBody>
      </p:sp>
      <p:sp>
        <p:nvSpPr>
          <p:cNvPr id="31755" name="Rectangle 15">
            <a:extLst>
              <a:ext uri="{FF2B5EF4-FFF2-40B4-BE49-F238E27FC236}">
                <a16:creationId xmlns:a16="http://schemas.microsoft.com/office/drawing/2014/main" id="{729E94D2-791D-EF3A-15DB-E21760617D7F}"/>
              </a:ext>
            </a:extLst>
          </p:cNvPr>
          <p:cNvSpPr>
            <a:spLocks noChangeArrowheads="1"/>
          </p:cNvSpPr>
          <p:nvPr/>
        </p:nvSpPr>
        <p:spPr bwMode="auto">
          <a:xfrm>
            <a:off x="5616576" y="4589463"/>
            <a:ext cx="2519363" cy="514350"/>
          </a:xfrm>
          <a:prstGeom prst="rect">
            <a:avLst/>
          </a:prstGeom>
          <a:solidFill>
            <a:srgbClr val="EEECE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1756" name="AutoShape 16">
            <a:extLst>
              <a:ext uri="{FF2B5EF4-FFF2-40B4-BE49-F238E27FC236}">
                <a16:creationId xmlns:a16="http://schemas.microsoft.com/office/drawing/2014/main" id="{3904FA1B-9A67-7A5F-7477-57A231CFA888}"/>
              </a:ext>
            </a:extLst>
          </p:cNvPr>
          <p:cNvSpPr>
            <a:spLocks noChangeArrowheads="1"/>
          </p:cNvSpPr>
          <p:nvPr/>
        </p:nvSpPr>
        <p:spPr bwMode="auto">
          <a:xfrm>
            <a:off x="6731001" y="4157664"/>
            <a:ext cx="288925" cy="325437"/>
          </a:xfrm>
          <a:prstGeom prst="upArrow">
            <a:avLst>
              <a:gd name="adj1" fmla="val 50000"/>
              <a:gd name="adj2" fmla="val 37546"/>
            </a:avLst>
          </a:prstGeom>
          <a:solidFill>
            <a:srgbClr val="EEECE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1757" name="AutoShape 17">
            <a:extLst>
              <a:ext uri="{FF2B5EF4-FFF2-40B4-BE49-F238E27FC236}">
                <a16:creationId xmlns:a16="http://schemas.microsoft.com/office/drawing/2014/main" id="{DFD33991-D081-80F5-5544-4DC6D76CA8DE}"/>
              </a:ext>
            </a:extLst>
          </p:cNvPr>
          <p:cNvSpPr>
            <a:spLocks noChangeArrowheads="1"/>
          </p:cNvSpPr>
          <p:nvPr/>
        </p:nvSpPr>
        <p:spPr bwMode="auto">
          <a:xfrm>
            <a:off x="6732589" y="2592389"/>
            <a:ext cx="288925" cy="325437"/>
          </a:xfrm>
          <a:prstGeom prst="upArrow">
            <a:avLst>
              <a:gd name="adj1" fmla="val 50000"/>
              <a:gd name="adj2" fmla="val 37546"/>
            </a:avLst>
          </a:prstGeom>
          <a:solidFill>
            <a:srgbClr val="EEECE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5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45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a:extLst>
              <a:ext uri="{FF2B5EF4-FFF2-40B4-BE49-F238E27FC236}">
                <a16:creationId xmlns:a16="http://schemas.microsoft.com/office/drawing/2014/main" id="{FCD15D12-13E8-C9ED-CE3C-71BDACA656BC}"/>
              </a:ext>
            </a:extLst>
          </p:cNvPr>
          <p:cNvSpPr>
            <a:spLocks noGrp="1"/>
          </p:cNvSpPr>
          <p:nvPr>
            <p:ph type="title"/>
          </p:nvPr>
        </p:nvSpPr>
        <p:spPr>
          <a:xfrm>
            <a:off x="457200" y="977900"/>
            <a:ext cx="8229600" cy="857250"/>
          </a:xfrm>
        </p:spPr>
        <p:txBody>
          <a:bodyPr/>
          <a:lstStyle/>
          <a:p>
            <a:r>
              <a:rPr lang="en-US" altLang="en-US"/>
              <a:t>What the network learns</a:t>
            </a:r>
          </a:p>
        </p:txBody>
      </p:sp>
      <p:sp>
        <p:nvSpPr>
          <p:cNvPr id="5" name="Content Placeholder 4">
            <a:extLst>
              <a:ext uri="{FF2B5EF4-FFF2-40B4-BE49-F238E27FC236}">
                <a16:creationId xmlns:a16="http://schemas.microsoft.com/office/drawing/2014/main" id="{C9D9816C-4C41-33C4-0A14-E50D51E2FB5C}"/>
              </a:ext>
            </a:extLst>
          </p:cNvPr>
          <p:cNvSpPr>
            <a:spLocks noGrp="1"/>
          </p:cNvSpPr>
          <p:nvPr>
            <p:ph sz="half" idx="1"/>
          </p:nvPr>
        </p:nvSpPr>
        <p:spPr>
          <a:xfrm>
            <a:off x="304800" y="1820864"/>
            <a:ext cx="4419600" cy="3394075"/>
          </a:xfrm>
        </p:spPr>
        <p:txBody>
          <a:bodyPr>
            <a:normAutofit fontScale="92500" lnSpcReduction="20000"/>
          </a:bodyPr>
          <a:lstStyle/>
          <a:p>
            <a:pPr>
              <a:lnSpc>
                <a:spcPct val="80000"/>
              </a:lnSpc>
            </a:pPr>
            <a:r>
              <a:rPr lang="en-US" altLang="en-US"/>
              <a:t>It learns four distinct patterns of activity for the 3 hidden units. These </a:t>
            </a:r>
            <a:r>
              <a:rPr lang="en-US" altLang="en-US">
                <a:solidFill>
                  <a:srgbClr val="FF0000"/>
                </a:solidFill>
              </a:rPr>
              <a:t>patterns </a:t>
            </a:r>
            <a:r>
              <a:rPr lang="en-US" altLang="en-US"/>
              <a:t>correspond to the nodes in the finite state automaton.</a:t>
            </a:r>
          </a:p>
          <a:p>
            <a:pPr lvl="1">
              <a:lnSpc>
                <a:spcPct val="80000"/>
              </a:lnSpc>
            </a:pPr>
            <a:r>
              <a:rPr lang="en-US" altLang="en-US"/>
              <a:t>Do not confuse units in a neural network with nodes in a finite state automaton. Nodes are like activity vectors.</a:t>
            </a:r>
          </a:p>
          <a:p>
            <a:pPr lvl="1">
              <a:lnSpc>
                <a:spcPct val="80000"/>
              </a:lnSpc>
            </a:pPr>
            <a:r>
              <a:rPr lang="en-US" altLang="en-US"/>
              <a:t>The automaton is restricted to be in exactly one </a:t>
            </a:r>
            <a:r>
              <a:rPr lang="en-US" altLang="en-US">
                <a:solidFill>
                  <a:srgbClr val="FF0000"/>
                </a:solidFill>
              </a:rPr>
              <a:t>state </a:t>
            </a:r>
            <a:r>
              <a:rPr lang="en-US" altLang="en-US"/>
              <a:t>at each time. The hidden units are restricted to have exactly one </a:t>
            </a:r>
            <a:r>
              <a:rPr lang="en-US" altLang="en-US">
                <a:solidFill>
                  <a:srgbClr val="FF0000"/>
                </a:solidFill>
              </a:rPr>
              <a:t>vector</a:t>
            </a:r>
            <a:r>
              <a:rPr lang="en-US" altLang="en-US"/>
              <a:t> of activity at each time.</a:t>
            </a:r>
          </a:p>
        </p:txBody>
      </p:sp>
      <p:sp>
        <p:nvSpPr>
          <p:cNvPr id="6" name="Content Placeholder 5">
            <a:extLst>
              <a:ext uri="{FF2B5EF4-FFF2-40B4-BE49-F238E27FC236}">
                <a16:creationId xmlns:a16="http://schemas.microsoft.com/office/drawing/2014/main" id="{A5BE590F-4415-FB7E-390D-F38EB051C857}"/>
              </a:ext>
            </a:extLst>
          </p:cNvPr>
          <p:cNvSpPr>
            <a:spLocks noGrp="1"/>
          </p:cNvSpPr>
          <p:nvPr>
            <p:ph sz="half" idx="2"/>
          </p:nvPr>
        </p:nvSpPr>
        <p:spPr>
          <a:xfrm>
            <a:off x="4554538" y="1789114"/>
            <a:ext cx="4335462" cy="4211637"/>
          </a:xfrm>
        </p:spPr>
        <p:txBody>
          <a:bodyPr>
            <a:normAutofit fontScale="92500" lnSpcReduction="20000"/>
          </a:bodyPr>
          <a:lstStyle/>
          <a:p>
            <a:pPr>
              <a:lnSpc>
                <a:spcPct val="80000"/>
              </a:lnSpc>
            </a:pPr>
            <a:r>
              <a:rPr lang="en-US" altLang="en-US"/>
              <a:t>A recurrent network can emulate a finite state automaton, but it is exponentially more powerful. With N hidden neurons it has 2^N possible binary activity vectors    </a:t>
            </a:r>
            <a:r>
              <a:rPr lang="en-US" altLang="en-US">
                <a:solidFill>
                  <a:srgbClr val="0000FF"/>
                </a:solidFill>
              </a:rPr>
              <a:t> (but only N^2 weights)</a:t>
            </a:r>
          </a:p>
          <a:p>
            <a:pPr lvl="1">
              <a:lnSpc>
                <a:spcPct val="80000"/>
              </a:lnSpc>
            </a:pPr>
            <a:r>
              <a:rPr lang="en-US" altLang="en-US"/>
              <a:t>This is important when the input stream has two separate things going on at once. </a:t>
            </a:r>
          </a:p>
          <a:p>
            <a:pPr lvl="1">
              <a:lnSpc>
                <a:spcPct val="80000"/>
              </a:lnSpc>
            </a:pPr>
            <a:r>
              <a:rPr lang="en-US" altLang="en-US"/>
              <a:t>A finite state automaton needs to square its number of states.</a:t>
            </a:r>
          </a:p>
          <a:p>
            <a:pPr lvl="1">
              <a:lnSpc>
                <a:spcPct val="80000"/>
              </a:lnSpc>
            </a:pPr>
            <a:r>
              <a:rPr lang="en-US" altLang="en-US"/>
              <a:t>An RNN needs to double its   number of </a:t>
            </a:r>
            <a:r>
              <a:rPr lang="en-US" altLang="en-US">
                <a:solidFill>
                  <a:srgbClr val="FF0000"/>
                </a:solidFill>
              </a:rPr>
              <a:t>units.</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B967FDFC-6C3C-94CF-20BD-DFB72FA58517}"/>
              </a:ext>
            </a:extLst>
          </p:cNvPr>
          <p:cNvSpPr>
            <a:spLocks noGrp="1"/>
          </p:cNvSpPr>
          <p:nvPr>
            <p:ph type="title"/>
          </p:nvPr>
        </p:nvSpPr>
        <p:spPr>
          <a:xfrm>
            <a:off x="457200" y="876300"/>
            <a:ext cx="8229600" cy="857250"/>
          </a:xfrm>
        </p:spPr>
        <p:txBody>
          <a:bodyPr/>
          <a:lstStyle/>
          <a:p>
            <a:r>
              <a:rPr lang="en-US" altLang="en-US"/>
              <a:t>The backward pass is linear</a:t>
            </a:r>
          </a:p>
        </p:txBody>
      </p:sp>
      <p:sp>
        <p:nvSpPr>
          <p:cNvPr id="4" name="Content Placeholder 3">
            <a:extLst>
              <a:ext uri="{FF2B5EF4-FFF2-40B4-BE49-F238E27FC236}">
                <a16:creationId xmlns:a16="http://schemas.microsoft.com/office/drawing/2014/main" id="{D62943BF-F26E-9165-1EA7-E547CB3B9ACA}"/>
              </a:ext>
            </a:extLst>
          </p:cNvPr>
          <p:cNvSpPr>
            <a:spLocks noGrp="1"/>
          </p:cNvSpPr>
          <p:nvPr>
            <p:ph sz="half" idx="2"/>
          </p:nvPr>
        </p:nvSpPr>
        <p:spPr>
          <a:xfrm>
            <a:off x="220664" y="1668464"/>
            <a:ext cx="5418137" cy="3394075"/>
          </a:xfrm>
        </p:spPr>
        <p:txBody>
          <a:bodyPr>
            <a:normAutofit fontScale="85000" lnSpcReduction="20000"/>
          </a:bodyPr>
          <a:lstStyle/>
          <a:p>
            <a:r>
              <a:rPr lang="en-US" altLang="en-US"/>
              <a:t>There is a big difference between the forward and backward passes.</a:t>
            </a:r>
          </a:p>
          <a:p>
            <a:r>
              <a:rPr lang="en-US" altLang="en-US"/>
              <a:t>In the forward pass we use squashing functions (like the logistic) to prevent the activity vectors from exploding.</a:t>
            </a:r>
          </a:p>
          <a:p>
            <a:r>
              <a:rPr lang="en-US" altLang="en-US"/>
              <a:t>The backward pass, is completely </a:t>
            </a:r>
            <a:r>
              <a:rPr lang="en-US" altLang="en-US">
                <a:solidFill>
                  <a:srgbClr val="FF0000"/>
                </a:solidFill>
              </a:rPr>
              <a:t>linear</a:t>
            </a:r>
            <a:r>
              <a:rPr lang="en-US" altLang="en-US"/>
              <a:t>. If you double the error derivatives at the final layer, all the error derivatives will double. </a:t>
            </a:r>
          </a:p>
          <a:p>
            <a:pPr lvl="1"/>
            <a:r>
              <a:rPr lang="en-US" altLang="en-US"/>
              <a:t>The forward pass determines the slope of the</a:t>
            </a:r>
            <a:r>
              <a:rPr lang="en-US" altLang="en-US">
                <a:solidFill>
                  <a:srgbClr val="FF0000"/>
                </a:solidFill>
              </a:rPr>
              <a:t> linear </a:t>
            </a:r>
            <a:r>
              <a:rPr lang="en-US" altLang="en-US"/>
              <a:t>function used for backpropagating through each neuron.</a:t>
            </a:r>
          </a:p>
        </p:txBody>
      </p:sp>
      <p:sp>
        <p:nvSpPr>
          <p:cNvPr id="37" name="Oval 36">
            <a:extLst>
              <a:ext uri="{FF2B5EF4-FFF2-40B4-BE49-F238E27FC236}">
                <a16:creationId xmlns:a16="http://schemas.microsoft.com/office/drawing/2014/main" id="{703DC315-7204-86E1-BC39-56BC969EC993}"/>
              </a:ext>
            </a:extLst>
          </p:cNvPr>
          <p:cNvSpPr>
            <a:spLocks noChangeArrowheads="1"/>
          </p:cNvSpPr>
          <p:nvPr/>
        </p:nvSpPr>
        <p:spPr bwMode="auto">
          <a:xfrm>
            <a:off x="6164264" y="4751388"/>
            <a:ext cx="523875" cy="525462"/>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ln>
                <a:solidFill>
                  <a:srgbClr val="000000"/>
                </a:solidFill>
              </a:ln>
              <a:solidFill>
                <a:schemeClr val="lt1"/>
              </a:solidFill>
              <a:latin typeface="+mn-lt"/>
              <a:ea typeface="+mn-ea"/>
            </a:endParaRPr>
          </a:p>
        </p:txBody>
      </p:sp>
      <p:sp>
        <p:nvSpPr>
          <p:cNvPr id="38" name="Oval 37">
            <a:extLst>
              <a:ext uri="{FF2B5EF4-FFF2-40B4-BE49-F238E27FC236}">
                <a16:creationId xmlns:a16="http://schemas.microsoft.com/office/drawing/2014/main" id="{6CA6CC21-2465-3459-E3F0-8D969C746C0D}"/>
              </a:ext>
            </a:extLst>
          </p:cNvPr>
          <p:cNvSpPr>
            <a:spLocks noChangeArrowheads="1"/>
          </p:cNvSpPr>
          <p:nvPr/>
        </p:nvSpPr>
        <p:spPr bwMode="auto">
          <a:xfrm>
            <a:off x="7162801" y="4751388"/>
            <a:ext cx="525463" cy="525462"/>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ln>
                <a:solidFill>
                  <a:srgbClr val="000000"/>
                </a:solidFill>
              </a:ln>
              <a:solidFill>
                <a:schemeClr val="lt1"/>
              </a:solidFill>
              <a:latin typeface="+mn-lt"/>
              <a:ea typeface="+mn-ea"/>
            </a:endParaRPr>
          </a:p>
        </p:txBody>
      </p:sp>
      <p:sp>
        <p:nvSpPr>
          <p:cNvPr id="40" name="Oval 39">
            <a:extLst>
              <a:ext uri="{FF2B5EF4-FFF2-40B4-BE49-F238E27FC236}">
                <a16:creationId xmlns:a16="http://schemas.microsoft.com/office/drawing/2014/main" id="{6C46B1D4-BFFF-F06D-83DA-D51BD9C5F13E}"/>
              </a:ext>
            </a:extLst>
          </p:cNvPr>
          <p:cNvSpPr>
            <a:spLocks noChangeArrowheads="1"/>
          </p:cNvSpPr>
          <p:nvPr/>
        </p:nvSpPr>
        <p:spPr bwMode="auto">
          <a:xfrm>
            <a:off x="8145464" y="4751388"/>
            <a:ext cx="523875" cy="525462"/>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ln>
                <a:solidFill>
                  <a:srgbClr val="000000"/>
                </a:solidFill>
              </a:ln>
              <a:solidFill>
                <a:schemeClr val="lt1"/>
              </a:solidFill>
              <a:latin typeface="+mn-lt"/>
              <a:ea typeface="+mn-ea"/>
            </a:endParaRPr>
          </a:p>
        </p:txBody>
      </p:sp>
      <p:sp>
        <p:nvSpPr>
          <p:cNvPr id="41" name="Oval 40">
            <a:extLst>
              <a:ext uri="{FF2B5EF4-FFF2-40B4-BE49-F238E27FC236}">
                <a16:creationId xmlns:a16="http://schemas.microsoft.com/office/drawing/2014/main" id="{518C9BA3-1B71-469D-7A3F-2021EF3296F4}"/>
              </a:ext>
            </a:extLst>
          </p:cNvPr>
          <p:cNvSpPr>
            <a:spLocks noChangeArrowheads="1"/>
          </p:cNvSpPr>
          <p:nvPr/>
        </p:nvSpPr>
        <p:spPr bwMode="auto">
          <a:xfrm>
            <a:off x="6164264" y="3719514"/>
            <a:ext cx="523875" cy="523875"/>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ln>
                <a:solidFill>
                  <a:srgbClr val="000000"/>
                </a:solidFill>
              </a:ln>
              <a:solidFill>
                <a:schemeClr val="lt1"/>
              </a:solidFill>
              <a:latin typeface="+mn-lt"/>
              <a:ea typeface="+mn-ea"/>
            </a:endParaRPr>
          </a:p>
        </p:txBody>
      </p:sp>
      <p:sp>
        <p:nvSpPr>
          <p:cNvPr id="42" name="Oval 41">
            <a:extLst>
              <a:ext uri="{FF2B5EF4-FFF2-40B4-BE49-F238E27FC236}">
                <a16:creationId xmlns:a16="http://schemas.microsoft.com/office/drawing/2014/main" id="{C3A4BC9B-0E12-0D0F-C7B0-7380E81D8F11}"/>
              </a:ext>
            </a:extLst>
          </p:cNvPr>
          <p:cNvSpPr>
            <a:spLocks noChangeArrowheads="1"/>
          </p:cNvSpPr>
          <p:nvPr/>
        </p:nvSpPr>
        <p:spPr bwMode="auto">
          <a:xfrm>
            <a:off x="7162801" y="3719514"/>
            <a:ext cx="525463" cy="523875"/>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ln>
                <a:solidFill>
                  <a:srgbClr val="000000"/>
                </a:solidFill>
              </a:ln>
              <a:solidFill>
                <a:schemeClr val="lt1"/>
              </a:solidFill>
              <a:latin typeface="+mn-lt"/>
              <a:ea typeface="+mn-ea"/>
            </a:endParaRPr>
          </a:p>
        </p:txBody>
      </p:sp>
      <p:sp>
        <p:nvSpPr>
          <p:cNvPr id="43" name="Oval 42">
            <a:extLst>
              <a:ext uri="{FF2B5EF4-FFF2-40B4-BE49-F238E27FC236}">
                <a16:creationId xmlns:a16="http://schemas.microsoft.com/office/drawing/2014/main" id="{65CF4667-D262-CBF4-79A6-F3A3ED38FA1E}"/>
              </a:ext>
            </a:extLst>
          </p:cNvPr>
          <p:cNvSpPr>
            <a:spLocks noChangeArrowheads="1"/>
          </p:cNvSpPr>
          <p:nvPr/>
        </p:nvSpPr>
        <p:spPr bwMode="auto">
          <a:xfrm>
            <a:off x="8145464" y="3719514"/>
            <a:ext cx="523875" cy="523875"/>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ln>
                <a:solidFill>
                  <a:srgbClr val="000000"/>
                </a:solidFill>
              </a:ln>
              <a:solidFill>
                <a:schemeClr val="lt1"/>
              </a:solidFill>
              <a:latin typeface="+mn-lt"/>
              <a:ea typeface="+mn-ea"/>
            </a:endParaRPr>
          </a:p>
        </p:txBody>
      </p:sp>
      <p:cxnSp>
        <p:nvCxnSpPr>
          <p:cNvPr id="45" name="Straight Arrow Connector 44">
            <a:extLst>
              <a:ext uri="{FF2B5EF4-FFF2-40B4-BE49-F238E27FC236}">
                <a16:creationId xmlns:a16="http://schemas.microsoft.com/office/drawing/2014/main" id="{643F0388-0F97-CC8F-1F3D-ADEB7C004901}"/>
              </a:ext>
            </a:extLst>
          </p:cNvPr>
          <p:cNvCxnSpPr>
            <a:cxnSpLocks noChangeShapeType="1"/>
            <a:stCxn id="37" idx="7"/>
            <a:endCxn id="42" idx="3"/>
          </p:cNvCxnSpPr>
          <p:nvPr/>
        </p:nvCxnSpPr>
        <p:spPr bwMode="auto">
          <a:xfrm flipV="1">
            <a:off x="6611938" y="4167189"/>
            <a:ext cx="627062" cy="661987"/>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6" name="Straight Arrow Connector 45">
            <a:extLst>
              <a:ext uri="{FF2B5EF4-FFF2-40B4-BE49-F238E27FC236}">
                <a16:creationId xmlns:a16="http://schemas.microsoft.com/office/drawing/2014/main" id="{F731669B-7547-3023-0CE6-91A044665598}"/>
              </a:ext>
            </a:extLst>
          </p:cNvPr>
          <p:cNvCxnSpPr>
            <a:cxnSpLocks noChangeShapeType="1"/>
            <a:stCxn id="38" idx="7"/>
            <a:endCxn id="43" idx="3"/>
          </p:cNvCxnSpPr>
          <p:nvPr/>
        </p:nvCxnSpPr>
        <p:spPr bwMode="auto">
          <a:xfrm flipV="1">
            <a:off x="7610475" y="4167189"/>
            <a:ext cx="611188" cy="661987"/>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 name="Straight Arrow Connector 46">
            <a:extLst>
              <a:ext uri="{FF2B5EF4-FFF2-40B4-BE49-F238E27FC236}">
                <a16:creationId xmlns:a16="http://schemas.microsoft.com/office/drawing/2014/main" id="{50FFA0D6-D1B1-D6FD-58A8-222FBF39FED0}"/>
              </a:ext>
            </a:extLst>
          </p:cNvPr>
          <p:cNvCxnSpPr>
            <a:cxnSpLocks noChangeShapeType="1"/>
            <a:stCxn id="38" idx="0"/>
            <a:endCxn id="42" idx="4"/>
          </p:cNvCxnSpPr>
          <p:nvPr/>
        </p:nvCxnSpPr>
        <p:spPr bwMode="auto">
          <a:xfrm flipV="1">
            <a:off x="7424738" y="4243388"/>
            <a:ext cx="0" cy="50800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 name="Straight Arrow Connector 47">
            <a:extLst>
              <a:ext uri="{FF2B5EF4-FFF2-40B4-BE49-F238E27FC236}">
                <a16:creationId xmlns:a16="http://schemas.microsoft.com/office/drawing/2014/main" id="{3C56AC8B-0702-0EF0-7ABA-B1840EA9C44A}"/>
              </a:ext>
            </a:extLst>
          </p:cNvPr>
          <p:cNvCxnSpPr>
            <a:cxnSpLocks noChangeShapeType="1"/>
            <a:endCxn id="43" idx="2"/>
          </p:cNvCxnSpPr>
          <p:nvPr/>
        </p:nvCxnSpPr>
        <p:spPr bwMode="auto">
          <a:xfrm flipV="1">
            <a:off x="6688139" y="3981451"/>
            <a:ext cx="1457325" cy="10334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9" name="Straight Arrow Connector 48">
            <a:extLst>
              <a:ext uri="{FF2B5EF4-FFF2-40B4-BE49-F238E27FC236}">
                <a16:creationId xmlns:a16="http://schemas.microsoft.com/office/drawing/2014/main" id="{2E4307AE-E55F-A248-B576-E772ED2E3E0A}"/>
              </a:ext>
            </a:extLst>
          </p:cNvPr>
          <p:cNvCxnSpPr>
            <a:cxnSpLocks noChangeShapeType="1"/>
            <a:stCxn id="38" idx="1"/>
            <a:endCxn id="41" idx="5"/>
          </p:cNvCxnSpPr>
          <p:nvPr/>
        </p:nvCxnSpPr>
        <p:spPr bwMode="auto">
          <a:xfrm flipH="1" flipV="1">
            <a:off x="6611938" y="4167189"/>
            <a:ext cx="627062" cy="661987"/>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 name="Straight Arrow Connector 49">
            <a:extLst>
              <a:ext uri="{FF2B5EF4-FFF2-40B4-BE49-F238E27FC236}">
                <a16:creationId xmlns:a16="http://schemas.microsoft.com/office/drawing/2014/main" id="{B1282B0D-7BF8-71CE-219D-61628EEBDBDD}"/>
              </a:ext>
            </a:extLst>
          </p:cNvPr>
          <p:cNvCxnSpPr>
            <a:cxnSpLocks noChangeShapeType="1"/>
            <a:stCxn id="40" idx="2"/>
            <a:endCxn id="41" idx="6"/>
          </p:cNvCxnSpPr>
          <p:nvPr/>
        </p:nvCxnSpPr>
        <p:spPr bwMode="auto">
          <a:xfrm flipH="1" flipV="1">
            <a:off x="6688139" y="3981451"/>
            <a:ext cx="1457325" cy="10334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Straight Arrow Connector 50">
            <a:extLst>
              <a:ext uri="{FF2B5EF4-FFF2-40B4-BE49-F238E27FC236}">
                <a16:creationId xmlns:a16="http://schemas.microsoft.com/office/drawing/2014/main" id="{431C32FF-8889-F90C-EDD5-D68C1B736BD3}"/>
              </a:ext>
            </a:extLst>
          </p:cNvPr>
          <p:cNvCxnSpPr>
            <a:cxnSpLocks noChangeShapeType="1"/>
            <a:stCxn id="40" idx="1"/>
            <a:endCxn id="42" idx="5"/>
          </p:cNvCxnSpPr>
          <p:nvPr/>
        </p:nvCxnSpPr>
        <p:spPr bwMode="auto">
          <a:xfrm flipH="1" flipV="1">
            <a:off x="7610475" y="4167189"/>
            <a:ext cx="611188" cy="661987"/>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Straight Arrow Connector 51">
            <a:extLst>
              <a:ext uri="{FF2B5EF4-FFF2-40B4-BE49-F238E27FC236}">
                <a16:creationId xmlns:a16="http://schemas.microsoft.com/office/drawing/2014/main" id="{73BE7B19-0030-43C7-C435-746AB094A40D}"/>
              </a:ext>
            </a:extLst>
          </p:cNvPr>
          <p:cNvCxnSpPr>
            <a:cxnSpLocks noChangeShapeType="1"/>
            <a:stCxn id="40" idx="0"/>
            <a:endCxn id="43" idx="4"/>
          </p:cNvCxnSpPr>
          <p:nvPr/>
        </p:nvCxnSpPr>
        <p:spPr bwMode="auto">
          <a:xfrm flipV="1">
            <a:off x="8407400" y="4243388"/>
            <a:ext cx="0" cy="50800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3" name="Straight Arrow Connector 52">
            <a:extLst>
              <a:ext uri="{FF2B5EF4-FFF2-40B4-BE49-F238E27FC236}">
                <a16:creationId xmlns:a16="http://schemas.microsoft.com/office/drawing/2014/main" id="{41AAB7BC-13F6-53B4-C326-D51768E66A56}"/>
              </a:ext>
            </a:extLst>
          </p:cNvPr>
          <p:cNvCxnSpPr>
            <a:cxnSpLocks noChangeShapeType="1"/>
            <a:stCxn id="37" idx="0"/>
            <a:endCxn id="41" idx="4"/>
          </p:cNvCxnSpPr>
          <p:nvPr/>
        </p:nvCxnSpPr>
        <p:spPr bwMode="auto">
          <a:xfrm flipV="1">
            <a:off x="6426200" y="4243388"/>
            <a:ext cx="0" cy="50800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2" name="Oval 71">
            <a:extLst>
              <a:ext uri="{FF2B5EF4-FFF2-40B4-BE49-F238E27FC236}">
                <a16:creationId xmlns:a16="http://schemas.microsoft.com/office/drawing/2014/main" id="{DEE0C4A0-84EC-54E6-AC0D-F13512D38F10}"/>
              </a:ext>
            </a:extLst>
          </p:cNvPr>
          <p:cNvSpPr>
            <a:spLocks noChangeArrowheads="1"/>
          </p:cNvSpPr>
          <p:nvPr/>
        </p:nvSpPr>
        <p:spPr bwMode="auto">
          <a:xfrm>
            <a:off x="6164264" y="2668588"/>
            <a:ext cx="523875" cy="525462"/>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ln>
                <a:solidFill>
                  <a:srgbClr val="000000"/>
                </a:solidFill>
              </a:ln>
              <a:solidFill>
                <a:schemeClr val="lt1"/>
              </a:solidFill>
              <a:latin typeface="+mn-lt"/>
              <a:ea typeface="+mn-ea"/>
            </a:endParaRPr>
          </a:p>
        </p:txBody>
      </p:sp>
      <p:sp>
        <p:nvSpPr>
          <p:cNvPr id="73" name="Oval 72">
            <a:extLst>
              <a:ext uri="{FF2B5EF4-FFF2-40B4-BE49-F238E27FC236}">
                <a16:creationId xmlns:a16="http://schemas.microsoft.com/office/drawing/2014/main" id="{60520E99-D8E7-EC0C-B957-2D05BC91E4CE}"/>
              </a:ext>
            </a:extLst>
          </p:cNvPr>
          <p:cNvSpPr>
            <a:spLocks noChangeArrowheads="1"/>
          </p:cNvSpPr>
          <p:nvPr/>
        </p:nvSpPr>
        <p:spPr bwMode="auto">
          <a:xfrm>
            <a:off x="7162801" y="2668588"/>
            <a:ext cx="525463" cy="525462"/>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ln>
                <a:solidFill>
                  <a:srgbClr val="000000"/>
                </a:solidFill>
              </a:ln>
              <a:solidFill>
                <a:schemeClr val="lt1"/>
              </a:solidFill>
              <a:latin typeface="+mn-lt"/>
              <a:ea typeface="+mn-ea"/>
            </a:endParaRPr>
          </a:p>
        </p:txBody>
      </p:sp>
      <p:sp>
        <p:nvSpPr>
          <p:cNvPr id="74" name="Oval 73">
            <a:extLst>
              <a:ext uri="{FF2B5EF4-FFF2-40B4-BE49-F238E27FC236}">
                <a16:creationId xmlns:a16="http://schemas.microsoft.com/office/drawing/2014/main" id="{AEAC3160-2F75-C62D-27FD-1D63D899E855}"/>
              </a:ext>
            </a:extLst>
          </p:cNvPr>
          <p:cNvSpPr>
            <a:spLocks noChangeArrowheads="1"/>
          </p:cNvSpPr>
          <p:nvPr/>
        </p:nvSpPr>
        <p:spPr bwMode="auto">
          <a:xfrm>
            <a:off x="8145464" y="2668588"/>
            <a:ext cx="523875" cy="525462"/>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ln>
                <a:solidFill>
                  <a:srgbClr val="000000"/>
                </a:solidFill>
              </a:ln>
              <a:solidFill>
                <a:schemeClr val="lt1"/>
              </a:solidFill>
              <a:latin typeface="+mn-lt"/>
              <a:ea typeface="+mn-ea"/>
            </a:endParaRPr>
          </a:p>
        </p:txBody>
      </p:sp>
      <p:cxnSp>
        <p:nvCxnSpPr>
          <p:cNvPr id="75" name="Straight Arrow Connector 74">
            <a:extLst>
              <a:ext uri="{FF2B5EF4-FFF2-40B4-BE49-F238E27FC236}">
                <a16:creationId xmlns:a16="http://schemas.microsoft.com/office/drawing/2014/main" id="{43357B00-0A16-1476-4538-4AE4B9B26D46}"/>
              </a:ext>
            </a:extLst>
          </p:cNvPr>
          <p:cNvCxnSpPr>
            <a:cxnSpLocks noChangeShapeType="1"/>
            <a:stCxn id="41" idx="7"/>
            <a:endCxn id="73" idx="3"/>
          </p:cNvCxnSpPr>
          <p:nvPr/>
        </p:nvCxnSpPr>
        <p:spPr bwMode="auto">
          <a:xfrm flipV="1">
            <a:off x="6611938" y="3117851"/>
            <a:ext cx="627062" cy="6778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6" name="Straight Arrow Connector 75">
            <a:extLst>
              <a:ext uri="{FF2B5EF4-FFF2-40B4-BE49-F238E27FC236}">
                <a16:creationId xmlns:a16="http://schemas.microsoft.com/office/drawing/2014/main" id="{1508448A-FA41-3A09-7BDD-7F0F4BFF8776}"/>
              </a:ext>
            </a:extLst>
          </p:cNvPr>
          <p:cNvCxnSpPr>
            <a:cxnSpLocks noChangeShapeType="1"/>
            <a:stCxn id="42" idx="7"/>
            <a:endCxn id="74" idx="3"/>
          </p:cNvCxnSpPr>
          <p:nvPr/>
        </p:nvCxnSpPr>
        <p:spPr bwMode="auto">
          <a:xfrm flipV="1">
            <a:off x="7610475" y="3117851"/>
            <a:ext cx="611188" cy="6778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7" name="Straight Arrow Connector 76">
            <a:extLst>
              <a:ext uri="{FF2B5EF4-FFF2-40B4-BE49-F238E27FC236}">
                <a16:creationId xmlns:a16="http://schemas.microsoft.com/office/drawing/2014/main" id="{0BCCE4BB-B880-CECB-643E-BB3CAF0783DC}"/>
              </a:ext>
            </a:extLst>
          </p:cNvPr>
          <p:cNvCxnSpPr>
            <a:cxnSpLocks noChangeShapeType="1"/>
            <a:stCxn id="42" idx="0"/>
            <a:endCxn id="73" idx="4"/>
          </p:cNvCxnSpPr>
          <p:nvPr/>
        </p:nvCxnSpPr>
        <p:spPr bwMode="auto">
          <a:xfrm flipV="1">
            <a:off x="7424738" y="3194051"/>
            <a:ext cx="0" cy="5254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8" name="Straight Arrow Connector 77">
            <a:extLst>
              <a:ext uri="{FF2B5EF4-FFF2-40B4-BE49-F238E27FC236}">
                <a16:creationId xmlns:a16="http://schemas.microsoft.com/office/drawing/2014/main" id="{FDED8AF8-026C-1FA4-2BA8-0799F84445EC}"/>
              </a:ext>
            </a:extLst>
          </p:cNvPr>
          <p:cNvCxnSpPr>
            <a:cxnSpLocks noChangeShapeType="1"/>
            <a:stCxn id="41" idx="6"/>
            <a:endCxn id="74" idx="2"/>
          </p:cNvCxnSpPr>
          <p:nvPr/>
        </p:nvCxnSpPr>
        <p:spPr bwMode="auto">
          <a:xfrm flipV="1">
            <a:off x="6688139" y="2932114"/>
            <a:ext cx="1457325" cy="1049337"/>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9" name="Straight Arrow Connector 78">
            <a:extLst>
              <a:ext uri="{FF2B5EF4-FFF2-40B4-BE49-F238E27FC236}">
                <a16:creationId xmlns:a16="http://schemas.microsoft.com/office/drawing/2014/main" id="{259DBEFB-0EB5-1A06-6B3D-BEDAE4C2628A}"/>
              </a:ext>
            </a:extLst>
          </p:cNvPr>
          <p:cNvCxnSpPr>
            <a:cxnSpLocks noChangeShapeType="1"/>
            <a:stCxn id="42" idx="1"/>
            <a:endCxn id="72" idx="5"/>
          </p:cNvCxnSpPr>
          <p:nvPr/>
        </p:nvCxnSpPr>
        <p:spPr bwMode="auto">
          <a:xfrm flipH="1" flipV="1">
            <a:off x="6611938" y="3117851"/>
            <a:ext cx="627062" cy="6778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0" name="Straight Arrow Connector 79">
            <a:extLst>
              <a:ext uri="{FF2B5EF4-FFF2-40B4-BE49-F238E27FC236}">
                <a16:creationId xmlns:a16="http://schemas.microsoft.com/office/drawing/2014/main" id="{6573C506-4713-0F4F-4B4C-446289E28FDC}"/>
              </a:ext>
            </a:extLst>
          </p:cNvPr>
          <p:cNvCxnSpPr>
            <a:cxnSpLocks noChangeShapeType="1"/>
            <a:stCxn id="43" idx="2"/>
            <a:endCxn id="72" idx="6"/>
          </p:cNvCxnSpPr>
          <p:nvPr/>
        </p:nvCxnSpPr>
        <p:spPr bwMode="auto">
          <a:xfrm flipH="1" flipV="1">
            <a:off x="6688139" y="2932114"/>
            <a:ext cx="1457325" cy="1049337"/>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1" name="Straight Arrow Connector 80">
            <a:extLst>
              <a:ext uri="{FF2B5EF4-FFF2-40B4-BE49-F238E27FC236}">
                <a16:creationId xmlns:a16="http://schemas.microsoft.com/office/drawing/2014/main" id="{4667096D-D3CE-ED5C-9AA3-C6FE11E87FB6}"/>
              </a:ext>
            </a:extLst>
          </p:cNvPr>
          <p:cNvCxnSpPr>
            <a:cxnSpLocks noChangeShapeType="1"/>
            <a:stCxn id="43" idx="1"/>
            <a:endCxn id="73" idx="5"/>
          </p:cNvCxnSpPr>
          <p:nvPr/>
        </p:nvCxnSpPr>
        <p:spPr bwMode="auto">
          <a:xfrm flipH="1" flipV="1">
            <a:off x="7610475" y="3117851"/>
            <a:ext cx="611188" cy="6778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2" name="Straight Arrow Connector 81">
            <a:extLst>
              <a:ext uri="{FF2B5EF4-FFF2-40B4-BE49-F238E27FC236}">
                <a16:creationId xmlns:a16="http://schemas.microsoft.com/office/drawing/2014/main" id="{AE842FCA-7660-B7EB-FE58-034165693080}"/>
              </a:ext>
            </a:extLst>
          </p:cNvPr>
          <p:cNvCxnSpPr>
            <a:cxnSpLocks noChangeShapeType="1"/>
            <a:stCxn id="43" idx="0"/>
            <a:endCxn id="74" idx="4"/>
          </p:cNvCxnSpPr>
          <p:nvPr/>
        </p:nvCxnSpPr>
        <p:spPr bwMode="auto">
          <a:xfrm flipV="1">
            <a:off x="8407400" y="3194051"/>
            <a:ext cx="0" cy="5254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3" name="Straight Arrow Connector 82">
            <a:extLst>
              <a:ext uri="{FF2B5EF4-FFF2-40B4-BE49-F238E27FC236}">
                <a16:creationId xmlns:a16="http://schemas.microsoft.com/office/drawing/2014/main" id="{5DFB3830-4126-F933-1670-9CAEC5D4E056}"/>
              </a:ext>
            </a:extLst>
          </p:cNvPr>
          <p:cNvCxnSpPr>
            <a:cxnSpLocks noChangeShapeType="1"/>
            <a:stCxn id="41" idx="0"/>
            <a:endCxn id="72" idx="4"/>
          </p:cNvCxnSpPr>
          <p:nvPr/>
        </p:nvCxnSpPr>
        <p:spPr bwMode="auto">
          <a:xfrm flipV="1">
            <a:off x="6426200" y="3194051"/>
            <a:ext cx="0" cy="5254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2" name="Freeform 101">
            <a:extLst>
              <a:ext uri="{FF2B5EF4-FFF2-40B4-BE49-F238E27FC236}">
                <a16:creationId xmlns:a16="http://schemas.microsoft.com/office/drawing/2014/main" id="{204C10CE-A974-7B5C-EB19-B0EB4877878A}"/>
              </a:ext>
            </a:extLst>
          </p:cNvPr>
          <p:cNvSpPr>
            <a:spLocks/>
          </p:cNvSpPr>
          <p:nvPr/>
        </p:nvSpPr>
        <p:spPr bwMode="auto">
          <a:xfrm>
            <a:off x="7264401" y="2751139"/>
            <a:ext cx="346075" cy="339725"/>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03" name="Freeform 102">
            <a:extLst>
              <a:ext uri="{FF2B5EF4-FFF2-40B4-BE49-F238E27FC236}">
                <a16:creationId xmlns:a16="http://schemas.microsoft.com/office/drawing/2014/main" id="{4D02DEBE-C0CD-8C91-EF47-550C77981242}"/>
              </a:ext>
            </a:extLst>
          </p:cNvPr>
          <p:cNvSpPr>
            <a:spLocks/>
          </p:cNvSpPr>
          <p:nvPr/>
        </p:nvSpPr>
        <p:spPr bwMode="auto">
          <a:xfrm>
            <a:off x="8229601" y="2768600"/>
            <a:ext cx="346075" cy="338138"/>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04" name="Freeform 103">
            <a:extLst>
              <a:ext uri="{FF2B5EF4-FFF2-40B4-BE49-F238E27FC236}">
                <a16:creationId xmlns:a16="http://schemas.microsoft.com/office/drawing/2014/main" id="{70DCBD88-462E-8A4C-DE66-319EC3AB58BE}"/>
              </a:ext>
            </a:extLst>
          </p:cNvPr>
          <p:cNvSpPr>
            <a:spLocks/>
          </p:cNvSpPr>
          <p:nvPr/>
        </p:nvSpPr>
        <p:spPr bwMode="auto">
          <a:xfrm>
            <a:off x="6248401" y="2751139"/>
            <a:ext cx="346075" cy="339725"/>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05" name="Freeform 104">
            <a:extLst>
              <a:ext uri="{FF2B5EF4-FFF2-40B4-BE49-F238E27FC236}">
                <a16:creationId xmlns:a16="http://schemas.microsoft.com/office/drawing/2014/main" id="{FE55E24E-1366-4513-F978-83956535FF33}"/>
              </a:ext>
            </a:extLst>
          </p:cNvPr>
          <p:cNvSpPr>
            <a:spLocks/>
          </p:cNvSpPr>
          <p:nvPr/>
        </p:nvSpPr>
        <p:spPr bwMode="auto">
          <a:xfrm>
            <a:off x="7264401" y="3817939"/>
            <a:ext cx="346075" cy="339725"/>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06" name="Freeform 105">
            <a:extLst>
              <a:ext uri="{FF2B5EF4-FFF2-40B4-BE49-F238E27FC236}">
                <a16:creationId xmlns:a16="http://schemas.microsoft.com/office/drawing/2014/main" id="{05BDE023-2151-5B5D-7893-DD33E106441F}"/>
              </a:ext>
            </a:extLst>
          </p:cNvPr>
          <p:cNvSpPr>
            <a:spLocks/>
          </p:cNvSpPr>
          <p:nvPr/>
        </p:nvSpPr>
        <p:spPr bwMode="auto">
          <a:xfrm>
            <a:off x="8262938" y="3800476"/>
            <a:ext cx="347662" cy="339725"/>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07" name="Freeform 106">
            <a:extLst>
              <a:ext uri="{FF2B5EF4-FFF2-40B4-BE49-F238E27FC236}">
                <a16:creationId xmlns:a16="http://schemas.microsoft.com/office/drawing/2014/main" id="{982EF0D9-4FA7-B800-FCB2-32EC416DA452}"/>
              </a:ext>
            </a:extLst>
          </p:cNvPr>
          <p:cNvSpPr>
            <a:spLocks/>
          </p:cNvSpPr>
          <p:nvPr/>
        </p:nvSpPr>
        <p:spPr bwMode="auto">
          <a:xfrm>
            <a:off x="6248401" y="3817939"/>
            <a:ext cx="346075" cy="339725"/>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09" name="Oval 108">
            <a:extLst>
              <a:ext uri="{FF2B5EF4-FFF2-40B4-BE49-F238E27FC236}">
                <a16:creationId xmlns:a16="http://schemas.microsoft.com/office/drawing/2014/main" id="{7353C46F-ED0A-336D-7D76-A8C1BA5B2E2B}"/>
              </a:ext>
            </a:extLst>
          </p:cNvPr>
          <p:cNvSpPr>
            <a:spLocks noChangeArrowheads="1"/>
          </p:cNvSpPr>
          <p:nvPr/>
        </p:nvSpPr>
        <p:spPr bwMode="auto">
          <a:xfrm>
            <a:off x="6291263" y="4116389"/>
            <a:ext cx="44450" cy="46037"/>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0000"/>
              </a:solidFill>
              <a:latin typeface="+mn-lt"/>
              <a:ea typeface="+mn-ea"/>
            </a:endParaRPr>
          </a:p>
        </p:txBody>
      </p:sp>
      <p:sp>
        <p:nvSpPr>
          <p:cNvPr id="110" name="Oval 109">
            <a:extLst>
              <a:ext uri="{FF2B5EF4-FFF2-40B4-BE49-F238E27FC236}">
                <a16:creationId xmlns:a16="http://schemas.microsoft.com/office/drawing/2014/main" id="{B4A25A9F-FCF4-184B-B127-FD04FA418C82}"/>
              </a:ext>
            </a:extLst>
          </p:cNvPr>
          <p:cNvSpPr>
            <a:spLocks noChangeArrowheads="1"/>
          </p:cNvSpPr>
          <p:nvPr/>
        </p:nvSpPr>
        <p:spPr bwMode="auto">
          <a:xfrm>
            <a:off x="7410450" y="4021139"/>
            <a:ext cx="46038" cy="46037"/>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0000"/>
              </a:solidFill>
              <a:latin typeface="+mn-lt"/>
              <a:ea typeface="+mn-ea"/>
            </a:endParaRPr>
          </a:p>
        </p:txBody>
      </p:sp>
      <p:sp>
        <p:nvSpPr>
          <p:cNvPr id="111" name="Oval 110">
            <a:extLst>
              <a:ext uri="{FF2B5EF4-FFF2-40B4-BE49-F238E27FC236}">
                <a16:creationId xmlns:a16="http://schemas.microsoft.com/office/drawing/2014/main" id="{4D7A7CA1-581E-CE1F-2433-0C13F496298A}"/>
              </a:ext>
            </a:extLst>
          </p:cNvPr>
          <p:cNvSpPr>
            <a:spLocks noChangeArrowheads="1"/>
          </p:cNvSpPr>
          <p:nvPr/>
        </p:nvSpPr>
        <p:spPr bwMode="auto">
          <a:xfrm flipV="1">
            <a:off x="8445501" y="3849688"/>
            <a:ext cx="60325" cy="44450"/>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0000"/>
              </a:solidFill>
              <a:latin typeface="+mn-lt"/>
              <a:ea typeface="+mn-ea"/>
            </a:endParaRPr>
          </a:p>
        </p:txBody>
      </p:sp>
      <p:sp>
        <p:nvSpPr>
          <p:cNvPr id="112" name="Oval 111">
            <a:extLst>
              <a:ext uri="{FF2B5EF4-FFF2-40B4-BE49-F238E27FC236}">
                <a16:creationId xmlns:a16="http://schemas.microsoft.com/office/drawing/2014/main" id="{65D9F4D8-EC9A-82B8-9817-314C5896D883}"/>
              </a:ext>
            </a:extLst>
          </p:cNvPr>
          <p:cNvSpPr>
            <a:spLocks noChangeArrowheads="1"/>
          </p:cNvSpPr>
          <p:nvPr/>
        </p:nvSpPr>
        <p:spPr bwMode="auto">
          <a:xfrm>
            <a:off x="7429500" y="2852739"/>
            <a:ext cx="46038" cy="46037"/>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0000"/>
              </a:solidFill>
              <a:latin typeface="+mn-lt"/>
              <a:ea typeface="+mn-ea"/>
            </a:endParaRPr>
          </a:p>
        </p:txBody>
      </p:sp>
      <p:sp>
        <p:nvSpPr>
          <p:cNvPr id="114" name="Oval 113">
            <a:extLst>
              <a:ext uri="{FF2B5EF4-FFF2-40B4-BE49-F238E27FC236}">
                <a16:creationId xmlns:a16="http://schemas.microsoft.com/office/drawing/2014/main" id="{1E783F37-CEE0-8CE2-FCBA-5A6A9D41AB90}"/>
              </a:ext>
            </a:extLst>
          </p:cNvPr>
          <p:cNvSpPr>
            <a:spLocks noChangeArrowheads="1"/>
          </p:cNvSpPr>
          <p:nvPr/>
        </p:nvSpPr>
        <p:spPr bwMode="auto">
          <a:xfrm>
            <a:off x="6540500" y="2732089"/>
            <a:ext cx="46038" cy="46037"/>
          </a:xfrm>
          <a:prstGeom prst="ellipse">
            <a:avLst/>
          </a:prstGeom>
          <a:solidFill>
            <a:srgbClr val="FF0000"/>
          </a:solidFill>
          <a:ln w="9525">
            <a:solidFill>
              <a:srgbClr val="FF0000"/>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endParaRPr lang="en-US">
              <a:solidFill>
                <a:srgbClr val="FF0000"/>
              </a:solidFill>
              <a:latin typeface="+mn-lt"/>
              <a:ea typeface="+mn-ea"/>
            </a:endParaRPr>
          </a:p>
        </p:txBody>
      </p:sp>
      <p:cxnSp>
        <p:nvCxnSpPr>
          <p:cNvPr id="116" name="Straight Connector 115">
            <a:extLst>
              <a:ext uri="{FF2B5EF4-FFF2-40B4-BE49-F238E27FC236}">
                <a16:creationId xmlns:a16="http://schemas.microsoft.com/office/drawing/2014/main" id="{21302FF9-9C7C-D8E8-7AE6-21E275466ABC}"/>
              </a:ext>
            </a:extLst>
          </p:cNvPr>
          <p:cNvCxnSpPr>
            <a:cxnSpLocks noChangeShapeType="1"/>
          </p:cNvCxnSpPr>
          <p:nvPr/>
        </p:nvCxnSpPr>
        <p:spPr bwMode="auto">
          <a:xfrm flipV="1">
            <a:off x="6335713" y="2732089"/>
            <a:ext cx="419100" cy="46037"/>
          </a:xfrm>
          <a:prstGeom prst="line">
            <a:avLst/>
          </a:prstGeom>
          <a:noFill/>
          <a:ln w="952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1" name="Straight Connector 120">
            <a:extLst>
              <a:ext uri="{FF2B5EF4-FFF2-40B4-BE49-F238E27FC236}">
                <a16:creationId xmlns:a16="http://schemas.microsoft.com/office/drawing/2014/main" id="{2CA1FDDA-A0CE-96A8-02CA-165692225799}"/>
              </a:ext>
            </a:extLst>
          </p:cNvPr>
          <p:cNvCxnSpPr>
            <a:cxnSpLocks noChangeShapeType="1"/>
          </p:cNvCxnSpPr>
          <p:nvPr/>
        </p:nvCxnSpPr>
        <p:spPr bwMode="auto">
          <a:xfrm flipV="1">
            <a:off x="6094413" y="4122739"/>
            <a:ext cx="419100" cy="46037"/>
          </a:xfrm>
          <a:prstGeom prst="line">
            <a:avLst/>
          </a:prstGeom>
          <a:noFill/>
          <a:ln w="952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2" name="Straight Connector 121">
            <a:extLst>
              <a:ext uri="{FF2B5EF4-FFF2-40B4-BE49-F238E27FC236}">
                <a16:creationId xmlns:a16="http://schemas.microsoft.com/office/drawing/2014/main" id="{104AE615-174A-D7E9-07E0-F568BC10C269}"/>
              </a:ext>
            </a:extLst>
          </p:cNvPr>
          <p:cNvCxnSpPr>
            <a:cxnSpLocks noChangeShapeType="1"/>
          </p:cNvCxnSpPr>
          <p:nvPr/>
        </p:nvCxnSpPr>
        <p:spPr bwMode="auto">
          <a:xfrm flipV="1">
            <a:off x="7410451" y="2668588"/>
            <a:ext cx="100013" cy="368300"/>
          </a:xfrm>
          <a:prstGeom prst="line">
            <a:avLst/>
          </a:prstGeom>
          <a:noFill/>
          <a:ln w="952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5" name="Straight Connector 124">
            <a:extLst>
              <a:ext uri="{FF2B5EF4-FFF2-40B4-BE49-F238E27FC236}">
                <a16:creationId xmlns:a16="http://schemas.microsoft.com/office/drawing/2014/main" id="{9E5C40F3-A5E7-0039-5A4F-9F6438E13046}"/>
              </a:ext>
            </a:extLst>
          </p:cNvPr>
          <p:cNvCxnSpPr>
            <a:cxnSpLocks noChangeShapeType="1"/>
          </p:cNvCxnSpPr>
          <p:nvPr/>
        </p:nvCxnSpPr>
        <p:spPr bwMode="auto">
          <a:xfrm flipV="1">
            <a:off x="8388350" y="2706688"/>
            <a:ext cx="46038" cy="438150"/>
          </a:xfrm>
          <a:prstGeom prst="line">
            <a:avLst/>
          </a:prstGeom>
          <a:noFill/>
          <a:ln w="952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0" name="Straight Connector 129">
            <a:extLst>
              <a:ext uri="{FF2B5EF4-FFF2-40B4-BE49-F238E27FC236}">
                <a16:creationId xmlns:a16="http://schemas.microsoft.com/office/drawing/2014/main" id="{6687DDB3-E4F1-A034-9452-47C824CE09C7}"/>
              </a:ext>
            </a:extLst>
          </p:cNvPr>
          <p:cNvCxnSpPr>
            <a:cxnSpLocks noChangeShapeType="1"/>
          </p:cNvCxnSpPr>
          <p:nvPr/>
        </p:nvCxnSpPr>
        <p:spPr bwMode="auto">
          <a:xfrm flipV="1">
            <a:off x="7366001" y="3887788"/>
            <a:ext cx="131763" cy="336550"/>
          </a:xfrm>
          <a:prstGeom prst="line">
            <a:avLst/>
          </a:prstGeom>
          <a:noFill/>
          <a:ln w="952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2" name="Straight Connector 131">
            <a:extLst>
              <a:ext uri="{FF2B5EF4-FFF2-40B4-BE49-F238E27FC236}">
                <a16:creationId xmlns:a16="http://schemas.microsoft.com/office/drawing/2014/main" id="{08D2BB8B-EAC0-F386-A6F7-DD22A44025EB}"/>
              </a:ext>
            </a:extLst>
          </p:cNvPr>
          <p:cNvCxnSpPr>
            <a:cxnSpLocks noChangeShapeType="1"/>
          </p:cNvCxnSpPr>
          <p:nvPr/>
        </p:nvCxnSpPr>
        <p:spPr bwMode="auto">
          <a:xfrm flipV="1">
            <a:off x="8362950" y="3719514"/>
            <a:ext cx="223838" cy="301625"/>
          </a:xfrm>
          <a:prstGeom prst="line">
            <a:avLst/>
          </a:prstGeom>
          <a:noFill/>
          <a:ln w="952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5" name="Straight Arrow Connector 134">
            <a:extLst>
              <a:ext uri="{FF2B5EF4-FFF2-40B4-BE49-F238E27FC236}">
                <a16:creationId xmlns:a16="http://schemas.microsoft.com/office/drawing/2014/main" id="{4A99B5BA-04D0-E57D-6347-752643EF57F1}"/>
              </a:ext>
            </a:extLst>
          </p:cNvPr>
          <p:cNvCxnSpPr>
            <a:cxnSpLocks noChangeShapeType="1"/>
          </p:cNvCxnSpPr>
          <p:nvPr/>
        </p:nvCxnSpPr>
        <p:spPr bwMode="auto">
          <a:xfrm flipV="1">
            <a:off x="6611938" y="2051051"/>
            <a:ext cx="627062" cy="6778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6" name="Straight Arrow Connector 135">
            <a:extLst>
              <a:ext uri="{FF2B5EF4-FFF2-40B4-BE49-F238E27FC236}">
                <a16:creationId xmlns:a16="http://schemas.microsoft.com/office/drawing/2014/main" id="{EDC91686-BB36-6045-A029-E83C006B680A}"/>
              </a:ext>
            </a:extLst>
          </p:cNvPr>
          <p:cNvCxnSpPr>
            <a:cxnSpLocks noChangeShapeType="1"/>
          </p:cNvCxnSpPr>
          <p:nvPr/>
        </p:nvCxnSpPr>
        <p:spPr bwMode="auto">
          <a:xfrm flipV="1">
            <a:off x="7610475" y="2051051"/>
            <a:ext cx="611188" cy="6778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7" name="Straight Arrow Connector 136">
            <a:extLst>
              <a:ext uri="{FF2B5EF4-FFF2-40B4-BE49-F238E27FC236}">
                <a16:creationId xmlns:a16="http://schemas.microsoft.com/office/drawing/2014/main" id="{DDF6D868-7423-DCC8-21E5-3D670AE6329B}"/>
              </a:ext>
            </a:extLst>
          </p:cNvPr>
          <p:cNvCxnSpPr>
            <a:cxnSpLocks noChangeShapeType="1"/>
          </p:cNvCxnSpPr>
          <p:nvPr/>
        </p:nvCxnSpPr>
        <p:spPr bwMode="auto">
          <a:xfrm flipV="1">
            <a:off x="7424738" y="2127251"/>
            <a:ext cx="0" cy="5254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8" name="Straight Arrow Connector 137">
            <a:extLst>
              <a:ext uri="{FF2B5EF4-FFF2-40B4-BE49-F238E27FC236}">
                <a16:creationId xmlns:a16="http://schemas.microsoft.com/office/drawing/2014/main" id="{C5ED5D92-9EE0-DB04-0E5D-1DBDC4320D33}"/>
              </a:ext>
            </a:extLst>
          </p:cNvPr>
          <p:cNvCxnSpPr>
            <a:cxnSpLocks noChangeShapeType="1"/>
          </p:cNvCxnSpPr>
          <p:nvPr/>
        </p:nvCxnSpPr>
        <p:spPr bwMode="auto">
          <a:xfrm flipV="1">
            <a:off x="6688139" y="1865314"/>
            <a:ext cx="1457325" cy="1049337"/>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9" name="Straight Arrow Connector 138">
            <a:extLst>
              <a:ext uri="{FF2B5EF4-FFF2-40B4-BE49-F238E27FC236}">
                <a16:creationId xmlns:a16="http://schemas.microsoft.com/office/drawing/2014/main" id="{C3169599-1709-A99B-6274-0EC9BBFD4B63}"/>
              </a:ext>
            </a:extLst>
          </p:cNvPr>
          <p:cNvCxnSpPr>
            <a:cxnSpLocks noChangeShapeType="1"/>
          </p:cNvCxnSpPr>
          <p:nvPr/>
        </p:nvCxnSpPr>
        <p:spPr bwMode="auto">
          <a:xfrm flipH="1" flipV="1">
            <a:off x="6611938" y="2051051"/>
            <a:ext cx="627062" cy="6778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0" name="Straight Arrow Connector 139">
            <a:extLst>
              <a:ext uri="{FF2B5EF4-FFF2-40B4-BE49-F238E27FC236}">
                <a16:creationId xmlns:a16="http://schemas.microsoft.com/office/drawing/2014/main" id="{0DCF4833-9C42-594A-5655-AFD2D9F29F71}"/>
              </a:ext>
            </a:extLst>
          </p:cNvPr>
          <p:cNvCxnSpPr>
            <a:cxnSpLocks noChangeShapeType="1"/>
          </p:cNvCxnSpPr>
          <p:nvPr/>
        </p:nvCxnSpPr>
        <p:spPr bwMode="auto">
          <a:xfrm flipH="1" flipV="1">
            <a:off x="6688139" y="1865314"/>
            <a:ext cx="1457325" cy="1049337"/>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1" name="Straight Arrow Connector 140">
            <a:extLst>
              <a:ext uri="{FF2B5EF4-FFF2-40B4-BE49-F238E27FC236}">
                <a16:creationId xmlns:a16="http://schemas.microsoft.com/office/drawing/2014/main" id="{D1EB9CAA-935B-0FFA-98DC-67D525C5CE8B}"/>
              </a:ext>
            </a:extLst>
          </p:cNvPr>
          <p:cNvCxnSpPr>
            <a:cxnSpLocks noChangeShapeType="1"/>
          </p:cNvCxnSpPr>
          <p:nvPr/>
        </p:nvCxnSpPr>
        <p:spPr bwMode="auto">
          <a:xfrm flipH="1" flipV="1">
            <a:off x="7610475" y="2051051"/>
            <a:ext cx="611188" cy="6778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2" name="Straight Arrow Connector 141">
            <a:extLst>
              <a:ext uri="{FF2B5EF4-FFF2-40B4-BE49-F238E27FC236}">
                <a16:creationId xmlns:a16="http://schemas.microsoft.com/office/drawing/2014/main" id="{1DAA991C-8ED3-1103-E9FB-68674C037210}"/>
              </a:ext>
            </a:extLst>
          </p:cNvPr>
          <p:cNvCxnSpPr>
            <a:cxnSpLocks noChangeShapeType="1"/>
          </p:cNvCxnSpPr>
          <p:nvPr/>
        </p:nvCxnSpPr>
        <p:spPr bwMode="auto">
          <a:xfrm flipV="1">
            <a:off x="8407400" y="2127251"/>
            <a:ext cx="0" cy="5254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3" name="Straight Arrow Connector 142">
            <a:extLst>
              <a:ext uri="{FF2B5EF4-FFF2-40B4-BE49-F238E27FC236}">
                <a16:creationId xmlns:a16="http://schemas.microsoft.com/office/drawing/2014/main" id="{BDCDCD57-AC54-9C83-DBB9-540BE164EAFB}"/>
              </a:ext>
            </a:extLst>
          </p:cNvPr>
          <p:cNvCxnSpPr>
            <a:cxnSpLocks noChangeShapeType="1"/>
          </p:cNvCxnSpPr>
          <p:nvPr/>
        </p:nvCxnSpPr>
        <p:spPr bwMode="auto">
          <a:xfrm flipV="1">
            <a:off x="6426200" y="2127251"/>
            <a:ext cx="0" cy="52546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4" name="Oval 143">
            <a:extLst>
              <a:ext uri="{FF2B5EF4-FFF2-40B4-BE49-F238E27FC236}">
                <a16:creationId xmlns:a16="http://schemas.microsoft.com/office/drawing/2014/main" id="{1B0F548E-E69B-729D-A5BB-EC8E14E8F7AB}"/>
              </a:ext>
            </a:extLst>
          </p:cNvPr>
          <p:cNvSpPr>
            <a:spLocks noChangeArrowheads="1"/>
          </p:cNvSpPr>
          <p:nvPr/>
        </p:nvSpPr>
        <p:spPr bwMode="auto">
          <a:xfrm>
            <a:off x="8393113" y="2921000"/>
            <a:ext cx="44450" cy="46038"/>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1795</TotalTime>
  <Words>1639</Words>
  <Application>Microsoft Office PowerPoint</Application>
  <PresentationFormat>On-screen Show (4:3)</PresentationFormat>
  <Paragraphs>172</Paragraphs>
  <Slides>19</Slides>
  <Notes>2</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4" baseType="lpstr">
      <vt:lpstr>Arial</vt:lpstr>
      <vt:lpstr>Arial Black</vt:lpstr>
      <vt:lpstr>Calibri</vt:lpstr>
      <vt:lpstr>Calibri Light</vt:lpstr>
      <vt:lpstr>Casper</vt:lpstr>
      <vt:lpstr>Lucida Sans Unicode</vt:lpstr>
      <vt:lpstr>Noto Sans Symbols</vt:lpstr>
      <vt:lpstr>Raleway ExtraBold</vt:lpstr>
      <vt:lpstr>Times New Roman</vt:lpstr>
      <vt:lpstr>Verdana</vt:lpstr>
      <vt:lpstr>Wingdings 2</vt:lpstr>
      <vt:lpstr>Wingdings 3</vt:lpstr>
      <vt:lpstr>Concourse</vt:lpstr>
      <vt:lpstr>Unit 2.1</vt:lpstr>
      <vt:lpstr>CorelDRAW</vt:lpstr>
      <vt:lpstr>PowerPoint Presentation</vt:lpstr>
      <vt:lpstr>Course Objectives</vt:lpstr>
      <vt:lpstr>Course Outcomes</vt:lpstr>
      <vt:lpstr>A good toy problem for a recurrent network</vt:lpstr>
      <vt:lpstr>The algorithm for binary addition</vt:lpstr>
      <vt:lpstr>A recurrent net for binary addition</vt:lpstr>
      <vt:lpstr>The connectivity of the network</vt:lpstr>
      <vt:lpstr>What the network learns</vt:lpstr>
      <vt:lpstr>The backward pass is linear</vt:lpstr>
      <vt:lpstr>The problem of exploding or vanishing gradients</vt:lpstr>
      <vt:lpstr>Why the back-propagated gradient blows up</vt:lpstr>
      <vt:lpstr>Four effective ways to learn an RNN</vt:lpstr>
      <vt:lpstr>Long Short Term Memory (LSTM)</vt:lpstr>
      <vt:lpstr>Implementing a memory cell in a neural network</vt:lpstr>
      <vt:lpstr>Backpropagation through a memory cell</vt:lpstr>
      <vt:lpstr>Reading cursive handwriting</vt:lpstr>
      <vt:lpstr>A demonstration of online handwriting recognition by an RNN with Long Short Term Memory (from Alex Graves)</vt:lpstr>
      <vt:lpstr>References</vt:lpstr>
      <vt:lpstr>PowerPoint Presentation</vt:lpstr>
    </vt:vector>
  </TitlesOfParts>
  <Company>psgtech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MONIKA SINGH</cp:lastModifiedBy>
  <cp:revision>208</cp:revision>
  <dcterms:created xsi:type="dcterms:W3CDTF">2007-05-29T08:23:47Z</dcterms:created>
  <dcterms:modified xsi:type="dcterms:W3CDTF">2022-07-04T15:36:34Z</dcterms:modified>
</cp:coreProperties>
</file>