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4" r:id="rId1"/>
  </p:sldMasterIdLst>
  <p:notesMasterIdLst>
    <p:notesMasterId r:id="rId14"/>
  </p:notesMasterIdLst>
  <p:handoutMasterIdLst>
    <p:handoutMasterId r:id="rId15"/>
  </p:handoutMasterIdLst>
  <p:sldIdLst>
    <p:sldId id="449" r:id="rId2"/>
    <p:sldId id="450" r:id="rId3"/>
    <p:sldId id="451" r:id="rId4"/>
    <p:sldId id="452" r:id="rId5"/>
    <p:sldId id="410" r:id="rId6"/>
    <p:sldId id="425" r:id="rId7"/>
    <p:sldId id="426" r:id="rId8"/>
    <p:sldId id="427" r:id="rId9"/>
    <p:sldId id="428" r:id="rId10"/>
    <p:sldId id="429" r:id="rId11"/>
    <p:sldId id="446" r:id="rId12"/>
    <p:sldId id="44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CHANDIGARH UNIVERSITY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32419-084D-4E0D-9A81-F06A46FA8ADD}" type="datetimeFigureOut">
              <a:rPr lang="en-US" smtClean="0"/>
              <a:pPr/>
              <a:t>8/7/2021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UIE, ECE Deptt.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A465A-3FFF-4902-8C3C-02F7D1C232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2288423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CHANDIGARH UNIVERSITY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AF571-42FD-4B81-A251-32B58F7D77BB}" type="datetimeFigureOut">
              <a:rPr lang="en-US" smtClean="0"/>
              <a:pPr/>
              <a:t>8/7/2021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UIE, ECE Deptt.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ABBD6-B49C-4877-AA8F-35FC952398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940434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4288" y="1905000"/>
            <a:ext cx="9158288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4288" y="0"/>
            <a:ext cx="9158288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814388" y="1009650"/>
            <a:ext cx="7515225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385888" y="2819400"/>
            <a:ext cx="6372225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=""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42913" y="103188"/>
            <a:ext cx="8243887" cy="5953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3" name="Rectangle 4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2007</a:t>
            </a:r>
          </a:p>
        </p:txBody>
      </p:sp>
      <p:sp>
        <p:nvSpPr>
          <p:cNvPr id="4" name="Rectangle 4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3110E2-5755-40D8-BBB1-2B0BEAFDF3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1369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21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nalyticsindiamag.com/6-types-of-artificial-neural-networks-currently-being-used-in-todays-technology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3316" y="5427344"/>
            <a:ext cx="9147315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26649" y="5901988"/>
            <a:ext cx="3428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6572250" y="65087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V="1">
            <a:off x="7130144" y="5939880"/>
            <a:ext cx="968829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xmlns="" id="{CAD0D7B8-E462-453C-B296-CA0154FA5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89304721"/>
              </p:ext>
            </p:extLst>
          </p:nvPr>
        </p:nvGraphicFramePr>
        <p:xfrm>
          <a:off x="1" y="2825769"/>
          <a:ext cx="2289517" cy="2909441"/>
        </p:xfrm>
        <a:graphic>
          <a:graphicData uri="http://schemas.openxmlformats.org/presentationml/2006/ole">
            <p:oleObj spid="_x0000_s91138" name="CorelDRAW" r:id="rId3" imgW="2169000" imgH="2169360" progId="">
              <p:embed/>
            </p:oleObj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H="1">
            <a:off x="5284078" y="-64960"/>
            <a:ext cx="385992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93057" y="2025528"/>
            <a:ext cx="5122069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" y="24501"/>
            <a:ext cx="2894815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7372349" y="5334002"/>
            <a:ext cx="1774967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161019" y="6019563"/>
            <a:ext cx="36964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164337" y="6043646"/>
            <a:ext cx="3428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337313" y="2051948"/>
            <a:ext cx="6797489" cy="203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CSE (H) with specialization in Machine Learning and Artificial Intelligence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 Computing (CSF – 332)</a:t>
            </a:r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5105400"/>
            <a:ext cx="5181599" cy="2055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</a:t>
            </a:r>
            <a:r>
              <a:rPr lang="en-US" sz="2400" b="1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b="1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  <a:r>
              <a:rPr lang="en-US" sz="2400" b="1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 smtClean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Neural Network Models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Dr. Monika Singh </a:t>
            </a:r>
            <a:r>
              <a:rPr lang="en-US" sz="2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E11032</a:t>
            </a: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5650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 descr="dhm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4113" y="685800"/>
            <a:ext cx="6835775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3500430" y="381000"/>
            <a:ext cx="5472413" cy="7620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mtClean="0"/>
              <a:t>References</a:t>
            </a:r>
            <a:br>
              <a:rPr lang="en-US" smtClean="0"/>
            </a:br>
            <a:endParaRPr lang="en-US" smtClean="0"/>
          </a:p>
        </p:txBody>
      </p: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600200"/>
            <a:ext cx="8269288" cy="45323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“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Principles of Soft Computing, 2</a:t>
            </a:r>
            <a:r>
              <a:rPr lang="en-US" sz="2400" b="1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nd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 Edition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”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by S.N.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Sivanandam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 &amp; SN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Deepa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,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  <a:sym typeface="Symbol" pitchFamily="18" charset="2"/>
              </a:rPr>
              <a:t> Wiley India Pvt. Ltd.</a:t>
            </a:r>
          </a:p>
          <a:p>
            <a:pPr marL="457200" indent="-457200" algn="just">
              <a:buAutoNum type="arabicPeriod"/>
            </a:pPr>
            <a:endParaRPr lang="en-US" sz="2000" dirty="0" smtClean="0"/>
          </a:p>
          <a:p>
            <a:pPr marL="457200" indent="-457200" algn="just">
              <a:buAutoNum type="arabicPeriod"/>
            </a:pPr>
            <a:r>
              <a:rPr lang="en-US" sz="2000" dirty="0" smtClean="0"/>
              <a:t>Link :</a:t>
            </a:r>
          </a:p>
          <a:p>
            <a:pPr marL="457200" indent="-457200" algn="just">
              <a:buNone/>
            </a:pPr>
            <a:r>
              <a:rPr lang="en-US" sz="2000" dirty="0" smtClean="0"/>
              <a:t>        </a:t>
            </a:r>
            <a:r>
              <a:rPr lang="en-US" sz="2000" dirty="0" smtClean="0">
                <a:hlinkClick r:id="rId2"/>
              </a:rPr>
              <a:t>https://</a:t>
            </a:r>
            <a:r>
              <a:rPr lang="en-US" sz="2000" dirty="0" err="1" smtClean="0">
                <a:hlinkClick r:id="rId2"/>
              </a:rPr>
              <a:t>analyticsindiamag.com</a:t>
            </a:r>
            <a:r>
              <a:rPr lang="en-US" sz="2000" dirty="0" smtClean="0">
                <a:hlinkClick r:id="rId2"/>
              </a:rPr>
              <a:t>/6-types-of-artificial-neural-networks-currently-being-used-in-</a:t>
            </a:r>
            <a:r>
              <a:rPr lang="en-US" sz="2000" dirty="0" err="1" smtClean="0">
                <a:hlinkClick r:id="rId2"/>
              </a:rPr>
              <a:t>todays</a:t>
            </a:r>
            <a:r>
              <a:rPr lang="en-US" sz="2000" dirty="0" smtClean="0">
                <a:hlinkClick r:id="rId2"/>
              </a:rPr>
              <a:t>-technology/</a:t>
            </a:r>
            <a:endParaRPr lang="en-US" sz="2000" dirty="0" smtClean="0"/>
          </a:p>
          <a:p>
            <a:pPr marL="457200" indent="-457200" algn="just">
              <a:buNone/>
            </a:pPr>
            <a:endParaRPr lang="en-US" sz="2000" dirty="0" smtClean="0"/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239000" y="6243638"/>
            <a:ext cx="1905000" cy="4572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FFBEFF0-3DFD-4B60-AF50-E7FDD8D45A55}" type="slidenum">
              <a:rPr lang="en-US" b="0" smtClean="0">
                <a:solidFill>
                  <a:schemeClr val="tx1"/>
                </a:solidFill>
              </a:rPr>
              <a:pPr/>
              <a:t>11</a:t>
            </a:fld>
            <a:endParaRPr lang="en-US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9144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13716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7626846" y="0"/>
            <a:ext cx="497979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550070" y="6294598"/>
            <a:ext cx="418759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292895" y="5129690"/>
            <a:ext cx="1296233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114427" y="2249080"/>
            <a:ext cx="8043861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=""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1981200" y="1214279"/>
            <a:ext cx="1822847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=""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174081" y="1214279"/>
            <a:ext cx="1822847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3" name="Group 28"/>
          <p:cNvGrpSpPr/>
          <p:nvPr/>
        </p:nvGrpSpPr>
        <p:grpSpPr>
          <a:xfrm>
            <a:off x="178141" y="152400"/>
            <a:ext cx="307922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=""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4059142145"/>
                </p:ext>
              </p:extLst>
            </p:nvPr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p:oleObj spid="_x0000_s66562" name="CorelDRAW" r:id="rId3" imgW="2169000" imgH="2169360" progId="">
                <p:embed/>
              </p:oleObj>
            </a:graphicData>
          </a:graphic>
        </p:graphicFrame>
      </p:grpSp>
      <p:sp>
        <p:nvSpPr>
          <p:cNvPr id="2" name="Rectangle 1"/>
          <p:cNvSpPr/>
          <p:nvPr/>
        </p:nvSpPr>
        <p:spPr>
          <a:xfrm>
            <a:off x="3085504" y="5394448"/>
            <a:ext cx="25891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For queries</a:t>
            </a:r>
          </a:p>
          <a:p>
            <a:r>
              <a:rPr lang="en-US" dirty="0" smtClean="0">
                <a:latin typeface="Casper" panose="02000506000000020004" pitchFamily="2" charset="0"/>
                <a:cs typeface="Segoe UI" panose="020B0502040204020203" pitchFamily="34" charset="0"/>
              </a:rPr>
              <a:t>Email: </a:t>
            </a:r>
            <a:r>
              <a:rPr lang="en-US" dirty="0" err="1" smtClean="0">
                <a:latin typeface="Casper" panose="02000506000000020004" pitchFamily="2" charset="0"/>
                <a:cs typeface="Segoe UI" panose="020B0502040204020203" pitchFamily="34" charset="0"/>
              </a:rPr>
              <a:t>monika.e11032@cumail.in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650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"/>
          <p:cNvSpPr txBox="1">
            <a:spLocks noGrp="1"/>
          </p:cNvSpPr>
          <p:nvPr>
            <p:ph type="title"/>
          </p:nvPr>
        </p:nvSpPr>
        <p:spPr>
          <a:xfrm>
            <a:off x="629842" y="457203"/>
            <a:ext cx="5058926" cy="742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 b="1"/>
              <a:t>Course Objectives</a:t>
            </a:r>
            <a:endParaRPr sz="4800" b="1"/>
          </a:p>
        </p:txBody>
      </p:sp>
      <p:sp>
        <p:nvSpPr>
          <p:cNvPr id="196" name="Google Shape;196;p2"/>
          <p:cNvSpPr txBox="1">
            <a:spLocks noGrp="1"/>
          </p:cNvSpPr>
          <p:nvPr>
            <p:ph type="body" idx="2"/>
          </p:nvPr>
        </p:nvSpPr>
        <p:spPr>
          <a:xfrm>
            <a:off x="629841" y="1477006"/>
            <a:ext cx="817930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 dirty="0"/>
              <a:t> </a:t>
            </a:r>
            <a:endParaRPr sz="28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1"/>
          </a:p>
        </p:txBody>
      </p:sp>
      <p:sp>
        <p:nvSpPr>
          <p:cNvPr id="197" name="Google Shape;197;p2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4650" y="1634063"/>
          <a:ext cx="8313295" cy="416003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313295"/>
              </a:tblGrid>
              <a:tr h="1348978">
                <a:tc>
                  <a:txBody>
                    <a:bodyPr/>
                    <a:lstStyle/>
                    <a:p>
                      <a:r>
                        <a:rPr lang="en-US" sz="2000" b="1" u="none" strike="noStrike" cap="none" dirty="0" smtClean="0">
                          <a:latin typeface="Calibri" pitchFamily="34" charset="0"/>
                          <a:sym typeface="Arial"/>
                        </a:rPr>
                        <a:t>To introduce soft computing concepts and techniques of artificial neural networks, fuzzy sets, fuzzy logic and genetic algorithms</a:t>
                      </a:r>
                    </a:p>
                  </a:txBody>
                  <a:tcPr marL="68580" marR="68580" anchor="ctr"/>
                </a:tc>
              </a:tr>
              <a:tr h="874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1" u="none" strike="noStrike" cap="none" dirty="0" smtClean="0">
                          <a:latin typeface="Calibri" pitchFamily="34" charset="0"/>
                          <a:sym typeface="Arial"/>
                        </a:rPr>
                        <a:t>To understand the various techniques from the application point of view.</a:t>
                      </a:r>
                    </a:p>
                    <a:p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marL="68580" marR="68580" anchor="ctr"/>
                </a:tc>
              </a:tr>
              <a:tr h="12351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1" u="none" strike="noStrike" cap="none" dirty="0" smtClean="0">
                          <a:latin typeface="Calibri" pitchFamily="34" charset="0"/>
                          <a:sym typeface="Arial"/>
                        </a:rPr>
                        <a:t>To analyze various soft computing techniques and decide the technique to be used in a particular problem situation. </a:t>
                      </a:r>
                    </a:p>
                    <a:p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marL="68580" marR="68580" anchor="ctr"/>
                </a:tc>
              </a:tr>
              <a:tr h="626143">
                <a:tc>
                  <a:txBody>
                    <a:bodyPr/>
                    <a:lstStyle/>
                    <a:p>
                      <a:r>
                        <a:rPr lang="en-US" sz="2000" b="1" u="none" strike="noStrike" cap="none" dirty="0" smtClean="0">
                          <a:latin typeface="Calibri" pitchFamily="34" charset="0"/>
                          <a:sym typeface="Arial"/>
                        </a:rPr>
                        <a:t>To implement soft computing based solutions for real-world problems</a:t>
                      </a:r>
                    </a:p>
                    <a:p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marL="68580" marR="6858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"/>
          <p:cNvSpPr txBox="1">
            <a:spLocks noGrp="1"/>
          </p:cNvSpPr>
          <p:nvPr>
            <p:ph type="title"/>
          </p:nvPr>
        </p:nvSpPr>
        <p:spPr>
          <a:xfrm>
            <a:off x="629842" y="457203"/>
            <a:ext cx="5058926" cy="742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 b="1"/>
              <a:t>Course Outcomes</a:t>
            </a:r>
            <a:endParaRPr sz="4800" b="1"/>
          </a:p>
        </p:txBody>
      </p:sp>
      <p:sp>
        <p:nvSpPr>
          <p:cNvPr id="203" name="Google Shape;203;p3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7339" y="1556928"/>
          <a:ext cx="8600607" cy="4783910"/>
        </p:xfrm>
        <a:graphic>
          <a:graphicData uri="http://schemas.openxmlformats.org/drawingml/2006/table">
            <a:tbl>
              <a:tblPr/>
              <a:tblGrid>
                <a:gridCol w="630704"/>
                <a:gridCol w="7040663"/>
                <a:gridCol w="929240"/>
              </a:tblGrid>
              <a:tr h="896983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CO1</a:t>
                      </a:r>
                      <a:endParaRPr lang="en-US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Identify and describe soft computing techniques and their roles in building intelligent. Machines</a:t>
                      </a:r>
                      <a:endParaRPr lang="en-US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1</a:t>
                      </a:r>
                      <a:endParaRPr lang="en-US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  <a:tr h="896983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CO2</a:t>
                      </a:r>
                      <a:endParaRPr lang="en-US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Recognize the feasibility of applying a soft computing methodology for a particular problem.</a:t>
                      </a:r>
                      <a:endParaRPr lang="en-US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2,4</a:t>
                      </a:r>
                      <a:endParaRPr lang="en-US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  <a:tr h="1494972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CO3</a:t>
                      </a:r>
                      <a:endParaRPr lang="en-US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Apply fuzzy logic and reasoning to handle uncertainty and solve engineering problems, genetic algorithms to combinatorial optimization problems and neural networks to pattern classification and regression problems.</a:t>
                      </a:r>
                      <a:endParaRPr lang="en-US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3</a:t>
                      </a:r>
                      <a:endParaRPr lang="en-US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896983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CO4</a:t>
                      </a:r>
                      <a:endParaRPr lang="en-US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Effectively use modern software tools to solve real problems using a soft computing approach.</a:t>
                      </a:r>
                      <a:endParaRPr lang="en-US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3</a:t>
                      </a:r>
                      <a:endParaRPr lang="en-US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597989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CO5</a:t>
                      </a:r>
                      <a:endParaRPr lang="en-US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Evaluate various soft computing approaches for a given problem.</a:t>
                      </a:r>
                      <a:endParaRPr lang="en-US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4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3"/>
            <a:ext cx="5058926" cy="742013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Table of Contents</a:t>
            </a:r>
            <a:endParaRPr lang="en-US" sz="48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870" y="1502764"/>
            <a:ext cx="7797129" cy="3811588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Associative Memory Networks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Bidirectional Associative Memory (BAM)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Hopfield Networks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Self-Organizing Feature Maps: </a:t>
            </a:r>
            <a:r>
              <a:rPr lang="en-US" sz="2800" dirty="0" err="1" smtClean="0"/>
              <a:t>Kohonen</a:t>
            </a:r>
            <a:r>
              <a:rPr lang="en-US" sz="2800" dirty="0" smtClean="0"/>
              <a:t> Self-Organizing Feature Maps.</a:t>
            </a:r>
            <a:endParaRPr lang="en-US" sz="2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165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Introduction to </a:t>
            </a:r>
            <a:br>
              <a:rPr lang="en-US" b="1" dirty="0" smtClean="0"/>
            </a:br>
            <a:r>
              <a:rPr lang="en-US" b="1" dirty="0" smtClean="0"/>
              <a:t>Neural Network Models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UIE, ECE Deptt.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6E4FA-0509-4C1E-ADB1-D05ADE4219A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620" name="Group 28"/>
          <p:cNvGraphicFramePr>
            <a:graphicFrameLocks noGrp="1"/>
          </p:cNvGraphicFramePr>
          <p:nvPr>
            <p:ph/>
          </p:nvPr>
        </p:nvGraphicFramePr>
        <p:xfrm>
          <a:off x="457200" y="2209800"/>
          <a:ext cx="8243888" cy="3688080"/>
        </p:xfrm>
        <a:graphic>
          <a:graphicData uri="http://schemas.openxmlformats.org/drawingml/2006/table">
            <a:tbl>
              <a:tblPr/>
              <a:tblGrid>
                <a:gridCol w="4122738"/>
                <a:gridCol w="412115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ahoma" pitchFamily="34" charset="0"/>
                          <a:ea typeface="+mj-ea"/>
                          <a:cs typeface="Tahoma" pitchFamily="34" charset="0"/>
                        </a:rPr>
                        <a:t>Activation function for the Y-layer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ahoma" pitchFamily="34" charset="0"/>
                          <a:ea typeface="+mj-ea"/>
                          <a:cs typeface="Tahoma" pitchFamily="34" charset="0"/>
                        </a:rPr>
                        <a:t>Activation function for the X-layer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2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ahoma" pitchFamily="34" charset="0"/>
                          <a:ea typeface="+mj-ea"/>
                          <a:cs typeface="Tahoma" pitchFamily="34" charset="0"/>
                        </a:rPr>
                        <a:t>With binary input vectors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2000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Tahoma" pitchFamily="34" charset="0"/>
                        <a:ea typeface="+mj-ea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2000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Tahoma" pitchFamily="34" charset="0"/>
                        <a:ea typeface="+mj-ea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2000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Tahoma" pitchFamily="34" charset="0"/>
                        <a:ea typeface="+mj-ea"/>
                        <a:cs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ahoma" pitchFamily="34" charset="0"/>
                          <a:ea typeface="+mj-ea"/>
                          <a:cs typeface="Tahoma" pitchFamily="34" charset="0"/>
                        </a:rPr>
                        <a:t>With binary input vectors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2000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Tahoma" pitchFamily="34" charset="0"/>
                        <a:ea typeface="+mj-ea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79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ahoma" pitchFamily="34" charset="0"/>
                          <a:ea typeface="+mj-ea"/>
                          <a:cs typeface="Tahoma" pitchFamily="34" charset="0"/>
                        </a:rPr>
                        <a:t>With bipolar input vectors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2000" kern="120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Tahoma" pitchFamily="34" charset="0"/>
                        <a:ea typeface="+mj-ea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2000" kern="120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Tahoma" pitchFamily="34" charset="0"/>
                        <a:ea typeface="+mj-ea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2000" kern="120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Tahoma" pitchFamily="34" charset="0"/>
                        <a:ea typeface="+mj-ea"/>
                        <a:cs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ahoma" pitchFamily="34" charset="0"/>
                          <a:ea typeface="+mj-ea"/>
                          <a:cs typeface="Tahoma" pitchFamily="34" charset="0"/>
                        </a:rPr>
                        <a:t>With bipolar input vectors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2000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Tahoma" pitchFamily="34" charset="0"/>
                        <a:ea typeface="+mj-ea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286000" y="228600"/>
            <a:ext cx="59436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600" b="1" dirty="0">
                <a:solidFill>
                  <a:srgbClr val="C00000"/>
                </a:solidFill>
                <a:latin typeface="Tahoma" pitchFamily="34" charset="0"/>
                <a:ea typeface="+mj-ea"/>
                <a:cs typeface="Tahoma" pitchFamily="34" charset="0"/>
              </a:rPr>
              <a:t>ACTIVATION FUNCTIONS IN BAM</a:t>
            </a:r>
          </a:p>
        </p:txBody>
      </p:sp>
      <p:sp>
        <p:nvSpPr>
          <p:cNvPr id="23557" name="Text Box 7"/>
          <p:cNvSpPr txBox="1">
            <a:spLocks noChangeArrowheads="1"/>
          </p:cNvSpPr>
          <p:nvPr/>
        </p:nvSpPr>
        <p:spPr bwMode="auto">
          <a:xfrm>
            <a:off x="457200" y="1143000"/>
            <a:ext cx="8229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The activation function is based on whether the input target vector pairs used are binary or bipolar.</a:t>
            </a:r>
          </a:p>
        </p:txBody>
      </p:sp>
      <p:pic>
        <p:nvPicPr>
          <p:cNvPr id="26642" name="Picture 2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276600"/>
            <a:ext cx="2057400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43" name="Picture 3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4800600"/>
            <a:ext cx="2133600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44" name="Picture 3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600" y="3276600"/>
            <a:ext cx="21336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45" name="Picture 3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14988" y="4800600"/>
            <a:ext cx="20574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 rtlCol="0">
            <a:normAutofit/>
          </a:bodyPr>
          <a:lstStyle/>
          <a:p>
            <a:pPr marL="457200" indent="-457200" algn="just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A single-layer network </a:t>
            </a:r>
          </a:p>
          <a:p>
            <a:pPr marL="914400" lvl="1" indent="-457200" algn="just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each node as both input and output units.</a:t>
            </a:r>
          </a:p>
          <a:p>
            <a:pPr marL="685800" lvl="1" indent="-228600" algn="just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000" dirty="0" smtClean="0">
              <a:solidFill>
                <a:schemeClr val="accent6">
                  <a:lumMod val="50000"/>
                </a:schemeClr>
              </a:solidFill>
              <a:latin typeface="Tahoma" pitchFamily="34" charset="0"/>
              <a:ea typeface="+mj-ea"/>
              <a:cs typeface="Tahoma" pitchFamily="34" charset="0"/>
            </a:endParaRPr>
          </a:p>
          <a:p>
            <a:pPr marL="457200" indent="-457200" algn="just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More than an Associative Memory, Discrete Hopfield Network can be used in several applications.</a:t>
            </a:r>
          </a:p>
          <a:p>
            <a:pPr marL="914400" lvl="1" indent="-457200" algn="just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Other applications such as combinatorial optimization.</a:t>
            </a:r>
          </a:p>
          <a:p>
            <a:pPr marL="457200" lvl="1" indent="-457200" algn="just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2000" dirty="0" smtClean="0">
              <a:solidFill>
                <a:schemeClr val="accent6">
                  <a:lumMod val="50000"/>
                </a:schemeClr>
              </a:solidFill>
              <a:latin typeface="Tahoma" pitchFamily="34" charset="0"/>
              <a:ea typeface="+mj-ea"/>
              <a:cs typeface="Tahoma" pitchFamily="34" charset="0"/>
            </a:endParaRPr>
          </a:p>
          <a:p>
            <a:pPr marL="457200" indent="-457200" algn="just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Different forms: discrete &amp; continuous.</a:t>
            </a:r>
          </a:p>
          <a:p>
            <a:pPr marL="457200" indent="-457200" algn="just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2000" dirty="0" smtClean="0">
              <a:solidFill>
                <a:schemeClr val="accent6">
                  <a:lumMod val="50000"/>
                </a:schemeClr>
              </a:solidFill>
              <a:latin typeface="Tahoma" pitchFamily="34" charset="0"/>
              <a:ea typeface="+mj-ea"/>
              <a:cs typeface="Tahoma" pitchFamily="34" charset="0"/>
            </a:endParaRPr>
          </a:p>
          <a:p>
            <a:pPr marL="457200" indent="-457200" algn="just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Major contribution of John Hopfield to NN:</a:t>
            </a:r>
          </a:p>
          <a:p>
            <a:pPr marL="914400" lvl="1" indent="-457200" algn="just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Treating a network as a dynamic system.</a:t>
            </a:r>
          </a:p>
          <a:p>
            <a:pPr marL="914400" lvl="1" indent="-457200" algn="just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Introduction of energy function into Neural Network Research.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2133600" y="228600"/>
            <a:ext cx="66294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600" b="1" dirty="0">
                <a:solidFill>
                  <a:srgbClr val="C00000"/>
                </a:solidFill>
                <a:latin typeface="Tahoma" pitchFamily="34" charset="0"/>
                <a:ea typeface="+mj-ea"/>
                <a:cs typeface="Tahoma" pitchFamily="34" charset="0"/>
              </a:rPr>
              <a:t>DISCRETE HOPFIELD NETWORK (DHN)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6"/>
          <p:cNvGraphicFramePr>
            <a:graphicFrameLocks noChangeAspect="1"/>
          </p:cNvGraphicFramePr>
          <p:nvPr>
            <p:ph sz="half" idx="1"/>
          </p:nvPr>
        </p:nvGraphicFramePr>
        <p:xfrm>
          <a:off x="1905000" y="3103563"/>
          <a:ext cx="841375" cy="650875"/>
        </p:xfrm>
        <a:graphic>
          <a:graphicData uri="http://schemas.openxmlformats.org/presentationml/2006/ole">
            <p:oleObj spid="_x0000_s61442" name="Equation" r:id="rId3" imgW="558720" imgH="431640" progId="Equation.3">
              <p:embed/>
            </p:oleObj>
          </a:graphicData>
        </a:graphic>
      </p:graphicFrame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2362200" y="304800"/>
            <a:ext cx="46482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600" b="1" dirty="0">
                <a:solidFill>
                  <a:srgbClr val="C00000"/>
                </a:solidFill>
                <a:latin typeface="Tahoma" pitchFamily="34" charset="0"/>
                <a:ea typeface="+mj-ea"/>
                <a:cs typeface="Tahoma" pitchFamily="34" charset="0"/>
              </a:rPr>
              <a:t>ARCHITECTURE OF DHN</a:t>
            </a: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457200" y="1143000"/>
            <a:ext cx="8229600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buFont typeface="Wingdings" pitchFamily="2" charset="2"/>
              <a:buChar char="Ø"/>
              <a:defRPr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Architecture</a:t>
            </a:r>
          </a:p>
          <a:p>
            <a:pPr algn="just">
              <a:defRPr/>
            </a:pPr>
            <a:endParaRPr lang="en-US" sz="2000" b="1" dirty="0"/>
          </a:p>
          <a:p>
            <a:pPr marL="914400" lvl="1" indent="-457200" algn="just" eaLnBrk="1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 Single-layer (units serve as both input and output):</a:t>
            </a:r>
          </a:p>
          <a:p>
            <a:pPr marL="1314450" lvl="1" indent="-285750" algn="just">
              <a:buFont typeface="Wingdings" pitchFamily="2" charset="2"/>
              <a:buChar char="ü"/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 nodes are threshold units (binary or bipolar).</a:t>
            </a:r>
          </a:p>
          <a:p>
            <a:pPr marL="1314450" lvl="1" indent="-285750" algn="just">
              <a:buFont typeface="Wingdings" pitchFamily="2" charset="2"/>
              <a:buChar char="ü"/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 weights: fully connected, symmetric, and zero diagonal.</a:t>
            </a:r>
          </a:p>
        </p:txBody>
      </p:sp>
      <p:sp>
        <p:nvSpPr>
          <p:cNvPr id="11271" name="Rectangle 8"/>
          <p:cNvSpPr>
            <a:spLocks noChangeArrowheads="1"/>
          </p:cNvSpPr>
          <p:nvPr/>
        </p:nvSpPr>
        <p:spPr bwMode="auto">
          <a:xfrm>
            <a:off x="457200" y="4114800"/>
            <a:ext cx="3581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algn="just"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x</a:t>
            </a:r>
            <a:r>
              <a:rPr lang="en-US" sz="2000" baseline="-25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i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 are external inputs, which may be transient or permanent.</a:t>
            </a:r>
          </a:p>
        </p:txBody>
      </p:sp>
      <p:pic>
        <p:nvPicPr>
          <p:cNvPr id="2" name="Picture 10" descr="wdhkyd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38600" y="3048000"/>
            <a:ext cx="4343400" cy="330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 descr="dhm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3625" y="685800"/>
            <a:ext cx="701675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it 2.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DAA</Template>
  <TotalTime>611</TotalTime>
  <Words>440</Words>
  <Application>Microsoft Office PowerPoint</Application>
  <PresentationFormat>On-screen Show (4:3)</PresentationFormat>
  <Paragraphs>78</Paragraphs>
  <Slides>12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Unit 2.1</vt:lpstr>
      <vt:lpstr>CorelDRAW</vt:lpstr>
      <vt:lpstr>Equation</vt:lpstr>
      <vt:lpstr>Slide 1</vt:lpstr>
      <vt:lpstr>Course Objectives</vt:lpstr>
      <vt:lpstr>Course Outcomes</vt:lpstr>
      <vt:lpstr>Table of Contents</vt:lpstr>
      <vt:lpstr>Introduction to  Neural Network Models</vt:lpstr>
      <vt:lpstr>Slide 6</vt:lpstr>
      <vt:lpstr>Slide 7</vt:lpstr>
      <vt:lpstr>Slide 8</vt:lpstr>
      <vt:lpstr>Slide 9</vt:lpstr>
      <vt:lpstr>Slide 10</vt:lpstr>
      <vt:lpstr>References 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CHANDIGARH UNIVERSITY</dc:title>
  <dc:creator>admin</dc:creator>
  <cp:lastModifiedBy>user</cp:lastModifiedBy>
  <cp:revision>66</cp:revision>
  <dcterms:created xsi:type="dcterms:W3CDTF">2016-12-14T07:42:08Z</dcterms:created>
  <dcterms:modified xsi:type="dcterms:W3CDTF">2021-08-07T21:22:10Z</dcterms:modified>
</cp:coreProperties>
</file>