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emf" ContentType="image/x-emf"/>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openxmlformats-officedocument.oleObject"/>
  <Override PartName="/ppt/notesSlides/notesSlide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04" r:id="rId1"/>
  </p:sldMasterIdLst>
  <p:notesMasterIdLst>
    <p:notesMasterId r:id="rId18"/>
  </p:notesMasterIdLst>
  <p:handoutMasterIdLst>
    <p:handoutMasterId r:id="rId19"/>
  </p:handoutMasterIdLst>
  <p:sldIdLst>
    <p:sldId id="449" r:id="rId2"/>
    <p:sldId id="450" r:id="rId3"/>
    <p:sldId id="451" r:id="rId4"/>
    <p:sldId id="452" r:id="rId5"/>
    <p:sldId id="410" r:id="rId6"/>
    <p:sldId id="430" r:id="rId7"/>
    <p:sldId id="431" r:id="rId8"/>
    <p:sldId id="432" r:id="rId9"/>
    <p:sldId id="433" r:id="rId10"/>
    <p:sldId id="434" r:id="rId11"/>
    <p:sldId id="435" r:id="rId12"/>
    <p:sldId id="436" r:id="rId13"/>
    <p:sldId id="437" r:id="rId14"/>
    <p:sldId id="438" r:id="rId15"/>
    <p:sldId id="446" r:id="rId16"/>
    <p:sldId id="448"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66" d="100"/>
          <a:sy n="66" d="100"/>
        </p:scale>
        <p:origin x="-1386"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image" Target="../media/image4.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7.wmf"/><Relationship Id="rId1" Type="http://schemas.openxmlformats.org/officeDocument/2006/relationships/image" Target="../media/image6.wmf"/><Relationship Id="rId4" Type="http://schemas.openxmlformats.org/officeDocument/2006/relationships/image" Target="../media/image9.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11.wmf"/><Relationship Id="rId1" Type="http://schemas.openxmlformats.org/officeDocument/2006/relationships/image" Target="../media/image10.wmf"/><Relationship Id="rId4" Type="http://schemas.openxmlformats.org/officeDocument/2006/relationships/image" Target="../media/image12.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image" Target="../media/image13.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smtClean="0"/>
              <a:t>CHANDIGARH UNIVERSITY</a:t>
            </a: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CB32419-084D-4E0D-9A81-F06A46FA8ADD}" type="datetimeFigureOut">
              <a:rPr lang="en-US" smtClean="0"/>
              <a:pPr/>
              <a:t>8/7/2021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smtClean="0"/>
              <a:t>UIE, ECE Deptt.</a:t>
            </a: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94A465A-3FFF-4902-8C3C-02F7D1C232A3}" type="slidenum">
              <a:rPr lang="en-US" smtClean="0"/>
              <a:pPr/>
              <a:t>‹#›</a:t>
            </a:fld>
            <a:endParaRPr lang="en-US"/>
          </a:p>
        </p:txBody>
      </p:sp>
    </p:spTree>
    <p:extLst>
      <p:ext uri="{BB962C8B-B14F-4D97-AF65-F5344CB8AC3E}">
        <p14:creationId xmlns="" xmlns:p14="http://schemas.microsoft.com/office/powerpoint/2010/main" val="822884233"/>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smtClean="0"/>
              <a:t>CHANDIGARH UNIVERSITY</a:t>
            </a: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34AF571-42FD-4B81-A251-32B58F7D77BB}" type="datetimeFigureOut">
              <a:rPr lang="en-US" smtClean="0"/>
              <a:pPr/>
              <a:t>8/7/2021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r>
              <a:rPr lang="en-US" smtClean="0"/>
              <a:t>UIE, ECE Deptt.</a:t>
            </a: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54ABBD6-B49C-4877-AA8F-35FC9523985E}" type="slidenum">
              <a:rPr lang="en-US" smtClean="0"/>
              <a:pPr/>
              <a:t>‹#›</a:t>
            </a:fld>
            <a:endParaRPr lang="en-US"/>
          </a:p>
        </p:txBody>
      </p:sp>
    </p:spTree>
    <p:extLst>
      <p:ext uri="{BB962C8B-B14F-4D97-AF65-F5344CB8AC3E}">
        <p14:creationId xmlns="" xmlns:p14="http://schemas.microsoft.com/office/powerpoint/2010/main" val="1389404343"/>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3" name="Google Shape;193;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0" name="Google Shape;200;p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 xmlns:p14="http://schemas.microsoft.com/office/powerpoint/2010/main" val="3722197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 xmlns:p14="http://schemas.microsoft.com/office/powerpoint/2010/main" val="4050815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 xmlns:p14="http://schemas.microsoft.com/office/powerpoint/2010/main" val="21344941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4288" y="1905000"/>
            <a:ext cx="9158288"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4288" y="0"/>
            <a:ext cx="9158288"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 fmla="*/ 19050 w 12211050"/>
              <a:gd name="connsiteY0" fmla="*/ 0 h 4133850"/>
              <a:gd name="connsiteX1" fmla="*/ 12211050 w 12211050"/>
              <a:gd name="connsiteY1" fmla="*/ 0 h 4133850"/>
              <a:gd name="connsiteX2" fmla="*/ 12211050 w 12211050"/>
              <a:gd name="connsiteY2" fmla="*/ 4133850 h 4133850"/>
              <a:gd name="connsiteX3" fmla="*/ 0 w 12211050"/>
              <a:gd name="connsiteY3" fmla="*/ 3219450 h 4133850"/>
              <a:gd name="connsiteX4" fmla="*/ 19050 w 12211050"/>
              <a:gd name="connsiteY4" fmla="*/ 0 h 4133850"/>
              <a:gd name="connsiteX0" fmla="*/ 19050 w 12211050"/>
              <a:gd name="connsiteY0" fmla="*/ 0 h 4438650"/>
              <a:gd name="connsiteX1" fmla="*/ 12211050 w 12211050"/>
              <a:gd name="connsiteY1" fmla="*/ 0 h 4438650"/>
              <a:gd name="connsiteX2" fmla="*/ 12211050 w 12211050"/>
              <a:gd name="connsiteY2" fmla="*/ 4438650 h 4438650"/>
              <a:gd name="connsiteX3" fmla="*/ 0 w 12211050"/>
              <a:gd name="connsiteY3" fmla="*/ 3219450 h 4438650"/>
              <a:gd name="connsiteX4" fmla="*/ 19050 w 12211050"/>
              <a:gd name="connsiteY4" fmla="*/ 0 h 443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814388" y="1009650"/>
            <a:ext cx="7515225"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385888" y="2819400"/>
            <a:ext cx="6372225" cy="2800350"/>
          </a:xfrm>
          <a:prstGeom prst="rect">
            <a:avLst/>
          </a:prstGeom>
        </p:spPr>
        <p:txBody>
          <a:bodyPr/>
          <a:lstStyle/>
          <a:p>
            <a:pPr lvl="0"/>
            <a:r>
              <a:rPr lang="en-US" noProof="0" smtClean="0"/>
              <a:t>Click icon to add picture</a:t>
            </a:r>
            <a:endParaRPr lang="ru-RU" noProof="0" dirty="0"/>
          </a:p>
        </p:txBody>
      </p:sp>
    </p:spTree>
    <p:extLst>
      <p:ext uri="{BB962C8B-B14F-4D97-AF65-F5344CB8AC3E}">
        <p14:creationId xmlns="" xmlns:p14="http://schemas.microsoft.com/office/powerpoint/2010/main" val="39740816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7FB3ACE-D620-4EC3-88A7-3E317E64F19F}" type="datetimeFigureOut">
              <a:rPr lang="en-US" smtClean="0">
                <a:solidFill>
                  <a:prstClr val="black">
                    <a:tint val="75000"/>
                  </a:prstClr>
                </a:solidFill>
              </a:rPr>
              <a:pPr/>
              <a:t>8/7/2021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C9A48AB-23F1-45F1-98E5-D2CDC7A5261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 xmlns:p14="http://schemas.microsoft.com/office/powerpoint/2010/main" val="21068353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 xmlns:p14="http://schemas.microsoft.com/office/powerpoint/2010/main" val="14513695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 xmlns:p14="http://schemas.microsoft.com/office/powerpoint/2010/main" val="4117143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 xmlns:p14="http://schemas.microsoft.com/office/powerpoint/2010/main" val="17122016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 xmlns:p14="http://schemas.microsoft.com/office/powerpoint/2010/main" val="18012169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 xmlns:p14="http://schemas.microsoft.com/office/powerpoint/2010/main" val="8812041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 xmlns:p14="http://schemas.microsoft.com/office/powerpoint/2010/main" val="2783193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 xmlns:p14="http://schemas.microsoft.com/office/powerpoint/2010/main" val="26918609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391" y="987426"/>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 xmlns:p14="http://schemas.microsoft.com/office/powerpoint/2010/main" val="5247627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5">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pPr/>
              <a:t>‹#›</a:t>
            </a:fld>
            <a:endParaRPr lang="en-US"/>
          </a:p>
        </p:txBody>
      </p:sp>
    </p:spTree>
    <p:extLst>
      <p:ext uri="{BB962C8B-B14F-4D97-AF65-F5344CB8AC3E}">
        <p14:creationId xmlns="" xmlns:p14="http://schemas.microsoft.com/office/powerpoint/2010/main" val="3333391393"/>
      </p:ext>
    </p:extLst>
  </p:cSld>
  <p:clrMap bg1="lt1" tx1="dk1" bg2="lt2" tx2="dk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10" r:id="rId6"/>
    <p:sldLayoutId id="2147483711" r:id="rId7"/>
    <p:sldLayoutId id="2147483712" r:id="rId8"/>
    <p:sldLayoutId id="2147483713" r:id="rId9"/>
    <p:sldLayoutId id="2147483714" r:id="rId10"/>
    <p:sldLayoutId id="2147483715" r:id="rId11"/>
    <p:sldLayoutId id="2147483716" r:id="rId12"/>
    <p:sldLayoutId id="2147483717"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analyticsindiamag.com/6-types-of-artificial-neural-networks-currently-being-used-in-todays-technology/"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13.xml"/><Relationship Id="rId1" Type="http://schemas.openxmlformats.org/officeDocument/2006/relationships/vmlDrawing" Target="../drawings/vmlDrawing6.v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oleObject" Target="../embeddings/oleObject3.bin"/></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7.bin"/><Relationship Id="rId5" Type="http://schemas.openxmlformats.org/officeDocument/2006/relationships/oleObject" Target="../embeddings/oleObject6.bin"/><Relationship Id="rId4" Type="http://schemas.openxmlformats.org/officeDocument/2006/relationships/oleObject" Target="../embeddings/oleObject5.bin"/></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oleObject" Target="../embeddings/oleObject11.bin"/><Relationship Id="rId5" Type="http://schemas.openxmlformats.org/officeDocument/2006/relationships/oleObject" Target="../embeddings/oleObject10.bin"/><Relationship Id="rId4" Type="http://schemas.openxmlformats.org/officeDocument/2006/relationships/oleObject" Target="../embeddings/oleObject9.bin"/></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oleObject" Target="../embeddings/oleObject13.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3316" y="5427344"/>
            <a:ext cx="9147315" cy="15185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226649" y="5901988"/>
            <a:ext cx="34289" cy="61388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Slide Number Placeholder 2"/>
          <p:cNvSpPr txBox="1">
            <a:spLocks/>
          </p:cNvSpPr>
          <p:nvPr/>
        </p:nvSpPr>
        <p:spPr>
          <a:xfrm>
            <a:off x="6572250" y="6508753"/>
            <a:ext cx="20574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46" name="Right Triangle 45">
            <a:extLst>
              <a:ext uri="{FF2B5EF4-FFF2-40B4-BE49-F238E27FC236}">
                <a16:creationId xmlns:a16="http://schemas.microsoft.com/office/drawing/2014/main" xmlns="" id="{0983CA01-DED8-4A8A-82CA-5B1BE1DADB0C}"/>
              </a:ext>
            </a:extLst>
          </p:cNvPr>
          <p:cNvSpPr/>
          <p:nvPr/>
        </p:nvSpPr>
        <p:spPr>
          <a:xfrm flipV="1">
            <a:off x="7130144" y="5939880"/>
            <a:ext cx="968829" cy="1157606"/>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smtClean="0">
              <a:ln>
                <a:noFill/>
              </a:ln>
              <a:solidFill>
                <a:srgbClr val="FFFFFF"/>
              </a:solidFill>
              <a:effectLst/>
              <a:uLnTx/>
              <a:uFillTx/>
              <a:latin typeface="Calibri" panose="020F0502020204030204"/>
            </a:endParaRPr>
          </a:p>
        </p:txBody>
      </p:sp>
      <p:graphicFrame>
        <p:nvGraphicFramePr>
          <p:cNvPr id="48" name="Object 47">
            <a:extLst>
              <a:ext uri="{FF2B5EF4-FFF2-40B4-BE49-F238E27FC236}">
                <a16:creationId xmlns:a16="http://schemas.microsoft.com/office/drawing/2014/main" xmlns="" id="{CAD0D7B8-E462-453C-B296-CA0154FA54AE}"/>
              </a:ext>
            </a:extLst>
          </p:cNvPr>
          <p:cNvGraphicFramePr>
            <a:graphicFrameLocks noChangeAspect="1"/>
          </p:cNvGraphicFramePr>
          <p:nvPr>
            <p:extLst>
              <p:ext uri="{D42A27DB-BD31-4B8C-83A1-F6EECF244321}">
                <p14:modId xmlns="" xmlns:p14="http://schemas.microsoft.com/office/powerpoint/2010/main" val="689304721"/>
              </p:ext>
            </p:extLst>
          </p:nvPr>
        </p:nvGraphicFramePr>
        <p:xfrm>
          <a:off x="1" y="2825769"/>
          <a:ext cx="2289517" cy="2909441"/>
        </p:xfrm>
        <a:graphic>
          <a:graphicData uri="http://schemas.openxmlformats.org/presentationml/2006/ole">
            <p:oleObj spid="_x0000_s102402" name="CorelDRAW" r:id="rId3" imgW="2169000" imgH="2169360" progId="">
              <p:embed/>
            </p:oleObj>
          </a:graphicData>
        </a:graphic>
      </p:graphicFrame>
      <p:sp>
        <p:nvSpPr>
          <p:cNvPr id="37" name="Right Triangle 36">
            <a:extLst>
              <a:ext uri="{FF2B5EF4-FFF2-40B4-BE49-F238E27FC236}">
                <a16:creationId xmlns:a16="http://schemas.microsoft.com/office/drawing/2014/main" xmlns="" id="{0983CA01-DED8-4A8A-82CA-5B1BE1DADB0C}"/>
              </a:ext>
            </a:extLst>
          </p:cNvPr>
          <p:cNvSpPr/>
          <p:nvPr/>
        </p:nvSpPr>
        <p:spPr>
          <a:xfrm flipH="1">
            <a:off x="5284078" y="-64960"/>
            <a:ext cx="3859922" cy="5852440"/>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smtClean="0">
              <a:ln>
                <a:noFill/>
              </a:ln>
              <a:solidFill>
                <a:srgbClr val="FFFFFF"/>
              </a:solidFill>
              <a:effectLst/>
              <a:uLnTx/>
              <a:uFillTx/>
              <a:latin typeface="Calibri" panose="020F0502020204030204"/>
            </a:endParaRPr>
          </a:p>
        </p:txBody>
      </p:sp>
      <p:sp>
        <p:nvSpPr>
          <p:cNvPr id="45" name="Rectangle 44"/>
          <p:cNvSpPr/>
          <p:nvPr/>
        </p:nvSpPr>
        <p:spPr>
          <a:xfrm>
            <a:off x="1593057" y="2025528"/>
            <a:ext cx="5122069" cy="1580679"/>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Picture 29"/>
          <p:cNvPicPr>
            <a:picLocks noChangeAspect="1"/>
          </p:cNvPicPr>
          <p:nvPr/>
        </p:nvPicPr>
        <p:blipFill>
          <a:blip r:embed="rId4">
            <a:extLst>
              <a:ext uri="{BEBA8EAE-BF5A-486C-A8C5-ECC9F3942E4B}">
                <a14:imgProps xmlns="" xmlns:a14="http://schemas.microsoft.com/office/drawing/2010/main">
                  <a14:imgLayer r:embed="">
                    <a14:imgEffect>
                      <a14:colorTemperature colorTemp="5742"/>
                    </a14:imgEffect>
                    <a14:imgEffect>
                      <a14:saturation sat="238000"/>
                    </a14:imgEffect>
                  </a14:imgLayer>
                </a14:imgProps>
              </a:ext>
              <a:ext uri="{28A0092B-C50C-407E-A947-70E740481C1C}">
                <a14:useLocalDpi xmlns="" xmlns:a14="http://schemas.microsoft.com/office/drawing/2010/main" val="0"/>
              </a:ext>
            </a:extLst>
          </a:blip>
          <a:stretch>
            <a:fillRect/>
          </a:stretch>
        </p:blipFill>
        <p:spPr>
          <a:xfrm>
            <a:off x="9079" y="24501"/>
            <a:ext cx="2894815" cy="1538254"/>
          </a:xfrm>
          <a:prstGeom prst="rect">
            <a:avLst/>
          </a:prstGeom>
        </p:spPr>
      </p:pic>
      <p:sp>
        <p:nvSpPr>
          <p:cNvPr id="43" name="Right Triangle 42"/>
          <p:cNvSpPr/>
          <p:nvPr/>
        </p:nvSpPr>
        <p:spPr>
          <a:xfrm rot="10800000" flipV="1">
            <a:off x="7372349" y="5334002"/>
            <a:ext cx="1774967"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a:spLocks noChangeArrowheads="1"/>
          </p:cNvSpPr>
          <p:nvPr/>
        </p:nvSpPr>
        <p:spPr bwMode="auto">
          <a:xfrm>
            <a:off x="5161019" y="6019563"/>
            <a:ext cx="3696456" cy="6463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r>
              <a:rPr lang="en-US" sz="2000" b="1" dirty="0">
                <a:solidFill>
                  <a:prstClr val="black">
                    <a:lumMod val="65000"/>
                    <a:lumOff val="35000"/>
                  </a:prstClr>
                </a:solidFill>
                <a:latin typeface="Casper" panose="02000506000000020004" pitchFamily="2" charset="0"/>
                <a:ea typeface="Karla" pitchFamily="2" charset="0"/>
                <a:cs typeface="Karla" pitchFamily="2" charset="0"/>
              </a:rPr>
              <a:t>DISCOVER . </a:t>
            </a:r>
            <a:r>
              <a:rPr lang="en-US" sz="2000" b="1" dirty="0">
                <a:solidFill>
                  <a:srgbClr val="C00000"/>
                </a:solidFill>
                <a:latin typeface="Casper" panose="02000506000000020004" pitchFamily="2" charset="0"/>
                <a:ea typeface="Karla" pitchFamily="2" charset="0"/>
                <a:cs typeface="Karla" pitchFamily="2" charset="0"/>
              </a:rPr>
              <a:t>LEARN</a:t>
            </a:r>
            <a:r>
              <a:rPr lang="en-US" sz="2000" b="1" dirty="0">
                <a:solidFill>
                  <a:prstClr val="black">
                    <a:lumMod val="65000"/>
                    <a:lumOff val="35000"/>
                  </a:prstClr>
                </a:solidFill>
                <a:latin typeface="Casper" panose="02000506000000020004" pitchFamily="2" charset="0"/>
                <a:ea typeface="Karla" pitchFamily="2" charset="0"/>
                <a:cs typeface="Karla" pitchFamily="2" charset="0"/>
              </a:rPr>
              <a:t> . EMPOWER</a:t>
            </a:r>
            <a:endParaRPr lang="en-US" sz="1200" b="1" dirty="0">
              <a:solidFill>
                <a:prstClr val="black"/>
              </a:solidFill>
              <a:latin typeface="Casper" panose="02000506000000020004" pitchFamily="2" charset="0"/>
            </a:endParaRPr>
          </a:p>
          <a:p>
            <a:pPr eaLnBrk="1" hangingPunct="1"/>
            <a:endParaRPr lang="en-US" sz="1600" b="1" dirty="0">
              <a:latin typeface="Casper" panose="02000506000000020004" pitchFamily="2" charset="0"/>
            </a:endParaRPr>
          </a:p>
        </p:txBody>
      </p:sp>
      <p:sp>
        <p:nvSpPr>
          <p:cNvPr id="52" name="Rectangle 51"/>
          <p:cNvSpPr/>
          <p:nvPr/>
        </p:nvSpPr>
        <p:spPr>
          <a:xfrm>
            <a:off x="5164337" y="6043646"/>
            <a:ext cx="34289" cy="3706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a:spLocks noChangeArrowheads="1"/>
          </p:cNvSpPr>
          <p:nvPr/>
        </p:nvSpPr>
        <p:spPr bwMode="auto">
          <a:xfrm>
            <a:off x="1337313" y="2051948"/>
            <a:ext cx="6797489" cy="203748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lgn="ctr" defTabSz="622300">
              <a:lnSpc>
                <a:spcPct val="90000"/>
              </a:lnSpc>
              <a:spcBef>
                <a:spcPct val="0"/>
              </a:spcBef>
              <a:spcAft>
                <a:spcPct val="35000"/>
              </a:spcAft>
            </a:pPr>
            <a:r>
              <a:rPr lang="en-US" sz="3200" b="1" dirty="0" smtClean="0">
                <a:latin typeface="Arial Black" panose="020B0A04020102020204" pitchFamily="34" charset="0"/>
                <a:ea typeface="Karla" pitchFamily="2" charset="0"/>
                <a:cs typeface="Karla" pitchFamily="2" charset="0"/>
              </a:rPr>
              <a:t>CSE (H) with specialization in Machine Learning and Artificial Intelligence </a:t>
            </a:r>
          </a:p>
          <a:p>
            <a:pPr lvl="0" algn="ctr" defTabSz="622300">
              <a:lnSpc>
                <a:spcPct val="90000"/>
              </a:lnSpc>
              <a:spcBef>
                <a:spcPct val="0"/>
              </a:spcBef>
              <a:spcAft>
                <a:spcPct val="35000"/>
              </a:spcAft>
            </a:pPr>
            <a:r>
              <a:rPr lang="en-US" sz="3200" b="1" dirty="0" smtClean="0">
                <a:solidFill>
                  <a:prstClr val="black">
                    <a:lumMod val="85000"/>
                    <a:lumOff val="15000"/>
                  </a:prstClr>
                </a:solidFill>
                <a:latin typeface="Times New Roman" panose="02020603050405020304" pitchFamily="18" charset="0"/>
                <a:cs typeface="Times New Roman" panose="02020603050405020304" pitchFamily="18" charset="0"/>
              </a:rPr>
              <a:t>Soft Computing (CSF – 332)</a:t>
            </a:r>
            <a:endParaRPr lang="en-US" sz="1600" dirty="0">
              <a:latin typeface="Raleway ExtraBold" pitchFamily="34" charset="-52"/>
            </a:endParaRPr>
          </a:p>
        </p:txBody>
      </p:sp>
      <p:sp>
        <p:nvSpPr>
          <p:cNvPr id="15" name="TextBox 14"/>
          <p:cNvSpPr txBox="1">
            <a:spLocks noChangeArrowheads="1"/>
          </p:cNvSpPr>
          <p:nvPr/>
        </p:nvSpPr>
        <p:spPr bwMode="auto">
          <a:xfrm>
            <a:off x="0" y="5105400"/>
            <a:ext cx="5181599" cy="205594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lgn="ctr" defTabSz="622300">
              <a:lnSpc>
                <a:spcPct val="90000"/>
              </a:lnSpc>
              <a:spcBef>
                <a:spcPct val="0"/>
              </a:spcBef>
              <a:spcAft>
                <a:spcPct val="35000"/>
              </a:spcAft>
            </a:pPr>
            <a:r>
              <a:rPr lang="en-US" sz="2400" b="1" smtClean="0">
                <a:solidFill>
                  <a:prstClr val="black">
                    <a:lumMod val="85000"/>
                    <a:lumOff val="15000"/>
                  </a:prstClr>
                </a:solidFill>
                <a:latin typeface="Times New Roman" panose="02020603050405020304" pitchFamily="18" charset="0"/>
                <a:cs typeface="Times New Roman" panose="02020603050405020304" pitchFamily="18" charset="0"/>
              </a:rPr>
              <a:t>Chapter </a:t>
            </a:r>
            <a:r>
              <a:rPr lang="en-US" sz="2400" b="1" smtClean="0">
                <a:solidFill>
                  <a:prstClr val="black">
                    <a:lumMod val="85000"/>
                    <a:lumOff val="15000"/>
                  </a:prstClr>
                </a:solidFill>
                <a:latin typeface="Times New Roman" panose="02020603050405020304" pitchFamily="18" charset="0"/>
                <a:cs typeface="Times New Roman" panose="02020603050405020304" pitchFamily="18" charset="0"/>
              </a:rPr>
              <a:t>-</a:t>
            </a:r>
            <a:r>
              <a:rPr lang="en-US" sz="2400" b="1" smtClean="0">
                <a:solidFill>
                  <a:prstClr val="black">
                    <a:lumMod val="85000"/>
                    <a:lumOff val="15000"/>
                  </a:prstClr>
                </a:solidFill>
                <a:latin typeface="Times New Roman" panose="02020603050405020304" pitchFamily="18" charset="0"/>
                <a:cs typeface="Times New Roman" panose="02020603050405020304" pitchFamily="18" charset="0"/>
              </a:rPr>
              <a:t>2.1</a:t>
            </a:r>
            <a:endParaRPr lang="en-US" sz="2400" b="1" dirty="0" smtClean="0">
              <a:solidFill>
                <a:prstClr val="black">
                  <a:lumMod val="85000"/>
                  <a:lumOff val="15000"/>
                </a:prstClr>
              </a:solidFill>
              <a:latin typeface="Times New Roman" panose="02020603050405020304" pitchFamily="18" charset="0"/>
              <a:cs typeface="Times New Roman" panose="02020603050405020304" pitchFamily="18" charset="0"/>
            </a:endParaRPr>
          </a:p>
          <a:p>
            <a:pPr lvl="0" algn="ctr" defTabSz="622300">
              <a:lnSpc>
                <a:spcPct val="90000"/>
              </a:lnSpc>
              <a:spcBef>
                <a:spcPct val="0"/>
              </a:spcBef>
              <a:spcAft>
                <a:spcPct val="35000"/>
              </a:spcAft>
            </a:pPr>
            <a:r>
              <a:rPr lang="en-US" sz="2400" b="1" dirty="0" smtClean="0">
                <a:solidFill>
                  <a:prstClr val="black">
                    <a:lumMod val="85000"/>
                    <a:lumOff val="15000"/>
                  </a:prstClr>
                </a:solidFill>
                <a:latin typeface="Times New Roman" panose="02020603050405020304" pitchFamily="18" charset="0"/>
                <a:cs typeface="Times New Roman" panose="02020603050405020304" pitchFamily="18" charset="0"/>
              </a:rPr>
              <a:t>Introduction to Neural Network Models</a:t>
            </a:r>
          </a:p>
          <a:p>
            <a:pPr lvl="0" algn="ctr" defTabSz="622300">
              <a:lnSpc>
                <a:spcPct val="90000"/>
              </a:lnSpc>
              <a:spcBef>
                <a:spcPct val="0"/>
              </a:spcBef>
              <a:spcAft>
                <a:spcPct val="35000"/>
              </a:spcAft>
            </a:pPr>
            <a:r>
              <a:rPr lang="en-US" sz="2400" b="1" dirty="0" smtClean="0">
                <a:solidFill>
                  <a:prstClr val="black">
                    <a:lumMod val="85000"/>
                    <a:lumOff val="15000"/>
                  </a:prstClr>
                </a:solidFill>
                <a:latin typeface="Times New Roman" panose="02020603050405020304" pitchFamily="18" charset="0"/>
                <a:cs typeface="Times New Roman" panose="02020603050405020304" pitchFamily="18" charset="0"/>
              </a:rPr>
              <a:t>By: Dr. Monika Singh </a:t>
            </a:r>
            <a:r>
              <a:rPr lang="en-US" sz="2400" b="1" dirty="0" err="1" smtClean="0">
                <a:solidFill>
                  <a:prstClr val="black">
                    <a:lumMod val="85000"/>
                    <a:lumOff val="15000"/>
                  </a:prstClr>
                </a:solidFill>
                <a:latin typeface="Times New Roman" panose="02020603050405020304" pitchFamily="18" charset="0"/>
                <a:cs typeface="Times New Roman" panose="02020603050405020304" pitchFamily="18" charset="0"/>
              </a:rPr>
              <a:t>E11032</a:t>
            </a:r>
            <a:endParaRPr lang="en-US" sz="2400" b="1" dirty="0">
              <a:solidFill>
                <a:prstClr val="black">
                  <a:lumMod val="85000"/>
                  <a:lumOff val="15000"/>
                </a:prstClr>
              </a:solidFill>
              <a:latin typeface="Times New Roman" panose="02020603050405020304" pitchFamily="18" charset="0"/>
              <a:cs typeface="Times New Roman" panose="02020603050405020304" pitchFamily="18" charset="0"/>
            </a:endParaRPr>
          </a:p>
          <a:p>
            <a:pPr eaLnBrk="1" hangingPunct="1"/>
            <a:endParaRPr lang="en-US" sz="1600" dirty="0">
              <a:latin typeface="Raleway ExtraBold" pitchFamily="34" charset="-52"/>
            </a:endParaRPr>
          </a:p>
        </p:txBody>
      </p:sp>
    </p:spTree>
    <p:extLst>
      <p:ext uri="{BB962C8B-B14F-4D97-AF65-F5344CB8AC3E}">
        <p14:creationId xmlns="" xmlns:p14="http://schemas.microsoft.com/office/powerpoint/2010/main" val="45650219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2" name="Rectangle 4"/>
          <p:cNvSpPr>
            <a:spLocks noChangeArrowheads="1"/>
          </p:cNvSpPr>
          <p:nvPr/>
        </p:nvSpPr>
        <p:spPr bwMode="auto">
          <a:xfrm>
            <a:off x="533400" y="990600"/>
            <a:ext cx="8229600" cy="4894263"/>
          </a:xfrm>
          <a:prstGeom prst="rect">
            <a:avLst/>
          </a:prstGeom>
          <a:noFill/>
          <a:ln w="9525">
            <a:noFill/>
            <a:miter lim="800000"/>
            <a:headEnd/>
            <a:tailEnd/>
          </a:ln>
        </p:spPr>
        <p:txBody>
          <a:bodyPr>
            <a:spAutoFit/>
          </a:bodyPr>
          <a:lstStyle/>
          <a:p>
            <a:pPr algn="just">
              <a:lnSpc>
                <a:spcPct val="120000"/>
              </a:lnSpc>
              <a:defRPr/>
            </a:pPr>
            <a:r>
              <a:rPr lang="en-US" sz="2000" dirty="0">
                <a:solidFill>
                  <a:schemeClr val="accent6">
                    <a:lumMod val="50000"/>
                  </a:schemeClr>
                </a:solidFill>
                <a:latin typeface="Tahoma" pitchFamily="34" charset="0"/>
                <a:ea typeface="+mj-ea"/>
                <a:cs typeface="Tahoma" pitchFamily="34" charset="0"/>
              </a:rPr>
              <a:t>Dynamic System: State vector x(I) </a:t>
            </a:r>
          </a:p>
          <a:p>
            <a:pPr algn="just">
              <a:lnSpc>
                <a:spcPct val="120000"/>
              </a:lnSpc>
              <a:defRPr/>
            </a:pPr>
            <a:r>
              <a:rPr lang="en-US" sz="2000" dirty="0">
                <a:solidFill>
                  <a:schemeClr val="accent6">
                    <a:lumMod val="50000"/>
                  </a:schemeClr>
                </a:solidFill>
                <a:latin typeface="Tahoma" pitchFamily="34" charset="0"/>
                <a:ea typeface="+mj-ea"/>
                <a:cs typeface="Tahoma" pitchFamily="34" charset="0"/>
              </a:rPr>
              <a:t>If K = N-1,  x(N) is a stable state (fixed point)</a:t>
            </a:r>
          </a:p>
          <a:p>
            <a:pPr algn="just">
              <a:lnSpc>
                <a:spcPct val="120000"/>
              </a:lnSpc>
              <a:defRPr/>
            </a:pPr>
            <a:endParaRPr lang="en-US" sz="2000" dirty="0">
              <a:solidFill>
                <a:schemeClr val="accent6">
                  <a:lumMod val="50000"/>
                </a:schemeClr>
              </a:solidFill>
              <a:latin typeface="Tahoma" pitchFamily="34" charset="0"/>
              <a:ea typeface="+mj-ea"/>
              <a:cs typeface="Tahoma" pitchFamily="34" charset="0"/>
            </a:endParaRPr>
          </a:p>
          <a:p>
            <a:pPr algn="ctr">
              <a:lnSpc>
                <a:spcPct val="120000"/>
              </a:lnSpc>
              <a:defRPr/>
            </a:pPr>
            <a:r>
              <a:rPr lang="en-US" sz="2000" dirty="0">
                <a:solidFill>
                  <a:schemeClr val="accent6">
                    <a:lumMod val="50000"/>
                  </a:schemeClr>
                </a:solidFill>
                <a:latin typeface="Tahoma" pitchFamily="34" charset="0"/>
                <a:ea typeface="+mj-ea"/>
                <a:cs typeface="Tahoma" pitchFamily="34" charset="0"/>
              </a:rPr>
              <a:t>f(</a:t>
            </a:r>
            <a:r>
              <a:rPr lang="en-US" sz="2000" dirty="0" err="1">
                <a:solidFill>
                  <a:schemeClr val="accent6">
                    <a:lumMod val="50000"/>
                  </a:schemeClr>
                </a:solidFill>
                <a:latin typeface="Tahoma" pitchFamily="34" charset="0"/>
                <a:ea typeface="+mj-ea"/>
                <a:cs typeface="Tahoma" pitchFamily="34" charset="0"/>
              </a:rPr>
              <a:t>Wx</a:t>
            </a:r>
            <a:r>
              <a:rPr lang="en-US" sz="2000" dirty="0">
                <a:solidFill>
                  <a:schemeClr val="accent6">
                    <a:lumMod val="50000"/>
                  </a:schemeClr>
                </a:solidFill>
                <a:latin typeface="Tahoma" pitchFamily="34" charset="0"/>
                <a:ea typeface="+mj-ea"/>
                <a:cs typeface="Tahoma" pitchFamily="34" charset="0"/>
              </a:rPr>
              <a:t>(N)) = f(</a:t>
            </a:r>
            <a:r>
              <a:rPr lang="en-US" sz="2000" dirty="0" err="1">
                <a:solidFill>
                  <a:schemeClr val="accent6">
                    <a:lumMod val="50000"/>
                  </a:schemeClr>
                </a:solidFill>
                <a:latin typeface="Tahoma" pitchFamily="34" charset="0"/>
                <a:ea typeface="+mj-ea"/>
                <a:cs typeface="Tahoma" pitchFamily="34" charset="0"/>
              </a:rPr>
              <a:t>Wx</a:t>
            </a:r>
            <a:r>
              <a:rPr lang="en-US" sz="2000" dirty="0">
                <a:solidFill>
                  <a:schemeClr val="accent6">
                    <a:lumMod val="50000"/>
                  </a:schemeClr>
                </a:solidFill>
                <a:latin typeface="Tahoma" pitchFamily="34" charset="0"/>
                <a:ea typeface="+mj-ea"/>
                <a:cs typeface="Tahoma" pitchFamily="34" charset="0"/>
              </a:rPr>
              <a:t>(N-1)) = x(N)</a:t>
            </a:r>
          </a:p>
          <a:p>
            <a:pPr marL="0" lvl="1" algn="just">
              <a:lnSpc>
                <a:spcPct val="120000"/>
              </a:lnSpc>
              <a:defRPr/>
            </a:pPr>
            <a:endParaRPr lang="en-US" sz="2000" dirty="0">
              <a:solidFill>
                <a:schemeClr val="accent6">
                  <a:lumMod val="50000"/>
                </a:schemeClr>
              </a:solidFill>
              <a:latin typeface="Tahoma" pitchFamily="34" charset="0"/>
              <a:ea typeface="+mj-ea"/>
              <a:cs typeface="Tahoma" pitchFamily="34" charset="0"/>
            </a:endParaRPr>
          </a:p>
          <a:p>
            <a:pPr marL="0" lvl="1" algn="just">
              <a:lnSpc>
                <a:spcPct val="120000"/>
              </a:lnSpc>
              <a:defRPr/>
            </a:pPr>
            <a:r>
              <a:rPr lang="en-US" sz="2000" dirty="0">
                <a:solidFill>
                  <a:schemeClr val="accent6">
                    <a:lumMod val="50000"/>
                  </a:schemeClr>
                </a:solidFill>
                <a:latin typeface="Tahoma" pitchFamily="34" charset="0"/>
                <a:ea typeface="+mj-ea"/>
                <a:cs typeface="Tahoma" pitchFamily="34" charset="0"/>
              </a:rPr>
              <a:t>If x(K) is one of the stored pattern, then x(K) is called a </a:t>
            </a:r>
            <a:r>
              <a:rPr lang="en-US" sz="2000" b="1" dirty="0">
                <a:solidFill>
                  <a:schemeClr val="accent2"/>
                </a:solidFill>
                <a:latin typeface="Tahoma" pitchFamily="34" charset="0"/>
                <a:ea typeface="+mj-ea"/>
                <a:cs typeface="Tahoma" pitchFamily="34" charset="0"/>
              </a:rPr>
              <a:t>genuine memory</a:t>
            </a:r>
          </a:p>
          <a:p>
            <a:pPr lvl="2" algn="just">
              <a:lnSpc>
                <a:spcPct val="120000"/>
              </a:lnSpc>
              <a:defRPr/>
            </a:pPr>
            <a:endParaRPr lang="en-US" sz="2000" dirty="0">
              <a:solidFill>
                <a:schemeClr val="accent6">
                  <a:lumMod val="50000"/>
                </a:schemeClr>
              </a:solidFill>
              <a:latin typeface="Tahoma" pitchFamily="34" charset="0"/>
              <a:ea typeface="+mj-ea"/>
              <a:cs typeface="Tahoma" pitchFamily="34" charset="0"/>
            </a:endParaRPr>
          </a:p>
          <a:p>
            <a:pPr marL="0" lvl="2" algn="just">
              <a:lnSpc>
                <a:spcPct val="120000"/>
              </a:lnSpc>
              <a:defRPr/>
            </a:pPr>
            <a:r>
              <a:rPr lang="en-US" sz="2000" dirty="0">
                <a:solidFill>
                  <a:schemeClr val="accent6">
                    <a:lumMod val="50000"/>
                  </a:schemeClr>
                </a:solidFill>
                <a:latin typeface="Tahoma" pitchFamily="34" charset="0"/>
                <a:ea typeface="+mj-ea"/>
                <a:cs typeface="Tahoma" pitchFamily="34" charset="0"/>
              </a:rPr>
              <a:t>Otherwise, x(K) is a </a:t>
            </a:r>
            <a:r>
              <a:rPr lang="en-US" sz="2000" b="1" dirty="0">
                <a:solidFill>
                  <a:schemeClr val="accent2"/>
                </a:solidFill>
                <a:latin typeface="Tahoma" pitchFamily="34" charset="0"/>
                <a:ea typeface="+mj-ea"/>
                <a:cs typeface="Tahoma" pitchFamily="34" charset="0"/>
              </a:rPr>
              <a:t>spurious memory </a:t>
            </a:r>
            <a:r>
              <a:rPr lang="en-US" sz="2000" dirty="0">
                <a:solidFill>
                  <a:schemeClr val="accent6">
                    <a:lumMod val="50000"/>
                  </a:schemeClr>
                </a:solidFill>
                <a:latin typeface="Tahoma" pitchFamily="34" charset="0"/>
                <a:ea typeface="+mj-ea"/>
                <a:cs typeface="Tahoma" pitchFamily="34" charset="0"/>
              </a:rPr>
              <a:t>(caused by cross-talk/interference between genuine memories)</a:t>
            </a:r>
          </a:p>
          <a:p>
            <a:pPr marL="0" lvl="2" algn="just">
              <a:lnSpc>
                <a:spcPct val="120000"/>
              </a:lnSpc>
              <a:defRPr/>
            </a:pPr>
            <a:endParaRPr lang="en-US" sz="2000" dirty="0">
              <a:solidFill>
                <a:schemeClr val="accent6">
                  <a:lumMod val="50000"/>
                </a:schemeClr>
              </a:solidFill>
              <a:latin typeface="Tahoma" pitchFamily="34" charset="0"/>
              <a:ea typeface="+mj-ea"/>
              <a:cs typeface="Tahoma" pitchFamily="34" charset="0"/>
            </a:endParaRPr>
          </a:p>
          <a:p>
            <a:pPr marL="0" lvl="2" algn="just">
              <a:lnSpc>
                <a:spcPct val="120000"/>
              </a:lnSpc>
              <a:defRPr/>
            </a:pPr>
            <a:r>
              <a:rPr lang="en-US" sz="2000" dirty="0">
                <a:solidFill>
                  <a:schemeClr val="accent6">
                    <a:lumMod val="50000"/>
                  </a:schemeClr>
                </a:solidFill>
                <a:latin typeface="Tahoma" pitchFamily="34" charset="0"/>
                <a:ea typeface="+mj-ea"/>
                <a:cs typeface="Tahoma" pitchFamily="34" charset="0"/>
              </a:rPr>
              <a:t>Each fixed point (genuine or spurious memory) is an </a:t>
            </a:r>
            <a:r>
              <a:rPr lang="en-US" sz="2000" b="1" dirty="0">
                <a:solidFill>
                  <a:schemeClr val="accent2"/>
                </a:solidFill>
                <a:latin typeface="Tahoma" pitchFamily="34" charset="0"/>
                <a:ea typeface="+mj-ea"/>
                <a:cs typeface="Tahoma" pitchFamily="34" charset="0"/>
              </a:rPr>
              <a:t>attractor </a:t>
            </a:r>
            <a:r>
              <a:rPr lang="en-US" sz="2000" dirty="0">
                <a:solidFill>
                  <a:schemeClr val="accent6">
                    <a:lumMod val="50000"/>
                  </a:schemeClr>
                </a:solidFill>
                <a:latin typeface="Tahoma" pitchFamily="34" charset="0"/>
                <a:ea typeface="+mj-ea"/>
                <a:cs typeface="Tahoma" pitchFamily="34" charset="0"/>
              </a:rPr>
              <a:t>(with different attraction basin)</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2" name="Rectangle 4"/>
          <p:cNvSpPr>
            <a:spLocks noChangeArrowheads="1"/>
          </p:cNvSpPr>
          <p:nvPr/>
        </p:nvSpPr>
        <p:spPr bwMode="auto">
          <a:xfrm>
            <a:off x="457200" y="1371600"/>
            <a:ext cx="8229600" cy="3416300"/>
          </a:xfrm>
          <a:prstGeom prst="rect">
            <a:avLst/>
          </a:prstGeom>
          <a:noFill/>
          <a:ln w="9525">
            <a:noFill/>
            <a:miter lim="800000"/>
            <a:headEnd/>
            <a:tailEnd/>
          </a:ln>
        </p:spPr>
        <p:txBody>
          <a:bodyPr>
            <a:spAutoFit/>
          </a:bodyPr>
          <a:lstStyle/>
          <a:p>
            <a:pPr marL="0" lvl="1" algn="just">
              <a:lnSpc>
                <a:spcPct val="120000"/>
              </a:lnSpc>
              <a:defRPr/>
            </a:pPr>
            <a:r>
              <a:rPr lang="en-US" sz="2000" dirty="0">
                <a:solidFill>
                  <a:schemeClr val="accent6">
                    <a:lumMod val="50000"/>
                  </a:schemeClr>
                </a:solidFill>
                <a:latin typeface="Tahoma" pitchFamily="34" charset="0"/>
                <a:ea typeface="+mj-ea"/>
                <a:cs typeface="Tahoma" pitchFamily="34" charset="0"/>
              </a:rPr>
              <a:t>If K != N-1,</a:t>
            </a:r>
            <a:r>
              <a:rPr lang="en-US" sz="2000" b="1" dirty="0">
                <a:solidFill>
                  <a:schemeClr val="accent2"/>
                </a:solidFill>
                <a:latin typeface="Tahoma" pitchFamily="34" charset="0"/>
                <a:ea typeface="+mj-ea"/>
                <a:cs typeface="Tahoma" pitchFamily="34" charset="0"/>
              </a:rPr>
              <a:t> limit-circle</a:t>
            </a:r>
            <a:r>
              <a:rPr lang="en-US" sz="2000" dirty="0">
                <a:solidFill>
                  <a:schemeClr val="accent6">
                    <a:lumMod val="50000"/>
                  </a:schemeClr>
                </a:solidFill>
                <a:latin typeface="Tahoma" pitchFamily="34" charset="0"/>
                <a:ea typeface="+mj-ea"/>
                <a:cs typeface="Tahoma" pitchFamily="34" charset="0"/>
              </a:rPr>
              <a:t>, </a:t>
            </a:r>
          </a:p>
          <a:p>
            <a:pPr lvl="2" algn="just">
              <a:lnSpc>
                <a:spcPct val="120000"/>
              </a:lnSpc>
              <a:defRPr/>
            </a:pPr>
            <a:endParaRPr lang="en-US" sz="2000" dirty="0">
              <a:solidFill>
                <a:schemeClr val="accent6">
                  <a:lumMod val="50000"/>
                </a:schemeClr>
              </a:solidFill>
              <a:latin typeface="Tahoma" pitchFamily="34" charset="0"/>
              <a:ea typeface="+mj-ea"/>
              <a:cs typeface="Tahoma" pitchFamily="34" charset="0"/>
            </a:endParaRPr>
          </a:p>
          <a:p>
            <a:pPr marL="0" lvl="2" algn="just">
              <a:lnSpc>
                <a:spcPct val="120000"/>
              </a:lnSpc>
              <a:defRPr/>
            </a:pPr>
            <a:r>
              <a:rPr lang="en-US" sz="2000" dirty="0">
                <a:solidFill>
                  <a:schemeClr val="accent6">
                    <a:lumMod val="50000"/>
                  </a:schemeClr>
                </a:solidFill>
                <a:latin typeface="Tahoma" pitchFamily="34" charset="0"/>
                <a:ea typeface="+mj-ea"/>
                <a:cs typeface="Tahoma" pitchFamily="34" charset="0"/>
              </a:rPr>
              <a:t>The network will repeat </a:t>
            </a:r>
          </a:p>
          <a:p>
            <a:pPr marL="0" lvl="2" algn="just">
              <a:lnSpc>
                <a:spcPct val="120000"/>
              </a:lnSpc>
              <a:defRPr/>
            </a:pPr>
            <a:endParaRPr lang="en-US" sz="2000" dirty="0">
              <a:solidFill>
                <a:schemeClr val="accent6">
                  <a:lumMod val="50000"/>
                </a:schemeClr>
              </a:solidFill>
              <a:latin typeface="Tahoma" pitchFamily="34" charset="0"/>
              <a:ea typeface="+mj-ea"/>
              <a:cs typeface="Tahoma" pitchFamily="34" charset="0"/>
            </a:endParaRPr>
          </a:p>
          <a:p>
            <a:pPr marL="0" lvl="2" algn="just">
              <a:lnSpc>
                <a:spcPct val="120000"/>
              </a:lnSpc>
              <a:defRPr/>
            </a:pPr>
            <a:r>
              <a:rPr lang="en-US" sz="2000" dirty="0">
                <a:solidFill>
                  <a:schemeClr val="accent6">
                    <a:lumMod val="50000"/>
                  </a:schemeClr>
                </a:solidFill>
                <a:latin typeface="Tahoma" pitchFamily="34" charset="0"/>
                <a:ea typeface="+mj-ea"/>
                <a:cs typeface="Tahoma" pitchFamily="34" charset="0"/>
              </a:rPr>
              <a:t>x(K), x(K+1), …, x(N) = x(K) when iteration continues.</a:t>
            </a:r>
          </a:p>
          <a:p>
            <a:pPr marL="0" lvl="2" algn="just">
              <a:lnSpc>
                <a:spcPct val="120000"/>
              </a:lnSpc>
              <a:defRPr/>
            </a:pPr>
            <a:endParaRPr lang="en-US" sz="2000" dirty="0">
              <a:solidFill>
                <a:schemeClr val="accent6">
                  <a:lumMod val="50000"/>
                </a:schemeClr>
              </a:solidFill>
              <a:latin typeface="Tahoma" pitchFamily="34" charset="0"/>
              <a:ea typeface="+mj-ea"/>
              <a:cs typeface="Tahoma" pitchFamily="34" charset="0"/>
            </a:endParaRPr>
          </a:p>
          <a:p>
            <a:pPr marL="0" lvl="2" algn="just">
              <a:lnSpc>
                <a:spcPct val="120000"/>
              </a:lnSpc>
              <a:defRPr/>
            </a:pPr>
            <a:r>
              <a:rPr lang="en-US" sz="2000" dirty="0">
                <a:solidFill>
                  <a:schemeClr val="accent6">
                    <a:lumMod val="50000"/>
                  </a:schemeClr>
                </a:solidFill>
                <a:latin typeface="Tahoma" pitchFamily="34" charset="0"/>
                <a:ea typeface="+mj-ea"/>
                <a:cs typeface="Tahoma" pitchFamily="34" charset="0"/>
              </a:rPr>
              <a:t>Iteration will eventually stop because the total number of distinct state is finite (3^n) if threshold units are used. If patterns are continuous, the system may continue evolve forever (</a:t>
            </a:r>
            <a:r>
              <a:rPr lang="en-US" sz="2000" b="1" i="1" dirty="0">
                <a:solidFill>
                  <a:schemeClr val="accent6">
                    <a:lumMod val="50000"/>
                  </a:schemeClr>
                </a:solidFill>
                <a:latin typeface="Tahoma" pitchFamily="34" charset="0"/>
                <a:ea typeface="+mj-ea"/>
                <a:cs typeface="Tahoma" pitchFamily="34" charset="0"/>
              </a:rPr>
              <a:t>chaos</a:t>
            </a:r>
            <a:r>
              <a:rPr lang="en-US" sz="2000" dirty="0">
                <a:solidFill>
                  <a:schemeClr val="accent6">
                    <a:lumMod val="50000"/>
                  </a:schemeClr>
                </a:solidFill>
                <a:latin typeface="Tahoma" pitchFamily="34" charset="0"/>
                <a:ea typeface="+mj-ea"/>
                <a:cs typeface="Tahoma" pitchFamily="34" charset="0"/>
              </a:rPr>
              <a:t>) if no such K exists.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SELF-ORGANIZATION</a:t>
            </a:r>
            <a:endParaRPr lang="en-US" dirty="0"/>
          </a:p>
        </p:txBody>
      </p:sp>
      <p:sp>
        <p:nvSpPr>
          <p:cNvPr id="3" name="Content Placeholder 2"/>
          <p:cNvSpPr>
            <a:spLocks noGrp="1"/>
          </p:cNvSpPr>
          <p:nvPr>
            <p:ph idx="1"/>
          </p:nvPr>
        </p:nvSpPr>
        <p:spPr/>
        <p:txBody>
          <a:bodyPr/>
          <a:lstStyle/>
          <a:p>
            <a:r>
              <a:rPr lang="en-US" dirty="0" smtClean="0"/>
              <a:t>Network Organization is fundamental to the brain</a:t>
            </a:r>
          </a:p>
          <a:p>
            <a:pPr lvl="1"/>
            <a:r>
              <a:rPr lang="en-US" dirty="0" smtClean="0"/>
              <a:t>Functional structure.</a:t>
            </a:r>
          </a:p>
          <a:p>
            <a:pPr lvl="1"/>
            <a:r>
              <a:rPr lang="en-US" dirty="0" smtClean="0"/>
              <a:t>Layered structure.</a:t>
            </a:r>
          </a:p>
          <a:p>
            <a:pPr lvl="1"/>
            <a:r>
              <a:rPr lang="en-US" dirty="0" smtClean="0"/>
              <a:t>Both parallel processing and serial processing require organization of the brain.</a:t>
            </a:r>
            <a:endParaRPr lang="en-US" dirty="0"/>
          </a:p>
        </p:txBody>
      </p:sp>
      <p:sp>
        <p:nvSpPr>
          <p:cNvPr id="4" name="Footer Placeholder 3"/>
          <p:cNvSpPr>
            <a:spLocks noGrp="1"/>
          </p:cNvSpPr>
          <p:nvPr>
            <p:ph type="ftr" sz="quarter" idx="11"/>
          </p:nvPr>
        </p:nvSpPr>
        <p:spPr/>
        <p:txBody>
          <a:bodyPr/>
          <a:lstStyle/>
          <a:p>
            <a:r>
              <a:rPr lang="en-US" smtClean="0"/>
              <a:t>UIE, ECE Deptt.</a:t>
            </a:r>
            <a:endParaRPr lang="en-US"/>
          </a:p>
        </p:txBody>
      </p:sp>
      <p:sp>
        <p:nvSpPr>
          <p:cNvPr id="5" name="Slide Number Placeholder 4"/>
          <p:cNvSpPr>
            <a:spLocks noGrp="1"/>
          </p:cNvSpPr>
          <p:nvPr>
            <p:ph type="sldNum" sz="quarter" idx="12"/>
          </p:nvPr>
        </p:nvSpPr>
        <p:spPr/>
        <p:txBody>
          <a:bodyPr/>
          <a:lstStyle/>
          <a:p>
            <a:fld id="{3196E4FA-0509-4C1E-ADB1-D05ADE4219A2}" type="slidenum">
              <a:rPr lang="en-US" smtClean="0"/>
              <a:pPr/>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SELF-ORGANIZING FEATURE MAP</a:t>
            </a:r>
            <a:endParaRPr lang="en-US" dirty="0"/>
          </a:p>
        </p:txBody>
      </p:sp>
      <p:sp>
        <p:nvSpPr>
          <p:cNvPr id="3" name="Content Placeholder 2"/>
          <p:cNvSpPr>
            <a:spLocks noGrp="1"/>
          </p:cNvSpPr>
          <p:nvPr>
            <p:ph idx="1"/>
          </p:nvPr>
        </p:nvSpPr>
        <p:spPr/>
        <p:txBody>
          <a:bodyPr>
            <a:normAutofit/>
          </a:bodyPr>
          <a:lstStyle/>
          <a:p>
            <a:pPr algn="just"/>
            <a:r>
              <a:rPr lang="en-US" dirty="0" smtClean="0"/>
              <a:t>Our brain is dominated by the cerebral cortex, a very complex structure of billions of neurons and hundreds of billions of synapses. The cortex includes areas that are responsible for different human activities (motor, visual, auditory, etc.) and associated with different sensory inputs. One can say that each sensory input is mapped into a corresponding area of the cerebral cortex. The cortex is a self organizing computational map in the human brain.</a:t>
            </a:r>
            <a:endParaRPr lang="en-US" dirty="0"/>
          </a:p>
        </p:txBody>
      </p:sp>
      <p:sp>
        <p:nvSpPr>
          <p:cNvPr id="4" name="Footer Placeholder 3"/>
          <p:cNvSpPr>
            <a:spLocks noGrp="1"/>
          </p:cNvSpPr>
          <p:nvPr>
            <p:ph type="ftr" sz="quarter" idx="11"/>
          </p:nvPr>
        </p:nvSpPr>
        <p:spPr/>
        <p:txBody>
          <a:bodyPr/>
          <a:lstStyle/>
          <a:p>
            <a:r>
              <a:rPr lang="en-US" smtClean="0"/>
              <a:t>UIE, ECE Deptt.</a:t>
            </a:r>
            <a:endParaRPr lang="en-US"/>
          </a:p>
        </p:txBody>
      </p:sp>
      <p:sp>
        <p:nvSpPr>
          <p:cNvPr id="5" name="Slide Number Placeholder 4"/>
          <p:cNvSpPr>
            <a:spLocks noGrp="1"/>
          </p:cNvSpPr>
          <p:nvPr>
            <p:ph type="sldNum" sz="quarter" idx="12"/>
          </p:nvPr>
        </p:nvSpPr>
        <p:spPr/>
        <p:txBody>
          <a:bodyPr/>
          <a:lstStyle/>
          <a:p>
            <a:fld id="{3196E4FA-0509-4C1E-ADB1-D05ADE4219A2}" type="slidenum">
              <a:rPr lang="en-US" smtClean="0"/>
              <a:pPr/>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4600" y="457200"/>
            <a:ext cx="5486400" cy="639762"/>
          </a:xfrm>
        </p:spPr>
        <p:txBody>
          <a:bodyPr>
            <a:normAutofit fontScale="90000"/>
          </a:bodyPr>
          <a:lstStyle/>
          <a:p>
            <a:r>
              <a:rPr lang="en-US" dirty="0" smtClean="0"/>
              <a:t>SELF-ORGANIZING NETWORKS</a:t>
            </a:r>
            <a:endParaRPr lang="en-US" dirty="0"/>
          </a:p>
        </p:txBody>
      </p:sp>
      <p:sp>
        <p:nvSpPr>
          <p:cNvPr id="3" name="Content Placeholder 2"/>
          <p:cNvSpPr>
            <a:spLocks noGrp="1"/>
          </p:cNvSpPr>
          <p:nvPr>
            <p:ph idx="1"/>
          </p:nvPr>
        </p:nvSpPr>
        <p:spPr/>
        <p:txBody>
          <a:bodyPr/>
          <a:lstStyle/>
          <a:p>
            <a:pPr algn="just"/>
            <a:r>
              <a:rPr lang="en-US" dirty="0" smtClean="0"/>
              <a:t>Discover significant patterns or features in the input data.</a:t>
            </a:r>
          </a:p>
          <a:p>
            <a:pPr algn="just"/>
            <a:r>
              <a:rPr lang="en-US" dirty="0" smtClean="0"/>
              <a:t>Discovery is done without a teacher.</a:t>
            </a:r>
          </a:p>
          <a:p>
            <a:pPr algn="just"/>
            <a:r>
              <a:rPr lang="en-US" dirty="0" smtClean="0"/>
              <a:t>Synaptic weights are changed according to local rules.</a:t>
            </a:r>
          </a:p>
          <a:p>
            <a:pPr algn="just"/>
            <a:r>
              <a:rPr lang="en-US" dirty="0" smtClean="0"/>
              <a:t>The changes affect a neuron’s immediate environment until a final configuration develops.</a:t>
            </a:r>
            <a:endParaRPr lang="en-US" dirty="0"/>
          </a:p>
        </p:txBody>
      </p:sp>
      <p:sp>
        <p:nvSpPr>
          <p:cNvPr id="5" name="Slide Number Placeholder 4"/>
          <p:cNvSpPr>
            <a:spLocks noGrp="1"/>
          </p:cNvSpPr>
          <p:nvPr>
            <p:ph type="sldNum" sz="quarter" idx="12"/>
          </p:nvPr>
        </p:nvSpPr>
        <p:spPr/>
        <p:txBody>
          <a:bodyPr/>
          <a:lstStyle/>
          <a:p>
            <a:fld id="{3196E4FA-0509-4C1E-ADB1-D05ADE4219A2}" type="slidenum">
              <a:rPr lang="en-US" smtClean="0"/>
              <a:pPr/>
              <a:t>14</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p:cNvSpPr>
            <a:spLocks noGrp="1" noChangeArrowheads="1"/>
          </p:cNvSpPr>
          <p:nvPr>
            <p:ph type="title"/>
          </p:nvPr>
        </p:nvSpPr>
        <p:spPr>
          <a:xfrm>
            <a:off x="3500430" y="381000"/>
            <a:ext cx="5472413" cy="762000"/>
          </a:xfrm>
        </p:spPr>
        <p:txBody>
          <a:bodyPr>
            <a:normAutofit fontScale="90000"/>
          </a:bodyPr>
          <a:lstStyle/>
          <a:p>
            <a:pPr algn="ctr" eaLnBrk="1" fontAlgn="auto" hangingPunct="1">
              <a:spcAft>
                <a:spcPts val="0"/>
              </a:spcAft>
              <a:defRPr/>
            </a:pPr>
            <a:r>
              <a:rPr lang="en-US" smtClean="0"/>
              <a:t>References</a:t>
            </a:r>
            <a:br>
              <a:rPr lang="en-US" smtClean="0"/>
            </a:br>
            <a:endParaRPr lang="en-US" smtClean="0"/>
          </a:p>
        </p:txBody>
      </p:sp>
      <p:sp>
        <p:nvSpPr>
          <p:cNvPr id="30725" name="Rectangle 3"/>
          <p:cNvSpPr>
            <a:spLocks noGrp="1" noChangeArrowheads="1"/>
          </p:cNvSpPr>
          <p:nvPr>
            <p:ph idx="1"/>
          </p:nvPr>
        </p:nvSpPr>
        <p:spPr bwMode="auto">
          <a:xfrm>
            <a:off x="685800" y="1600200"/>
            <a:ext cx="8269288" cy="4532313"/>
          </a:xfrm>
          <a:noFill/>
          <a:ln>
            <a:miter lim="800000"/>
            <a:headEnd/>
            <a:tailEnd/>
          </a:ln>
        </p:spPr>
        <p:txBody>
          <a:bodyPr vert="horz" wrap="square" lIns="91440" tIns="45720" rIns="91440" bIns="45720" numCol="1" anchor="t" anchorCtr="0" compatLnSpc="1">
            <a:prstTxWarp prst="textNoShape">
              <a:avLst/>
            </a:prstTxWarp>
          </a:bodyPr>
          <a:lstStyle/>
          <a:p>
            <a:pPr marL="457200" indent="-457200" fontAlgn="auto">
              <a:spcBef>
                <a:spcPts val="0"/>
              </a:spcBef>
              <a:spcAft>
                <a:spcPts val="0"/>
              </a:spcAft>
              <a:buFont typeface="+mj-lt"/>
              <a:buAutoNum type="arabicPeriod"/>
              <a:defRPr/>
            </a:pPr>
            <a:r>
              <a:rPr lang="en-US" sz="2400" dirty="0" smtClean="0">
                <a:solidFill>
                  <a:schemeClr val="tx1">
                    <a:lumMod val="50000"/>
                    <a:lumOff val="50000"/>
                  </a:schemeClr>
                </a:solidFill>
                <a:latin typeface="Garamond" pitchFamily="18" charset="0"/>
              </a:rPr>
              <a:t>“</a:t>
            </a:r>
            <a:r>
              <a:rPr lang="en-US" sz="2400" b="1" dirty="0" smtClean="0">
                <a:solidFill>
                  <a:schemeClr val="tx1">
                    <a:lumMod val="50000"/>
                    <a:lumOff val="50000"/>
                  </a:schemeClr>
                </a:solidFill>
                <a:latin typeface="Garamond" pitchFamily="18" charset="0"/>
              </a:rPr>
              <a:t>Principles of Soft Computing, 2</a:t>
            </a:r>
            <a:r>
              <a:rPr lang="en-US" sz="2400" b="1" baseline="30000" dirty="0" smtClean="0">
                <a:solidFill>
                  <a:schemeClr val="tx1">
                    <a:lumMod val="50000"/>
                    <a:lumOff val="50000"/>
                  </a:schemeClr>
                </a:solidFill>
                <a:latin typeface="Garamond" pitchFamily="18" charset="0"/>
              </a:rPr>
              <a:t>nd</a:t>
            </a:r>
            <a:r>
              <a:rPr lang="en-US" sz="2400" b="1" dirty="0" smtClean="0">
                <a:solidFill>
                  <a:schemeClr val="tx1">
                    <a:lumMod val="50000"/>
                    <a:lumOff val="50000"/>
                  </a:schemeClr>
                </a:solidFill>
                <a:latin typeface="Garamond" pitchFamily="18" charset="0"/>
              </a:rPr>
              <a:t> Edition</a:t>
            </a:r>
            <a:r>
              <a:rPr lang="en-US" sz="2400" dirty="0" smtClean="0">
                <a:solidFill>
                  <a:schemeClr val="tx1">
                    <a:lumMod val="50000"/>
                    <a:lumOff val="50000"/>
                  </a:schemeClr>
                </a:solidFill>
                <a:latin typeface="Garamond" pitchFamily="18" charset="0"/>
              </a:rPr>
              <a:t>” </a:t>
            </a:r>
            <a:r>
              <a:rPr lang="en-US" sz="2000" dirty="0" smtClean="0">
                <a:solidFill>
                  <a:schemeClr val="tx1">
                    <a:lumMod val="50000"/>
                    <a:lumOff val="50000"/>
                  </a:schemeClr>
                </a:solidFill>
                <a:latin typeface="Garamond" pitchFamily="18" charset="0"/>
              </a:rPr>
              <a:t>by S.N. </a:t>
            </a:r>
            <a:r>
              <a:rPr lang="en-US" sz="2000" dirty="0" err="1" smtClean="0">
                <a:solidFill>
                  <a:schemeClr val="tx1">
                    <a:lumMod val="50000"/>
                    <a:lumOff val="50000"/>
                  </a:schemeClr>
                </a:solidFill>
                <a:latin typeface="Garamond" pitchFamily="18" charset="0"/>
              </a:rPr>
              <a:t>Sivanandam</a:t>
            </a:r>
            <a:r>
              <a:rPr lang="en-US" sz="2000" dirty="0" smtClean="0">
                <a:solidFill>
                  <a:schemeClr val="tx1">
                    <a:lumMod val="50000"/>
                    <a:lumOff val="50000"/>
                  </a:schemeClr>
                </a:solidFill>
                <a:latin typeface="Garamond" pitchFamily="18" charset="0"/>
              </a:rPr>
              <a:t> &amp; SN </a:t>
            </a:r>
            <a:r>
              <a:rPr lang="en-US" sz="2000" dirty="0" err="1" smtClean="0">
                <a:solidFill>
                  <a:schemeClr val="tx1">
                    <a:lumMod val="50000"/>
                    <a:lumOff val="50000"/>
                  </a:schemeClr>
                </a:solidFill>
                <a:latin typeface="Garamond" pitchFamily="18" charset="0"/>
              </a:rPr>
              <a:t>Deepa</a:t>
            </a:r>
            <a:r>
              <a:rPr lang="en-US" sz="2000" dirty="0" smtClean="0">
                <a:solidFill>
                  <a:schemeClr val="tx1">
                    <a:lumMod val="50000"/>
                    <a:lumOff val="50000"/>
                  </a:schemeClr>
                </a:solidFill>
                <a:latin typeface="Garamond" pitchFamily="18" charset="0"/>
              </a:rPr>
              <a:t>,</a:t>
            </a:r>
            <a:r>
              <a:rPr lang="en-US" sz="2000" dirty="0" smtClean="0">
                <a:solidFill>
                  <a:schemeClr val="tx1">
                    <a:lumMod val="50000"/>
                    <a:lumOff val="50000"/>
                  </a:schemeClr>
                </a:solidFill>
                <a:latin typeface="Garamond" pitchFamily="18" charset="0"/>
                <a:sym typeface="Symbol" pitchFamily="18" charset="2"/>
              </a:rPr>
              <a:t> Wiley India Pvt. Ltd.</a:t>
            </a:r>
          </a:p>
          <a:p>
            <a:pPr marL="457200" indent="-457200" algn="just">
              <a:buAutoNum type="arabicPeriod"/>
            </a:pPr>
            <a:endParaRPr lang="en-US" sz="2000" dirty="0" smtClean="0"/>
          </a:p>
          <a:p>
            <a:pPr marL="457200" indent="-457200" algn="just">
              <a:buAutoNum type="arabicPeriod"/>
            </a:pPr>
            <a:r>
              <a:rPr lang="en-US" sz="2000" dirty="0" smtClean="0"/>
              <a:t>Link :</a:t>
            </a:r>
          </a:p>
          <a:p>
            <a:pPr marL="457200" indent="-457200" algn="just">
              <a:buNone/>
            </a:pPr>
            <a:r>
              <a:rPr lang="en-US" sz="2000" dirty="0" smtClean="0"/>
              <a:t>        </a:t>
            </a:r>
            <a:r>
              <a:rPr lang="en-US" sz="2000" dirty="0" smtClean="0">
                <a:hlinkClick r:id="rId2"/>
              </a:rPr>
              <a:t>https://</a:t>
            </a:r>
            <a:r>
              <a:rPr lang="en-US" sz="2000" dirty="0" err="1" smtClean="0">
                <a:hlinkClick r:id="rId2"/>
              </a:rPr>
              <a:t>analyticsindiamag.com</a:t>
            </a:r>
            <a:r>
              <a:rPr lang="en-US" sz="2000" dirty="0" smtClean="0">
                <a:hlinkClick r:id="rId2"/>
              </a:rPr>
              <a:t>/6-types-of-artificial-neural-networks-currently-being-used-in-</a:t>
            </a:r>
            <a:r>
              <a:rPr lang="en-US" sz="2000" dirty="0" err="1" smtClean="0">
                <a:hlinkClick r:id="rId2"/>
              </a:rPr>
              <a:t>todays</a:t>
            </a:r>
            <a:r>
              <a:rPr lang="en-US" sz="2000" dirty="0" smtClean="0">
                <a:hlinkClick r:id="rId2"/>
              </a:rPr>
              <a:t>-technology/</a:t>
            </a:r>
            <a:endParaRPr lang="en-US" sz="2000" dirty="0" smtClean="0"/>
          </a:p>
          <a:p>
            <a:pPr marL="457200" indent="-457200" algn="just">
              <a:buNone/>
            </a:pPr>
            <a:endParaRPr lang="en-US" sz="2000" dirty="0" smtClean="0"/>
          </a:p>
          <a:p>
            <a:pPr marL="457200" indent="-457200" algn="just">
              <a:buNone/>
            </a:pPr>
            <a:r>
              <a:rPr lang="en-US" sz="2000" smtClean="0"/>
              <a:t>       </a:t>
            </a:r>
            <a:endParaRPr lang="en-US" sz="2000" dirty="0"/>
          </a:p>
        </p:txBody>
      </p:sp>
      <p:sp>
        <p:nvSpPr>
          <p:cNvPr id="30726" name="Slide Number Placeholder 5"/>
          <p:cNvSpPr>
            <a:spLocks noGrp="1"/>
          </p:cNvSpPr>
          <p:nvPr>
            <p:ph type="sldNum" sz="quarter" idx="12"/>
          </p:nvPr>
        </p:nvSpPr>
        <p:spPr bwMode="auto">
          <a:xfrm>
            <a:off x="7239000" y="6243638"/>
            <a:ext cx="1905000" cy="457200"/>
          </a:xfrm>
          <a:noFill/>
          <a:ln>
            <a:miter lim="800000"/>
            <a:headEnd/>
            <a:tailEnd/>
          </a:ln>
        </p:spPr>
        <p:txBody>
          <a:bodyPr wrap="square" numCol="1" anchorCtr="0" compatLnSpc="1">
            <a:prstTxWarp prst="textNoShape">
              <a:avLst/>
            </a:prstTxWarp>
          </a:bodyPr>
          <a:lstStyle/>
          <a:p>
            <a:fld id="{EFFBEFF0-3DFD-4B60-AF50-E7FDD8D45A55}" type="slidenum">
              <a:rPr lang="en-US" b="0" smtClean="0">
                <a:solidFill>
                  <a:schemeClr val="tx1"/>
                </a:solidFill>
              </a:rPr>
              <a:pPr/>
              <a:t>15</a:t>
            </a:fld>
            <a:endParaRPr lang="en-US" b="0" smtClean="0">
              <a:solidFill>
                <a:schemeClr val="tx1"/>
              </a:solidFill>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 xmlns:a16="http://schemas.microsoft.com/office/drawing/2014/main" id="{2C813A83-4CF3-4942-8C24-169E11C40466}"/>
              </a:ext>
            </a:extLst>
          </p:cNvPr>
          <p:cNvSpPr/>
          <p:nvPr/>
        </p:nvSpPr>
        <p:spPr>
          <a:xfrm>
            <a:off x="0" y="0"/>
            <a:ext cx="9144000" cy="4686918"/>
          </a:xfrm>
          <a:prstGeom prst="rect">
            <a:avLst/>
          </a:prstGeom>
          <a:solidFill>
            <a:schemeClr val="accent6">
              <a:lumMod val="50000"/>
              <a:alpha val="6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prstClr val="white"/>
                </a:solidFill>
                <a:effectLst/>
                <a:uLnTx/>
                <a:uFillTx/>
                <a:latin typeface="Calibri Light"/>
              </a:rPr>
              <a:t> </a:t>
            </a:r>
          </a:p>
        </p:txBody>
      </p:sp>
      <p:cxnSp>
        <p:nvCxnSpPr>
          <p:cNvPr id="18" name="Straight Connector 17">
            <a:extLst>
              <a:ext uri="{FF2B5EF4-FFF2-40B4-BE49-F238E27FC236}">
                <a16:creationId xmlns="" xmlns:a16="http://schemas.microsoft.com/office/drawing/2014/main" id="{8C6F3F28-25A8-4E20-83C7-12F88E7C28D0}"/>
              </a:ext>
            </a:extLst>
          </p:cNvPr>
          <p:cNvCxnSpPr>
            <a:cxnSpLocks/>
          </p:cNvCxnSpPr>
          <p:nvPr/>
        </p:nvCxnSpPr>
        <p:spPr>
          <a:xfrm>
            <a:off x="7010400" y="0"/>
            <a:ext cx="1371600" cy="18288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 xmlns:a16="http://schemas.microsoft.com/office/drawing/2014/main" id="{8E1879BF-80CB-413D-9BC1-C05963A116D7}"/>
              </a:ext>
            </a:extLst>
          </p:cNvPr>
          <p:cNvCxnSpPr>
            <a:cxnSpLocks/>
          </p:cNvCxnSpPr>
          <p:nvPr/>
        </p:nvCxnSpPr>
        <p:spPr>
          <a:xfrm>
            <a:off x="7626846" y="0"/>
            <a:ext cx="497979" cy="663972"/>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 xmlns:a16="http://schemas.microsoft.com/office/drawing/2014/main" id="{ED354CBC-26FA-4C5C-B91C-AD6F2AE53BC2}"/>
              </a:ext>
            </a:extLst>
          </p:cNvPr>
          <p:cNvCxnSpPr>
            <a:cxnSpLocks/>
          </p:cNvCxnSpPr>
          <p:nvPr/>
        </p:nvCxnSpPr>
        <p:spPr>
          <a:xfrm>
            <a:off x="550070" y="6294598"/>
            <a:ext cx="418759" cy="558345"/>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 xmlns:a16="http://schemas.microsoft.com/office/drawing/2014/main" id="{B6F6E02B-7F30-40ED-9667-2C98864546BE}"/>
              </a:ext>
            </a:extLst>
          </p:cNvPr>
          <p:cNvCxnSpPr>
            <a:cxnSpLocks/>
          </p:cNvCxnSpPr>
          <p:nvPr/>
        </p:nvCxnSpPr>
        <p:spPr>
          <a:xfrm>
            <a:off x="292895" y="5129690"/>
            <a:ext cx="1296233" cy="1728311"/>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9" name="Title 1"/>
          <p:cNvSpPr txBox="1">
            <a:spLocks/>
          </p:cNvSpPr>
          <p:nvPr/>
        </p:nvSpPr>
        <p:spPr>
          <a:xfrm>
            <a:off x="1114427" y="2249080"/>
            <a:ext cx="8043861" cy="1231106"/>
          </a:xfrm>
          <a:prstGeom prst="rect">
            <a:avLst/>
          </a:prstGeom>
        </p:spPr>
        <p:txBody>
          <a:bodyPr wrap="square" lIns="0" tIns="0" rIns="0" bIns="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8000" b="0" i="0" u="none" strike="noStrike" kern="1200" cap="none" spc="0" normalizeH="0" baseline="0" noProof="0" dirty="0">
                <a:ln>
                  <a:noFill/>
                </a:ln>
                <a:solidFill>
                  <a:prstClr val="white"/>
                </a:solidFill>
                <a:effectLst/>
                <a:uLnTx/>
                <a:uFillTx/>
                <a:latin typeface="Casper" panose="02000506000000020004" pitchFamily="2" charset="0"/>
                <a:ea typeface="Segoe UI" panose="020B0502040204020203" pitchFamily="34" charset="0"/>
                <a:cs typeface="Segoe UI" panose="020B0502040204020203" pitchFamily="34" charset="0"/>
              </a:rPr>
              <a:t>THANK YOU</a:t>
            </a:r>
          </a:p>
        </p:txBody>
      </p:sp>
      <p:sp>
        <p:nvSpPr>
          <p:cNvPr id="22" name="Diamond 6">
            <a:extLst>
              <a:ext uri="{FF2B5EF4-FFF2-40B4-BE49-F238E27FC236}">
                <a16:creationId xmlns="" xmlns:a16="http://schemas.microsoft.com/office/drawing/2014/main" id="{AFBA4B1A-59E0-42F9-8062-FE9B4E00A99F}"/>
              </a:ext>
            </a:extLst>
          </p:cNvPr>
          <p:cNvSpPr/>
          <p:nvPr/>
        </p:nvSpPr>
        <p:spPr>
          <a:xfrm>
            <a:off x="1981200" y="1214279"/>
            <a:ext cx="1822847" cy="3225800"/>
          </a:xfrm>
          <a:custGeom>
            <a:avLst/>
            <a:gdLst>
              <a:gd name="connsiteX0" fmla="*/ 0 w 3225800"/>
              <a:gd name="connsiteY0" fmla="*/ 1612900 h 3225800"/>
              <a:gd name="connsiteX1" fmla="*/ 1612900 w 3225800"/>
              <a:gd name="connsiteY1" fmla="*/ 0 h 3225800"/>
              <a:gd name="connsiteX2" fmla="*/ 3225800 w 3225800"/>
              <a:gd name="connsiteY2" fmla="*/ 1612900 h 3225800"/>
              <a:gd name="connsiteX3" fmla="*/ 1612900 w 3225800"/>
              <a:gd name="connsiteY3" fmla="*/ 3225800 h 3225800"/>
              <a:gd name="connsiteX4" fmla="*/ 0 w 3225800"/>
              <a:gd name="connsiteY4"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1612900 w 3225800"/>
              <a:gd name="connsiteY4" fmla="*/ 3225800 h 3225800"/>
              <a:gd name="connsiteX5" fmla="*/ 0 w 3225800"/>
              <a:gd name="connsiteY5"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2430463 w 3225800"/>
              <a:gd name="connsiteY4" fmla="*/ 2413000 h 3225800"/>
              <a:gd name="connsiteX5" fmla="*/ 1612900 w 3225800"/>
              <a:gd name="connsiteY5" fmla="*/ 3225800 h 3225800"/>
              <a:gd name="connsiteX6" fmla="*/ 0 w 3225800"/>
              <a:gd name="connsiteY6" fmla="*/ 1612900 h 3225800"/>
              <a:gd name="connsiteX0" fmla="*/ 3225800 w 3317240"/>
              <a:gd name="connsiteY0" fmla="*/ 1612900 h 3225800"/>
              <a:gd name="connsiteX1" fmla="*/ 2430463 w 3317240"/>
              <a:gd name="connsiteY1" fmla="*/ 2413000 h 3225800"/>
              <a:gd name="connsiteX2" fmla="*/ 1612900 w 3317240"/>
              <a:gd name="connsiteY2" fmla="*/ 3225800 h 3225800"/>
              <a:gd name="connsiteX3" fmla="*/ 0 w 3317240"/>
              <a:gd name="connsiteY3" fmla="*/ 1612900 h 3225800"/>
              <a:gd name="connsiteX4" fmla="*/ 1612900 w 3317240"/>
              <a:gd name="connsiteY4" fmla="*/ 0 h 3225800"/>
              <a:gd name="connsiteX5" fmla="*/ 2430463 w 3317240"/>
              <a:gd name="connsiteY5" fmla="*/ 817563 h 3225800"/>
              <a:gd name="connsiteX6" fmla="*/ 3317240 w 3317240"/>
              <a:gd name="connsiteY6" fmla="*/ 1704340 h 3225800"/>
              <a:gd name="connsiteX0" fmla="*/ 2430463 w 3317240"/>
              <a:gd name="connsiteY0" fmla="*/ 2413000 h 3225800"/>
              <a:gd name="connsiteX1" fmla="*/ 1612900 w 3317240"/>
              <a:gd name="connsiteY1" fmla="*/ 3225800 h 3225800"/>
              <a:gd name="connsiteX2" fmla="*/ 0 w 3317240"/>
              <a:gd name="connsiteY2" fmla="*/ 1612900 h 3225800"/>
              <a:gd name="connsiteX3" fmla="*/ 1612900 w 3317240"/>
              <a:gd name="connsiteY3" fmla="*/ 0 h 3225800"/>
              <a:gd name="connsiteX4" fmla="*/ 2430463 w 3317240"/>
              <a:gd name="connsiteY4" fmla="*/ 817563 h 3225800"/>
              <a:gd name="connsiteX5" fmla="*/ 3317240 w 3317240"/>
              <a:gd name="connsiteY5" fmla="*/ 1704340 h 3225800"/>
              <a:gd name="connsiteX0" fmla="*/ 2430463 w 2430463"/>
              <a:gd name="connsiteY0" fmla="*/ 2413000 h 3225800"/>
              <a:gd name="connsiteX1" fmla="*/ 1612900 w 2430463"/>
              <a:gd name="connsiteY1" fmla="*/ 3225800 h 3225800"/>
              <a:gd name="connsiteX2" fmla="*/ 0 w 2430463"/>
              <a:gd name="connsiteY2" fmla="*/ 1612900 h 3225800"/>
              <a:gd name="connsiteX3" fmla="*/ 1612900 w 2430463"/>
              <a:gd name="connsiteY3" fmla="*/ 0 h 3225800"/>
              <a:gd name="connsiteX4" fmla="*/ 2430463 w 2430463"/>
              <a:gd name="connsiteY4" fmla="*/ 817563 h 3225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0463" h="3225800">
                <a:moveTo>
                  <a:pt x="2430463" y="2413000"/>
                </a:moveTo>
                <a:lnTo>
                  <a:pt x="1612900" y="3225800"/>
                </a:lnTo>
                <a:lnTo>
                  <a:pt x="0" y="1612900"/>
                </a:lnTo>
                <a:lnTo>
                  <a:pt x="1612900" y="0"/>
                </a:lnTo>
                <a:lnTo>
                  <a:pt x="2430463" y="817563"/>
                </a:lnTo>
              </a:path>
            </a:pathLst>
          </a:custGeom>
          <a:noFill/>
          <a:ln w="38100" cap="flat" cmpd="sng" algn="ctr">
            <a:solidFill>
              <a:schemeClr val="bg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smtClean="0">
              <a:ln>
                <a:noFill/>
              </a:ln>
              <a:solidFill>
                <a:prstClr val="white"/>
              </a:solidFill>
              <a:effectLst/>
              <a:uLnTx/>
              <a:uFillTx/>
              <a:latin typeface="Calibri Light"/>
            </a:endParaRPr>
          </a:p>
        </p:txBody>
      </p:sp>
      <p:sp>
        <p:nvSpPr>
          <p:cNvPr id="23" name="Diamond 6">
            <a:extLst>
              <a:ext uri="{FF2B5EF4-FFF2-40B4-BE49-F238E27FC236}">
                <a16:creationId xmlns="" xmlns:a16="http://schemas.microsoft.com/office/drawing/2014/main" id="{4F0CA98B-3337-4AC3-8305-ED6C9C731FFB}"/>
              </a:ext>
            </a:extLst>
          </p:cNvPr>
          <p:cNvSpPr/>
          <p:nvPr/>
        </p:nvSpPr>
        <p:spPr>
          <a:xfrm>
            <a:off x="2174081" y="1214279"/>
            <a:ext cx="1822847" cy="3225800"/>
          </a:xfrm>
          <a:custGeom>
            <a:avLst/>
            <a:gdLst>
              <a:gd name="connsiteX0" fmla="*/ 0 w 3225800"/>
              <a:gd name="connsiteY0" fmla="*/ 1612900 h 3225800"/>
              <a:gd name="connsiteX1" fmla="*/ 1612900 w 3225800"/>
              <a:gd name="connsiteY1" fmla="*/ 0 h 3225800"/>
              <a:gd name="connsiteX2" fmla="*/ 3225800 w 3225800"/>
              <a:gd name="connsiteY2" fmla="*/ 1612900 h 3225800"/>
              <a:gd name="connsiteX3" fmla="*/ 1612900 w 3225800"/>
              <a:gd name="connsiteY3" fmla="*/ 3225800 h 3225800"/>
              <a:gd name="connsiteX4" fmla="*/ 0 w 3225800"/>
              <a:gd name="connsiteY4"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1612900 w 3225800"/>
              <a:gd name="connsiteY4" fmla="*/ 3225800 h 3225800"/>
              <a:gd name="connsiteX5" fmla="*/ 0 w 3225800"/>
              <a:gd name="connsiteY5"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2430463 w 3225800"/>
              <a:gd name="connsiteY4" fmla="*/ 2413000 h 3225800"/>
              <a:gd name="connsiteX5" fmla="*/ 1612900 w 3225800"/>
              <a:gd name="connsiteY5" fmla="*/ 3225800 h 3225800"/>
              <a:gd name="connsiteX6" fmla="*/ 0 w 3225800"/>
              <a:gd name="connsiteY6" fmla="*/ 1612900 h 3225800"/>
              <a:gd name="connsiteX0" fmla="*/ 3225800 w 3317240"/>
              <a:gd name="connsiteY0" fmla="*/ 1612900 h 3225800"/>
              <a:gd name="connsiteX1" fmla="*/ 2430463 w 3317240"/>
              <a:gd name="connsiteY1" fmla="*/ 2413000 h 3225800"/>
              <a:gd name="connsiteX2" fmla="*/ 1612900 w 3317240"/>
              <a:gd name="connsiteY2" fmla="*/ 3225800 h 3225800"/>
              <a:gd name="connsiteX3" fmla="*/ 0 w 3317240"/>
              <a:gd name="connsiteY3" fmla="*/ 1612900 h 3225800"/>
              <a:gd name="connsiteX4" fmla="*/ 1612900 w 3317240"/>
              <a:gd name="connsiteY4" fmla="*/ 0 h 3225800"/>
              <a:gd name="connsiteX5" fmla="*/ 2430463 w 3317240"/>
              <a:gd name="connsiteY5" fmla="*/ 817563 h 3225800"/>
              <a:gd name="connsiteX6" fmla="*/ 3317240 w 3317240"/>
              <a:gd name="connsiteY6" fmla="*/ 1704340 h 3225800"/>
              <a:gd name="connsiteX0" fmla="*/ 2430463 w 3317240"/>
              <a:gd name="connsiteY0" fmla="*/ 2413000 h 3225800"/>
              <a:gd name="connsiteX1" fmla="*/ 1612900 w 3317240"/>
              <a:gd name="connsiteY1" fmla="*/ 3225800 h 3225800"/>
              <a:gd name="connsiteX2" fmla="*/ 0 w 3317240"/>
              <a:gd name="connsiteY2" fmla="*/ 1612900 h 3225800"/>
              <a:gd name="connsiteX3" fmla="*/ 1612900 w 3317240"/>
              <a:gd name="connsiteY3" fmla="*/ 0 h 3225800"/>
              <a:gd name="connsiteX4" fmla="*/ 2430463 w 3317240"/>
              <a:gd name="connsiteY4" fmla="*/ 817563 h 3225800"/>
              <a:gd name="connsiteX5" fmla="*/ 3317240 w 3317240"/>
              <a:gd name="connsiteY5" fmla="*/ 1704340 h 3225800"/>
              <a:gd name="connsiteX0" fmla="*/ 2430463 w 2430463"/>
              <a:gd name="connsiteY0" fmla="*/ 2413000 h 3225800"/>
              <a:gd name="connsiteX1" fmla="*/ 1612900 w 2430463"/>
              <a:gd name="connsiteY1" fmla="*/ 3225800 h 3225800"/>
              <a:gd name="connsiteX2" fmla="*/ 0 w 2430463"/>
              <a:gd name="connsiteY2" fmla="*/ 1612900 h 3225800"/>
              <a:gd name="connsiteX3" fmla="*/ 1612900 w 2430463"/>
              <a:gd name="connsiteY3" fmla="*/ 0 h 3225800"/>
              <a:gd name="connsiteX4" fmla="*/ 2430463 w 2430463"/>
              <a:gd name="connsiteY4" fmla="*/ 817563 h 3225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0463" h="3225800">
                <a:moveTo>
                  <a:pt x="2430463" y="2413000"/>
                </a:moveTo>
                <a:lnTo>
                  <a:pt x="1612900" y="3225800"/>
                </a:lnTo>
                <a:lnTo>
                  <a:pt x="0" y="1612900"/>
                </a:lnTo>
                <a:lnTo>
                  <a:pt x="1612900" y="0"/>
                </a:lnTo>
                <a:lnTo>
                  <a:pt x="2430463" y="817563"/>
                </a:lnTo>
              </a:path>
            </a:pathLst>
          </a:custGeom>
          <a:noFill/>
          <a:ln w="3810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smtClean="0">
              <a:ln>
                <a:noFill/>
              </a:ln>
              <a:solidFill>
                <a:prstClr val="white"/>
              </a:solidFill>
              <a:effectLst/>
              <a:uLnTx/>
              <a:uFillTx/>
              <a:latin typeface="Calibri Light"/>
            </a:endParaRPr>
          </a:p>
        </p:txBody>
      </p:sp>
      <p:grpSp>
        <p:nvGrpSpPr>
          <p:cNvPr id="3" name="Group 28"/>
          <p:cNvGrpSpPr/>
          <p:nvPr/>
        </p:nvGrpSpPr>
        <p:grpSpPr>
          <a:xfrm>
            <a:off x="178141" y="152400"/>
            <a:ext cx="307922" cy="1612900"/>
            <a:chOff x="83821" y="0"/>
            <a:chExt cx="219636" cy="903079"/>
          </a:xfrm>
        </p:grpSpPr>
        <p:sp>
          <p:nvSpPr>
            <p:cNvPr id="30" name="Rectangle 29"/>
            <p:cNvSpPr/>
            <p:nvPr/>
          </p:nvSpPr>
          <p:spPr>
            <a:xfrm>
              <a:off x="84026" y="0"/>
              <a:ext cx="219431" cy="21095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84262" y="408599"/>
              <a:ext cx="219194" cy="49448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83821" y="210952"/>
              <a:ext cx="217937" cy="2209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3" name="Object 32">
              <a:extLst>
                <a:ext uri="{FF2B5EF4-FFF2-40B4-BE49-F238E27FC236}">
                  <a16:creationId xmlns="" xmlns:a16="http://schemas.microsoft.com/office/drawing/2014/main" id="{CAD0D7B8-E462-453C-B296-CA0154FA54AE}"/>
                </a:ext>
              </a:extLst>
            </p:cNvPr>
            <p:cNvGraphicFramePr>
              <a:graphicFrameLocks noChangeAspect="1"/>
            </p:cNvGraphicFramePr>
            <p:nvPr>
              <p:extLst>
                <p:ext uri="{D42A27DB-BD31-4B8C-83A1-F6EECF244321}">
                  <p14:modId xmlns:p14="http://schemas.microsoft.com/office/powerpoint/2010/main" xmlns="" val="4059142145"/>
                </p:ext>
              </p:extLst>
            </p:nvPr>
          </p:nvGraphicFramePr>
          <p:xfrm>
            <a:off x="100420" y="236973"/>
            <a:ext cx="183878" cy="183422"/>
          </p:xfrm>
          <a:graphic>
            <a:graphicData uri="http://schemas.openxmlformats.org/presentationml/2006/ole">
              <p:oleObj spid="_x0000_s66562" name="CorelDRAW" r:id="rId3" imgW="2169000" imgH="2169360" progId="">
                <p:embed/>
              </p:oleObj>
            </a:graphicData>
          </a:graphic>
        </p:graphicFrame>
      </p:grpSp>
      <p:sp>
        <p:nvSpPr>
          <p:cNvPr id="2" name="Rectangle 1"/>
          <p:cNvSpPr/>
          <p:nvPr/>
        </p:nvSpPr>
        <p:spPr>
          <a:xfrm>
            <a:off x="3085504" y="5394448"/>
            <a:ext cx="2589170" cy="646331"/>
          </a:xfrm>
          <a:prstGeom prst="rect">
            <a:avLst/>
          </a:prstGeom>
        </p:spPr>
        <p:txBody>
          <a:bodyPr wrap="none">
            <a:spAutoFit/>
          </a:bodyPr>
          <a:lstStyle/>
          <a:p>
            <a:r>
              <a:rPr lang="en-US" dirty="0" smtClean="0">
                <a:latin typeface="Casper" panose="02000506000000020004" pitchFamily="2" charset="0"/>
                <a:ea typeface="Segoe UI" panose="020B0502040204020203" pitchFamily="34" charset="0"/>
                <a:cs typeface="Segoe UI" panose="020B0502040204020203" pitchFamily="34" charset="0"/>
              </a:rPr>
              <a:t>For queries</a:t>
            </a:r>
          </a:p>
          <a:p>
            <a:r>
              <a:rPr lang="en-US" dirty="0" smtClean="0">
                <a:latin typeface="Casper" panose="02000506000000020004" pitchFamily="2" charset="0"/>
                <a:cs typeface="Segoe UI" panose="020B0502040204020203" pitchFamily="34" charset="0"/>
              </a:rPr>
              <a:t>Email: </a:t>
            </a:r>
            <a:r>
              <a:rPr lang="en-US" dirty="0" err="1" smtClean="0">
                <a:latin typeface="Casper" panose="02000506000000020004" pitchFamily="2" charset="0"/>
                <a:cs typeface="Segoe UI" panose="020B0502040204020203" pitchFamily="34" charset="0"/>
              </a:rPr>
              <a:t>monika.e11032@cumail.in</a:t>
            </a:r>
            <a:endParaRPr lang="en-US" dirty="0"/>
          </a:p>
        </p:txBody>
      </p:sp>
    </p:spTree>
    <p:extLst>
      <p:ext uri="{BB962C8B-B14F-4D97-AF65-F5344CB8AC3E}">
        <p14:creationId xmlns:p14="http://schemas.microsoft.com/office/powerpoint/2010/main" xmlns="" val="265650126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2"/>
          <p:cNvSpPr txBox="1">
            <a:spLocks noGrp="1"/>
          </p:cNvSpPr>
          <p:nvPr>
            <p:ph type="title"/>
          </p:nvPr>
        </p:nvSpPr>
        <p:spPr>
          <a:xfrm>
            <a:off x="629842" y="457203"/>
            <a:ext cx="5058926" cy="742013"/>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4800"/>
              <a:buFont typeface="Calibri"/>
              <a:buNone/>
            </a:pPr>
            <a:r>
              <a:rPr lang="en-US" sz="4800" b="1"/>
              <a:t>Course Objectives</a:t>
            </a:r>
            <a:endParaRPr sz="4800" b="1"/>
          </a:p>
        </p:txBody>
      </p:sp>
      <p:sp>
        <p:nvSpPr>
          <p:cNvPr id="196" name="Google Shape;196;p2"/>
          <p:cNvSpPr txBox="1">
            <a:spLocks noGrp="1"/>
          </p:cNvSpPr>
          <p:nvPr>
            <p:ph type="body" idx="2"/>
          </p:nvPr>
        </p:nvSpPr>
        <p:spPr>
          <a:xfrm>
            <a:off x="629841" y="1477006"/>
            <a:ext cx="8179308" cy="3811588"/>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800"/>
              <a:buNone/>
            </a:pPr>
            <a:r>
              <a:rPr lang="en-US" sz="2800" b="1" dirty="0"/>
              <a:t> </a:t>
            </a:r>
            <a:endParaRPr sz="2800"/>
          </a:p>
          <a:p>
            <a:pPr marL="0" lvl="0" indent="0" algn="l" rtl="0">
              <a:lnSpc>
                <a:spcPct val="90000"/>
              </a:lnSpc>
              <a:spcBef>
                <a:spcPts val="1000"/>
              </a:spcBef>
              <a:spcAft>
                <a:spcPts val="0"/>
              </a:spcAft>
              <a:buClr>
                <a:schemeClr val="dk1"/>
              </a:buClr>
              <a:buSzPts val="2800"/>
              <a:buFont typeface="Arial"/>
              <a:buNone/>
            </a:pPr>
            <a:endParaRPr sz="2800" b="1"/>
          </a:p>
          <a:p>
            <a:pPr marL="0" lvl="0" indent="0" algn="l" rtl="0">
              <a:lnSpc>
                <a:spcPct val="90000"/>
              </a:lnSpc>
              <a:spcBef>
                <a:spcPts val="1000"/>
              </a:spcBef>
              <a:spcAft>
                <a:spcPts val="0"/>
              </a:spcAft>
              <a:buClr>
                <a:schemeClr val="dk1"/>
              </a:buClr>
              <a:buSzPts val="2800"/>
              <a:buFont typeface="Noto Sans Symbols"/>
              <a:buNone/>
            </a:pPr>
            <a:endParaRPr sz="2800" b="1"/>
          </a:p>
        </p:txBody>
      </p:sp>
      <p:sp>
        <p:nvSpPr>
          <p:cNvPr id="197" name="Google Shape;197;p2"/>
          <p:cNvSpPr txBox="1">
            <a:spLocks noGrp="1"/>
          </p:cNvSpPr>
          <p:nvPr>
            <p:ph type="sldNum" idx="12"/>
          </p:nvPr>
        </p:nvSpPr>
        <p:spPr>
          <a:xfrm>
            <a:off x="6457950" y="6356353"/>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2</a:t>
            </a:fld>
            <a:endParaRPr/>
          </a:p>
        </p:txBody>
      </p:sp>
      <p:graphicFrame>
        <p:nvGraphicFramePr>
          <p:cNvPr id="5" name="Table 4"/>
          <p:cNvGraphicFramePr>
            <a:graphicFrameLocks noGrp="1"/>
          </p:cNvGraphicFramePr>
          <p:nvPr/>
        </p:nvGraphicFramePr>
        <p:xfrm>
          <a:off x="534650" y="1634063"/>
          <a:ext cx="8313295" cy="4160034"/>
        </p:xfrm>
        <a:graphic>
          <a:graphicData uri="http://schemas.openxmlformats.org/drawingml/2006/table">
            <a:tbl>
              <a:tblPr firstRow="1" bandRow="1">
                <a:tableStyleId>{22838BEF-8BB2-4498-84A7-C5851F593DF1}</a:tableStyleId>
              </a:tblPr>
              <a:tblGrid>
                <a:gridCol w="8313295"/>
              </a:tblGrid>
              <a:tr h="1348978">
                <a:tc>
                  <a:txBody>
                    <a:bodyPr/>
                    <a:lstStyle/>
                    <a:p>
                      <a:r>
                        <a:rPr lang="en-US" sz="2000" b="1" u="none" strike="noStrike" cap="none" dirty="0" smtClean="0">
                          <a:latin typeface="Calibri" pitchFamily="34" charset="0"/>
                          <a:sym typeface="Arial"/>
                        </a:rPr>
                        <a:t>To introduce soft computing concepts and techniques of artificial neural networks, fuzzy sets, fuzzy logic and genetic algorithms</a:t>
                      </a:r>
                    </a:p>
                  </a:txBody>
                  <a:tcPr marL="68580" marR="68580" anchor="ctr"/>
                </a:tc>
              </a:tr>
              <a:tr h="874885">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2000" b="1" u="none" strike="noStrike" cap="none" dirty="0" smtClean="0">
                          <a:latin typeface="Calibri" pitchFamily="34" charset="0"/>
                          <a:sym typeface="Arial"/>
                        </a:rPr>
                        <a:t>To understand the various techniques from the application point of view.</a:t>
                      </a:r>
                    </a:p>
                    <a:p>
                      <a:endParaRPr lang="en-US" sz="2000" b="1" dirty="0">
                        <a:latin typeface="Calibri" pitchFamily="34" charset="0"/>
                      </a:endParaRPr>
                    </a:p>
                  </a:txBody>
                  <a:tcPr marL="68580" marR="68580" anchor="ctr"/>
                </a:tc>
              </a:tr>
              <a:tr h="1235131">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2000" b="1" u="none" strike="noStrike" cap="none" dirty="0" smtClean="0">
                          <a:latin typeface="Calibri" pitchFamily="34" charset="0"/>
                          <a:sym typeface="Arial"/>
                        </a:rPr>
                        <a:t>To analyze various soft computing techniques and decide the technique to be used in a particular problem situation. </a:t>
                      </a:r>
                    </a:p>
                    <a:p>
                      <a:endParaRPr lang="en-US" sz="2000" b="1" dirty="0">
                        <a:latin typeface="Calibri" pitchFamily="34" charset="0"/>
                      </a:endParaRPr>
                    </a:p>
                  </a:txBody>
                  <a:tcPr marL="68580" marR="68580" anchor="ctr"/>
                </a:tc>
              </a:tr>
              <a:tr h="626143">
                <a:tc>
                  <a:txBody>
                    <a:bodyPr/>
                    <a:lstStyle/>
                    <a:p>
                      <a:r>
                        <a:rPr lang="en-US" sz="2000" b="1" u="none" strike="noStrike" cap="none" dirty="0" smtClean="0">
                          <a:latin typeface="Calibri" pitchFamily="34" charset="0"/>
                          <a:sym typeface="Arial"/>
                        </a:rPr>
                        <a:t>To implement soft computing based solutions for real-world problems</a:t>
                      </a:r>
                    </a:p>
                    <a:p>
                      <a:endParaRPr lang="en-US" sz="2000" b="1" dirty="0">
                        <a:latin typeface="Calibri" pitchFamily="34" charset="0"/>
                      </a:endParaRPr>
                    </a:p>
                  </a:txBody>
                  <a:tcPr marL="68580" marR="68580" anchor="ctr"/>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3"/>
          <p:cNvSpPr txBox="1">
            <a:spLocks noGrp="1"/>
          </p:cNvSpPr>
          <p:nvPr>
            <p:ph type="title"/>
          </p:nvPr>
        </p:nvSpPr>
        <p:spPr>
          <a:xfrm>
            <a:off x="629842" y="457203"/>
            <a:ext cx="5058926" cy="742013"/>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4800"/>
              <a:buFont typeface="Calibri"/>
              <a:buNone/>
            </a:pPr>
            <a:r>
              <a:rPr lang="en-US" sz="4800" b="1"/>
              <a:t>Course Outcomes</a:t>
            </a:r>
            <a:endParaRPr sz="4800" b="1"/>
          </a:p>
        </p:txBody>
      </p:sp>
      <p:sp>
        <p:nvSpPr>
          <p:cNvPr id="203" name="Google Shape;203;p3"/>
          <p:cNvSpPr txBox="1">
            <a:spLocks noGrp="1"/>
          </p:cNvSpPr>
          <p:nvPr>
            <p:ph type="sldNum" idx="12"/>
          </p:nvPr>
        </p:nvSpPr>
        <p:spPr>
          <a:xfrm>
            <a:off x="6457950" y="6356353"/>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3</a:t>
            </a:fld>
            <a:endParaRPr/>
          </a:p>
        </p:txBody>
      </p:sp>
      <p:graphicFrame>
        <p:nvGraphicFramePr>
          <p:cNvPr id="5" name="Table 4"/>
          <p:cNvGraphicFramePr>
            <a:graphicFrameLocks noGrp="1"/>
          </p:cNvGraphicFramePr>
          <p:nvPr/>
        </p:nvGraphicFramePr>
        <p:xfrm>
          <a:off x="247339" y="1556928"/>
          <a:ext cx="8600607" cy="4783910"/>
        </p:xfrm>
        <a:graphic>
          <a:graphicData uri="http://schemas.openxmlformats.org/drawingml/2006/table">
            <a:tbl>
              <a:tblPr/>
              <a:tblGrid>
                <a:gridCol w="630704"/>
                <a:gridCol w="7040663"/>
                <a:gridCol w="929240"/>
              </a:tblGrid>
              <a:tr h="896983">
                <a:tc>
                  <a:txBody>
                    <a:bodyPr/>
                    <a:lstStyle/>
                    <a:p>
                      <a:pPr marL="0" marR="53975">
                        <a:lnSpc>
                          <a:spcPct val="115000"/>
                        </a:lnSpc>
                        <a:spcBef>
                          <a:spcPts val="0"/>
                        </a:spcBef>
                        <a:spcAft>
                          <a:spcPts val="1000"/>
                        </a:spcAft>
                      </a:pPr>
                      <a:r>
                        <a:rPr lang="en-US" sz="2000" b="1">
                          <a:solidFill>
                            <a:srgbClr val="000000"/>
                          </a:solidFill>
                          <a:latin typeface="Calibri Light"/>
                          <a:ea typeface="Calibri"/>
                          <a:cs typeface="Calibri"/>
                        </a:rPr>
                        <a:t>CO1</a:t>
                      </a:r>
                      <a:endParaRPr lang="en-US" sz="2000" b="1">
                        <a:latin typeface="Calibri"/>
                        <a:ea typeface="Calibri"/>
                        <a:cs typeface="Times New Roman"/>
                      </a:endParaRP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E4D5"/>
                    </a:solidFill>
                  </a:tcPr>
                </a:tc>
                <a:tc>
                  <a:txBody>
                    <a:bodyPr/>
                    <a:lstStyle/>
                    <a:p>
                      <a:pPr marL="0" marR="0" fontAlgn="base">
                        <a:lnSpc>
                          <a:spcPct val="115000"/>
                        </a:lnSpc>
                        <a:spcBef>
                          <a:spcPts val="0"/>
                        </a:spcBef>
                        <a:spcAft>
                          <a:spcPts val="0"/>
                        </a:spcAft>
                      </a:pPr>
                      <a:r>
                        <a:rPr lang="en-US" sz="2000" b="1">
                          <a:solidFill>
                            <a:srgbClr val="000000"/>
                          </a:solidFill>
                          <a:latin typeface="Calibri Light"/>
                          <a:ea typeface="Times New Roman"/>
                          <a:cs typeface="Times New Roman"/>
                        </a:rPr>
                        <a:t>Identify and describe soft computing techniques and their roles in building intelligent. Machines</a:t>
                      </a:r>
                      <a:endParaRPr lang="en-US" sz="2000" b="1">
                        <a:latin typeface="Calibri"/>
                        <a:ea typeface="Calibri"/>
                        <a:cs typeface="Times New Roman"/>
                      </a:endParaRP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E4D5"/>
                    </a:solidFill>
                  </a:tcPr>
                </a:tc>
                <a:tc>
                  <a:txBody>
                    <a:bodyPr/>
                    <a:lstStyle/>
                    <a:p>
                      <a:pPr marL="0" marR="53975">
                        <a:lnSpc>
                          <a:spcPct val="115000"/>
                        </a:lnSpc>
                        <a:spcBef>
                          <a:spcPts val="0"/>
                        </a:spcBef>
                        <a:spcAft>
                          <a:spcPts val="1000"/>
                        </a:spcAft>
                      </a:pPr>
                      <a:r>
                        <a:rPr lang="en-US" sz="2000" b="1">
                          <a:solidFill>
                            <a:srgbClr val="000000"/>
                          </a:solidFill>
                          <a:latin typeface="Calibri Light"/>
                          <a:ea typeface="Calibri"/>
                          <a:cs typeface="Calibri"/>
                        </a:rPr>
                        <a:t>1</a:t>
                      </a:r>
                      <a:endParaRPr lang="en-US" sz="2000" b="1">
                        <a:latin typeface="Calibri"/>
                        <a:ea typeface="Calibri"/>
                        <a:cs typeface="Times New Roman"/>
                      </a:endParaRP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E4D5"/>
                    </a:solidFill>
                  </a:tcPr>
                </a:tc>
              </a:tr>
              <a:tr h="896983">
                <a:tc>
                  <a:txBody>
                    <a:bodyPr/>
                    <a:lstStyle/>
                    <a:p>
                      <a:pPr marL="0" marR="53975">
                        <a:lnSpc>
                          <a:spcPct val="115000"/>
                        </a:lnSpc>
                        <a:spcBef>
                          <a:spcPts val="0"/>
                        </a:spcBef>
                        <a:spcAft>
                          <a:spcPts val="1000"/>
                        </a:spcAft>
                      </a:pPr>
                      <a:r>
                        <a:rPr lang="en-US" sz="2000" b="1">
                          <a:solidFill>
                            <a:srgbClr val="000000"/>
                          </a:solidFill>
                          <a:latin typeface="Calibri Light"/>
                          <a:ea typeface="Calibri"/>
                          <a:cs typeface="Calibri"/>
                        </a:rPr>
                        <a:t>CO2</a:t>
                      </a:r>
                      <a:endParaRPr lang="en-US" sz="2000" b="1">
                        <a:latin typeface="Calibri"/>
                        <a:ea typeface="Calibri"/>
                        <a:cs typeface="Times New Roman"/>
                      </a:endParaRP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2EFD9"/>
                    </a:solidFill>
                  </a:tcPr>
                </a:tc>
                <a:tc>
                  <a:txBody>
                    <a:bodyPr/>
                    <a:lstStyle/>
                    <a:p>
                      <a:pPr marL="0" marR="0" fontAlgn="base">
                        <a:lnSpc>
                          <a:spcPct val="115000"/>
                        </a:lnSpc>
                        <a:spcBef>
                          <a:spcPts val="0"/>
                        </a:spcBef>
                        <a:spcAft>
                          <a:spcPts val="0"/>
                        </a:spcAft>
                      </a:pPr>
                      <a:r>
                        <a:rPr lang="en-US" sz="2000" b="1">
                          <a:solidFill>
                            <a:srgbClr val="000000"/>
                          </a:solidFill>
                          <a:latin typeface="Calibri Light"/>
                          <a:ea typeface="Times New Roman"/>
                          <a:cs typeface="Times New Roman"/>
                        </a:rPr>
                        <a:t>Recognize the feasibility of applying a soft computing methodology for a particular problem.</a:t>
                      </a:r>
                      <a:endParaRPr lang="en-US" sz="2000" b="1">
                        <a:latin typeface="Calibri"/>
                        <a:ea typeface="Calibri"/>
                        <a:cs typeface="Times New Roman"/>
                      </a:endParaRP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2EFD9"/>
                    </a:solidFill>
                  </a:tcPr>
                </a:tc>
                <a:tc>
                  <a:txBody>
                    <a:bodyPr/>
                    <a:lstStyle/>
                    <a:p>
                      <a:pPr marL="0" marR="53975">
                        <a:lnSpc>
                          <a:spcPct val="115000"/>
                        </a:lnSpc>
                        <a:spcBef>
                          <a:spcPts val="0"/>
                        </a:spcBef>
                        <a:spcAft>
                          <a:spcPts val="1000"/>
                        </a:spcAft>
                      </a:pPr>
                      <a:r>
                        <a:rPr lang="en-US" sz="2000" b="1">
                          <a:solidFill>
                            <a:srgbClr val="000000"/>
                          </a:solidFill>
                          <a:latin typeface="Calibri Light"/>
                          <a:ea typeface="Calibri"/>
                          <a:cs typeface="Calibri"/>
                        </a:rPr>
                        <a:t>2,4</a:t>
                      </a:r>
                      <a:endParaRPr lang="en-US" sz="2000" b="1">
                        <a:latin typeface="Calibri"/>
                        <a:ea typeface="Calibri"/>
                        <a:cs typeface="Times New Roman"/>
                      </a:endParaRP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2EFD9"/>
                    </a:solidFill>
                  </a:tcPr>
                </a:tc>
              </a:tr>
              <a:tr h="1494972">
                <a:tc>
                  <a:txBody>
                    <a:bodyPr/>
                    <a:lstStyle/>
                    <a:p>
                      <a:pPr marL="0" marR="53975">
                        <a:lnSpc>
                          <a:spcPct val="115000"/>
                        </a:lnSpc>
                        <a:spcBef>
                          <a:spcPts val="0"/>
                        </a:spcBef>
                        <a:spcAft>
                          <a:spcPts val="1000"/>
                        </a:spcAft>
                      </a:pPr>
                      <a:r>
                        <a:rPr lang="en-US" sz="2000" b="1">
                          <a:solidFill>
                            <a:srgbClr val="000000"/>
                          </a:solidFill>
                          <a:latin typeface="Calibri Light"/>
                          <a:ea typeface="Calibri"/>
                          <a:cs typeface="Calibri"/>
                        </a:rPr>
                        <a:t>CO3</a:t>
                      </a:r>
                      <a:endParaRPr lang="en-US" sz="2000" b="1">
                        <a:latin typeface="Calibri"/>
                        <a:ea typeface="Calibri"/>
                        <a:cs typeface="Times New Roman"/>
                      </a:endParaRP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DEDED"/>
                    </a:solidFill>
                  </a:tcPr>
                </a:tc>
                <a:tc>
                  <a:txBody>
                    <a:bodyPr/>
                    <a:lstStyle/>
                    <a:p>
                      <a:pPr marL="0" marR="0" fontAlgn="base">
                        <a:lnSpc>
                          <a:spcPct val="115000"/>
                        </a:lnSpc>
                        <a:spcBef>
                          <a:spcPts val="0"/>
                        </a:spcBef>
                        <a:spcAft>
                          <a:spcPts val="0"/>
                        </a:spcAft>
                      </a:pPr>
                      <a:r>
                        <a:rPr lang="en-US" sz="2000" b="1">
                          <a:solidFill>
                            <a:srgbClr val="000000"/>
                          </a:solidFill>
                          <a:latin typeface="Calibri Light"/>
                          <a:ea typeface="Times New Roman"/>
                          <a:cs typeface="Times New Roman"/>
                        </a:rPr>
                        <a:t>Apply fuzzy logic and reasoning to handle uncertainty and solve engineering problems, genetic algorithms to combinatorial optimization problems and neural networks to pattern classification and regression problems.</a:t>
                      </a:r>
                      <a:endParaRPr lang="en-US" sz="2000" b="1">
                        <a:latin typeface="Calibri"/>
                        <a:ea typeface="Calibri"/>
                        <a:cs typeface="Times New Roman"/>
                      </a:endParaRP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DEDED"/>
                    </a:solidFill>
                  </a:tcPr>
                </a:tc>
                <a:tc>
                  <a:txBody>
                    <a:bodyPr/>
                    <a:lstStyle/>
                    <a:p>
                      <a:pPr marL="0" marR="53975">
                        <a:lnSpc>
                          <a:spcPct val="115000"/>
                        </a:lnSpc>
                        <a:spcBef>
                          <a:spcPts val="0"/>
                        </a:spcBef>
                        <a:spcAft>
                          <a:spcPts val="1000"/>
                        </a:spcAft>
                      </a:pPr>
                      <a:r>
                        <a:rPr lang="en-US" sz="2000" b="1">
                          <a:solidFill>
                            <a:srgbClr val="000000"/>
                          </a:solidFill>
                          <a:latin typeface="Calibri Light"/>
                          <a:ea typeface="Calibri"/>
                          <a:cs typeface="Calibri"/>
                        </a:rPr>
                        <a:t>3</a:t>
                      </a:r>
                      <a:endParaRPr lang="en-US" sz="2000" b="1">
                        <a:latin typeface="Calibri"/>
                        <a:ea typeface="Calibri"/>
                        <a:cs typeface="Times New Roman"/>
                      </a:endParaRP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DEDED"/>
                    </a:solidFill>
                  </a:tcPr>
                </a:tc>
              </a:tr>
              <a:tr h="896983">
                <a:tc>
                  <a:txBody>
                    <a:bodyPr/>
                    <a:lstStyle/>
                    <a:p>
                      <a:pPr marL="0" marR="53975">
                        <a:lnSpc>
                          <a:spcPct val="115000"/>
                        </a:lnSpc>
                        <a:spcBef>
                          <a:spcPts val="0"/>
                        </a:spcBef>
                        <a:spcAft>
                          <a:spcPts val="1000"/>
                        </a:spcAft>
                      </a:pPr>
                      <a:r>
                        <a:rPr lang="en-US" sz="2000" b="1">
                          <a:solidFill>
                            <a:srgbClr val="000000"/>
                          </a:solidFill>
                          <a:latin typeface="Calibri Light"/>
                          <a:ea typeface="Calibri"/>
                          <a:cs typeface="Calibri"/>
                        </a:rPr>
                        <a:t>CO4</a:t>
                      </a:r>
                      <a:endParaRPr lang="en-US" sz="2000" b="1">
                        <a:latin typeface="Calibri"/>
                        <a:ea typeface="Calibri"/>
                        <a:cs typeface="Times New Roman"/>
                      </a:endParaRP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marL="0" marR="0" fontAlgn="base">
                        <a:lnSpc>
                          <a:spcPct val="115000"/>
                        </a:lnSpc>
                        <a:spcBef>
                          <a:spcPts val="0"/>
                        </a:spcBef>
                        <a:spcAft>
                          <a:spcPts val="0"/>
                        </a:spcAft>
                      </a:pPr>
                      <a:r>
                        <a:rPr lang="en-US" sz="2000" b="1">
                          <a:solidFill>
                            <a:srgbClr val="000000"/>
                          </a:solidFill>
                          <a:latin typeface="Calibri Light"/>
                          <a:ea typeface="Times New Roman"/>
                          <a:cs typeface="Times New Roman"/>
                        </a:rPr>
                        <a:t>Effectively use modern software tools to solve real problems using a soft computing approach.</a:t>
                      </a:r>
                      <a:endParaRPr lang="en-US" sz="2000" b="1">
                        <a:latin typeface="Calibri"/>
                        <a:ea typeface="Calibri"/>
                        <a:cs typeface="Times New Roman"/>
                      </a:endParaRP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marL="0" marR="53975">
                        <a:lnSpc>
                          <a:spcPct val="115000"/>
                        </a:lnSpc>
                        <a:spcBef>
                          <a:spcPts val="0"/>
                        </a:spcBef>
                        <a:spcAft>
                          <a:spcPts val="1000"/>
                        </a:spcAft>
                      </a:pPr>
                      <a:r>
                        <a:rPr lang="en-US" sz="2000" b="1">
                          <a:solidFill>
                            <a:srgbClr val="000000"/>
                          </a:solidFill>
                          <a:latin typeface="Calibri Light"/>
                          <a:ea typeface="Calibri"/>
                          <a:cs typeface="Calibri"/>
                        </a:rPr>
                        <a:t>3</a:t>
                      </a:r>
                      <a:endParaRPr lang="en-US" sz="2000" b="1">
                        <a:latin typeface="Calibri"/>
                        <a:ea typeface="Calibri"/>
                        <a:cs typeface="Times New Roman"/>
                      </a:endParaRP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r>
              <a:tr h="597989">
                <a:tc>
                  <a:txBody>
                    <a:bodyPr/>
                    <a:lstStyle/>
                    <a:p>
                      <a:pPr marL="0" marR="53975">
                        <a:lnSpc>
                          <a:spcPct val="115000"/>
                        </a:lnSpc>
                        <a:spcBef>
                          <a:spcPts val="0"/>
                        </a:spcBef>
                        <a:spcAft>
                          <a:spcPts val="1000"/>
                        </a:spcAft>
                      </a:pPr>
                      <a:r>
                        <a:rPr lang="en-US" sz="2000" b="1">
                          <a:solidFill>
                            <a:srgbClr val="000000"/>
                          </a:solidFill>
                          <a:latin typeface="Calibri Light"/>
                          <a:ea typeface="Calibri"/>
                          <a:cs typeface="Calibri"/>
                        </a:rPr>
                        <a:t>CO5</a:t>
                      </a:r>
                      <a:endParaRPr lang="en-US" sz="2000" b="1">
                        <a:latin typeface="Calibri"/>
                        <a:ea typeface="Calibri"/>
                        <a:cs typeface="Times New Roman"/>
                      </a:endParaRP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E2F3"/>
                    </a:solidFill>
                  </a:tcPr>
                </a:tc>
                <a:tc>
                  <a:txBody>
                    <a:bodyPr/>
                    <a:lstStyle/>
                    <a:p>
                      <a:pPr marL="0" marR="53975">
                        <a:lnSpc>
                          <a:spcPct val="115000"/>
                        </a:lnSpc>
                        <a:spcBef>
                          <a:spcPts val="0"/>
                        </a:spcBef>
                        <a:spcAft>
                          <a:spcPts val="1000"/>
                        </a:spcAft>
                      </a:pPr>
                      <a:r>
                        <a:rPr lang="en-US" sz="2000" b="1">
                          <a:solidFill>
                            <a:srgbClr val="000000"/>
                          </a:solidFill>
                          <a:latin typeface="Calibri Light"/>
                          <a:ea typeface="Times New Roman"/>
                          <a:cs typeface="Times New Roman"/>
                        </a:rPr>
                        <a:t>Evaluate various soft computing approaches for a given problem.</a:t>
                      </a:r>
                      <a:endParaRPr lang="en-US" sz="2000" b="1">
                        <a:latin typeface="Calibri"/>
                        <a:ea typeface="Calibri"/>
                        <a:cs typeface="Times New Roman"/>
                      </a:endParaRP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E2F3"/>
                    </a:solidFill>
                  </a:tcPr>
                </a:tc>
                <a:tc>
                  <a:txBody>
                    <a:bodyPr/>
                    <a:lstStyle/>
                    <a:p>
                      <a:pPr marL="0" marR="53975">
                        <a:lnSpc>
                          <a:spcPct val="115000"/>
                        </a:lnSpc>
                        <a:spcBef>
                          <a:spcPts val="0"/>
                        </a:spcBef>
                        <a:spcAft>
                          <a:spcPts val="1000"/>
                        </a:spcAft>
                      </a:pPr>
                      <a:r>
                        <a:rPr lang="en-US" sz="2000" b="1" dirty="0">
                          <a:solidFill>
                            <a:srgbClr val="000000"/>
                          </a:solidFill>
                          <a:latin typeface="Calibri Light"/>
                          <a:ea typeface="Calibri"/>
                          <a:cs typeface="Calibri"/>
                        </a:rPr>
                        <a:t>4</a:t>
                      </a:r>
                      <a:endParaRPr lang="en-US" sz="2000" b="1" dirty="0">
                        <a:latin typeface="Calibri"/>
                        <a:ea typeface="Calibri"/>
                        <a:cs typeface="Times New Roman"/>
                      </a:endParaRP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E2F3"/>
                    </a:solidFill>
                  </a:tcPr>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9842" y="457203"/>
            <a:ext cx="5058926" cy="742013"/>
          </a:xfrm>
        </p:spPr>
        <p:txBody>
          <a:bodyPr>
            <a:noAutofit/>
          </a:bodyPr>
          <a:lstStyle/>
          <a:p>
            <a:r>
              <a:rPr lang="en-US" sz="4800" b="1" dirty="0" smtClean="0"/>
              <a:t>Table of Contents</a:t>
            </a:r>
            <a:endParaRPr lang="en-US" sz="4800" b="1" dirty="0"/>
          </a:p>
        </p:txBody>
      </p:sp>
      <p:sp>
        <p:nvSpPr>
          <p:cNvPr id="4" name="Text Placeholder 3"/>
          <p:cNvSpPr>
            <a:spLocks noGrp="1"/>
          </p:cNvSpPr>
          <p:nvPr>
            <p:ph type="body" sz="half" idx="2"/>
          </p:nvPr>
        </p:nvSpPr>
        <p:spPr>
          <a:xfrm>
            <a:off x="584870" y="1502764"/>
            <a:ext cx="7797129" cy="3811588"/>
          </a:xfrm>
        </p:spPr>
        <p:txBody>
          <a:bodyPr>
            <a:noAutofit/>
          </a:bodyPr>
          <a:lstStyle/>
          <a:p>
            <a:pPr>
              <a:buFont typeface="Arial" pitchFamily="34" charset="0"/>
              <a:buChar char="•"/>
            </a:pPr>
            <a:r>
              <a:rPr lang="en-US" sz="2800" dirty="0" smtClean="0"/>
              <a:t>Associative Memory Networks</a:t>
            </a:r>
          </a:p>
          <a:p>
            <a:pPr>
              <a:buFont typeface="Arial" pitchFamily="34" charset="0"/>
              <a:buChar char="•"/>
            </a:pPr>
            <a:r>
              <a:rPr lang="en-US" sz="2800" dirty="0" smtClean="0"/>
              <a:t>Bidirectional Associative Memory (BAM)</a:t>
            </a:r>
          </a:p>
          <a:p>
            <a:pPr>
              <a:buFont typeface="Arial" pitchFamily="34" charset="0"/>
              <a:buChar char="•"/>
            </a:pPr>
            <a:r>
              <a:rPr lang="en-US" sz="2800" dirty="0" smtClean="0"/>
              <a:t>Hopfield Networks</a:t>
            </a:r>
          </a:p>
          <a:p>
            <a:pPr>
              <a:buFont typeface="Arial" pitchFamily="34" charset="0"/>
              <a:buChar char="•"/>
            </a:pPr>
            <a:r>
              <a:rPr lang="en-US" sz="2800" dirty="0" smtClean="0"/>
              <a:t>Self-Organizing Feature Maps: </a:t>
            </a:r>
            <a:r>
              <a:rPr lang="en-US" sz="2800" dirty="0" err="1" smtClean="0"/>
              <a:t>Kohonen</a:t>
            </a:r>
            <a:r>
              <a:rPr lang="en-US" sz="2800" dirty="0" smtClean="0"/>
              <a:t> Self-Organizing Feature Maps.</a:t>
            </a:r>
            <a:endParaRPr lang="en-US" sz="2800" b="1" dirty="0"/>
          </a:p>
        </p:txBody>
      </p:sp>
      <p:sp>
        <p:nvSpPr>
          <p:cNvPr id="5" name="Slide Number Placeholder 4"/>
          <p:cNvSpPr>
            <a:spLocks noGrp="1"/>
          </p:cNvSpPr>
          <p:nvPr>
            <p:ph type="sldNum" sz="quarter" idx="12"/>
          </p:nvPr>
        </p:nvSpPr>
        <p:spPr/>
        <p:txBody>
          <a:bodyPr/>
          <a:lstStyle/>
          <a:p>
            <a:fld id="{BDCDBBEF-AA6C-4BA6-85B2-A17D7F280E38}" type="slidenum">
              <a:rPr lang="en-US" smtClean="0"/>
              <a:pPr/>
              <a:t>4</a:t>
            </a:fld>
            <a:endParaRPr lang="en-US"/>
          </a:p>
        </p:txBody>
      </p:sp>
    </p:spTree>
    <p:extLst>
      <p:ext uri="{BB962C8B-B14F-4D97-AF65-F5344CB8AC3E}">
        <p14:creationId xmlns:p14="http://schemas.microsoft.com/office/powerpoint/2010/main" xmlns="" val="42816531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95600"/>
            <a:ext cx="8229600" cy="1143000"/>
          </a:xfrm>
        </p:spPr>
        <p:txBody>
          <a:bodyPr>
            <a:normAutofit fontScale="90000"/>
          </a:bodyPr>
          <a:lstStyle/>
          <a:p>
            <a:r>
              <a:rPr lang="en-US" b="1" dirty="0" smtClean="0"/>
              <a:t>Introduction to </a:t>
            </a:r>
            <a:br>
              <a:rPr lang="en-US" b="1" dirty="0" smtClean="0"/>
            </a:br>
            <a:r>
              <a:rPr lang="en-US" b="1" dirty="0" smtClean="0"/>
              <a:t>Neural Network Models</a:t>
            </a:r>
            <a:endParaRPr lang="en-US" b="1" dirty="0"/>
          </a:p>
        </p:txBody>
      </p:sp>
      <p:sp>
        <p:nvSpPr>
          <p:cNvPr id="3" name="Footer Placeholder 2"/>
          <p:cNvSpPr>
            <a:spLocks noGrp="1"/>
          </p:cNvSpPr>
          <p:nvPr>
            <p:ph type="ftr" sz="quarter" idx="11"/>
          </p:nvPr>
        </p:nvSpPr>
        <p:spPr/>
        <p:txBody>
          <a:bodyPr/>
          <a:lstStyle/>
          <a:p>
            <a:r>
              <a:rPr lang="en-US" smtClean="0"/>
              <a:t>UIE, ECE Deptt.</a:t>
            </a:r>
            <a:endParaRPr lang="en-US"/>
          </a:p>
        </p:txBody>
      </p:sp>
      <p:sp>
        <p:nvSpPr>
          <p:cNvPr id="4" name="Slide Number Placeholder 3"/>
          <p:cNvSpPr>
            <a:spLocks noGrp="1"/>
          </p:cNvSpPr>
          <p:nvPr>
            <p:ph type="sldNum" sz="quarter" idx="12"/>
          </p:nvPr>
        </p:nvSpPr>
        <p:spPr/>
        <p:txBody>
          <a:bodyPr/>
          <a:lstStyle/>
          <a:p>
            <a:fld id="{3196E4FA-0509-4C1E-ADB1-D05ADE4219A2}" type="slidenum">
              <a:rPr lang="en-US" smtClean="0"/>
              <a:pPr/>
              <a:t>5</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4" name="Text Box 4"/>
          <p:cNvSpPr txBox="1">
            <a:spLocks noChangeArrowheads="1"/>
          </p:cNvSpPr>
          <p:nvPr/>
        </p:nvSpPr>
        <p:spPr bwMode="auto">
          <a:xfrm>
            <a:off x="2209800" y="228600"/>
            <a:ext cx="5334000" cy="492125"/>
          </a:xfrm>
          <a:prstGeom prst="rect">
            <a:avLst/>
          </a:prstGeom>
          <a:noFill/>
          <a:ln w="9525">
            <a:noFill/>
            <a:miter lim="800000"/>
            <a:headEnd/>
            <a:tailEnd/>
          </a:ln>
        </p:spPr>
        <p:txBody>
          <a:bodyPr wrap="square">
            <a:spAutoFit/>
          </a:bodyPr>
          <a:lstStyle/>
          <a:p>
            <a:pPr eaLnBrk="1" hangingPunct="1">
              <a:spcBef>
                <a:spcPct val="50000"/>
              </a:spcBef>
              <a:defRPr/>
            </a:pPr>
            <a:r>
              <a:rPr lang="en-US" sz="2600" b="1" dirty="0">
                <a:solidFill>
                  <a:srgbClr val="C00000"/>
                </a:solidFill>
                <a:latin typeface="Tahoma" pitchFamily="34" charset="0"/>
                <a:ea typeface="+mj-ea"/>
                <a:cs typeface="Tahoma" pitchFamily="34" charset="0"/>
              </a:rPr>
              <a:t>STORAGE CAPACITY OF DHN</a:t>
            </a:r>
          </a:p>
        </p:txBody>
      </p:sp>
      <p:sp>
        <p:nvSpPr>
          <p:cNvPr id="12295" name="Rectangle 5"/>
          <p:cNvSpPr>
            <a:spLocks noChangeArrowheads="1"/>
          </p:cNvSpPr>
          <p:nvPr/>
        </p:nvSpPr>
        <p:spPr bwMode="auto">
          <a:xfrm>
            <a:off x="457200" y="1143000"/>
            <a:ext cx="8305800" cy="4524375"/>
          </a:xfrm>
          <a:prstGeom prst="rect">
            <a:avLst/>
          </a:prstGeom>
          <a:noFill/>
          <a:ln w="9525">
            <a:noFill/>
            <a:miter lim="800000"/>
            <a:headEnd/>
            <a:tailEnd/>
          </a:ln>
        </p:spPr>
        <p:txBody>
          <a:bodyPr>
            <a:spAutoFit/>
          </a:bodyPr>
          <a:lstStyle/>
          <a:p>
            <a:pPr algn="just">
              <a:lnSpc>
                <a:spcPct val="120000"/>
              </a:lnSpc>
              <a:defRPr/>
            </a:pPr>
            <a:r>
              <a:rPr lang="en-US" sz="2000" b="1" i="1" dirty="0">
                <a:solidFill>
                  <a:schemeClr val="accent6">
                    <a:lumMod val="50000"/>
                  </a:schemeClr>
                </a:solidFill>
                <a:latin typeface="Tahoma" pitchFamily="34" charset="0"/>
                <a:ea typeface="+mj-ea"/>
                <a:cs typeface="Tahoma" pitchFamily="34" charset="0"/>
              </a:rPr>
              <a:t>P</a:t>
            </a:r>
            <a:r>
              <a:rPr lang="en-US" sz="2000" dirty="0">
                <a:solidFill>
                  <a:schemeClr val="accent6">
                    <a:lumMod val="50000"/>
                  </a:schemeClr>
                </a:solidFill>
                <a:latin typeface="Tahoma" pitchFamily="34" charset="0"/>
                <a:ea typeface="+mj-ea"/>
                <a:cs typeface="Tahoma" pitchFamily="34" charset="0"/>
              </a:rPr>
              <a:t>: maximum number of random patterns of dimension </a:t>
            </a:r>
            <a:r>
              <a:rPr lang="en-US" sz="2000" b="1" i="1" dirty="0">
                <a:solidFill>
                  <a:schemeClr val="accent6">
                    <a:lumMod val="50000"/>
                  </a:schemeClr>
                </a:solidFill>
                <a:latin typeface="Tahoma" pitchFamily="34" charset="0"/>
                <a:ea typeface="+mj-ea"/>
                <a:cs typeface="Tahoma" pitchFamily="34" charset="0"/>
              </a:rPr>
              <a:t>n </a:t>
            </a:r>
            <a:r>
              <a:rPr lang="en-US" sz="2000" dirty="0">
                <a:solidFill>
                  <a:schemeClr val="accent6">
                    <a:lumMod val="50000"/>
                  </a:schemeClr>
                </a:solidFill>
                <a:latin typeface="Tahoma" pitchFamily="34" charset="0"/>
                <a:ea typeface="+mj-ea"/>
                <a:cs typeface="Tahoma" pitchFamily="34" charset="0"/>
              </a:rPr>
              <a:t>can be stored in a DHM of n nodes</a:t>
            </a:r>
          </a:p>
          <a:p>
            <a:pPr algn="just">
              <a:lnSpc>
                <a:spcPct val="120000"/>
              </a:lnSpc>
              <a:defRPr/>
            </a:pPr>
            <a:endParaRPr lang="en-US" sz="2000" dirty="0">
              <a:solidFill>
                <a:schemeClr val="accent6">
                  <a:lumMod val="50000"/>
                </a:schemeClr>
              </a:solidFill>
              <a:latin typeface="Tahoma" pitchFamily="34" charset="0"/>
              <a:ea typeface="+mj-ea"/>
              <a:cs typeface="Tahoma" pitchFamily="34" charset="0"/>
            </a:endParaRPr>
          </a:p>
          <a:p>
            <a:pPr algn="just">
              <a:lnSpc>
                <a:spcPct val="120000"/>
              </a:lnSpc>
              <a:defRPr/>
            </a:pPr>
            <a:r>
              <a:rPr lang="en-US" sz="2000" dirty="0">
                <a:solidFill>
                  <a:schemeClr val="accent6">
                    <a:lumMod val="50000"/>
                  </a:schemeClr>
                </a:solidFill>
                <a:latin typeface="Tahoma" pitchFamily="34" charset="0"/>
                <a:ea typeface="+mj-ea"/>
                <a:cs typeface="Tahoma" pitchFamily="34" charset="0"/>
              </a:rPr>
              <a:t>Hopfield’s observation:</a:t>
            </a:r>
          </a:p>
          <a:p>
            <a:pPr algn="just">
              <a:lnSpc>
                <a:spcPct val="120000"/>
              </a:lnSpc>
              <a:defRPr/>
            </a:pPr>
            <a:endParaRPr lang="en-US" sz="2000" dirty="0">
              <a:solidFill>
                <a:schemeClr val="accent6">
                  <a:lumMod val="50000"/>
                </a:schemeClr>
              </a:solidFill>
              <a:latin typeface="Tahoma" pitchFamily="34" charset="0"/>
              <a:ea typeface="+mj-ea"/>
              <a:cs typeface="Tahoma" pitchFamily="34" charset="0"/>
            </a:endParaRPr>
          </a:p>
          <a:p>
            <a:pPr algn="just">
              <a:lnSpc>
                <a:spcPct val="120000"/>
              </a:lnSpc>
              <a:defRPr/>
            </a:pPr>
            <a:r>
              <a:rPr lang="en-US" sz="2000" dirty="0">
                <a:solidFill>
                  <a:schemeClr val="accent6">
                    <a:lumMod val="50000"/>
                  </a:schemeClr>
                </a:solidFill>
                <a:latin typeface="Tahoma" pitchFamily="34" charset="0"/>
                <a:ea typeface="+mj-ea"/>
                <a:cs typeface="Tahoma" pitchFamily="34" charset="0"/>
              </a:rPr>
              <a:t>Theoretical analysis:</a:t>
            </a:r>
          </a:p>
          <a:p>
            <a:pPr lvl="1" algn="just">
              <a:lnSpc>
                <a:spcPct val="120000"/>
              </a:lnSpc>
              <a:defRPr/>
            </a:pPr>
            <a:endParaRPr lang="en-US" sz="2000" dirty="0">
              <a:solidFill>
                <a:schemeClr val="accent6">
                  <a:lumMod val="50000"/>
                </a:schemeClr>
              </a:solidFill>
              <a:latin typeface="Tahoma" pitchFamily="34" charset="0"/>
              <a:ea typeface="+mj-ea"/>
              <a:cs typeface="Tahoma" pitchFamily="34" charset="0"/>
            </a:endParaRPr>
          </a:p>
          <a:p>
            <a:pPr marL="0" lvl="1" algn="just">
              <a:lnSpc>
                <a:spcPct val="120000"/>
              </a:lnSpc>
              <a:tabLst>
                <a:tab pos="228600" algn="l"/>
              </a:tabLst>
              <a:defRPr/>
            </a:pPr>
            <a:r>
              <a:rPr lang="en-US" sz="2000" b="1" i="1" dirty="0" err="1">
                <a:solidFill>
                  <a:schemeClr val="accent6">
                    <a:lumMod val="50000"/>
                  </a:schemeClr>
                </a:solidFill>
                <a:latin typeface="Tahoma" pitchFamily="34" charset="0"/>
                <a:ea typeface="+mj-ea"/>
                <a:cs typeface="Tahoma" pitchFamily="34" charset="0"/>
              </a:rPr>
              <a:t>P/n</a:t>
            </a:r>
            <a:r>
              <a:rPr lang="en-US" sz="2000" b="1" i="1" dirty="0">
                <a:solidFill>
                  <a:schemeClr val="accent6">
                    <a:lumMod val="50000"/>
                  </a:schemeClr>
                </a:solidFill>
                <a:latin typeface="Tahoma" pitchFamily="34" charset="0"/>
                <a:ea typeface="+mj-ea"/>
                <a:cs typeface="Tahoma" pitchFamily="34" charset="0"/>
              </a:rPr>
              <a:t> </a:t>
            </a:r>
            <a:r>
              <a:rPr lang="en-US" sz="2000" dirty="0">
                <a:solidFill>
                  <a:schemeClr val="accent6">
                    <a:lumMod val="50000"/>
                  </a:schemeClr>
                </a:solidFill>
                <a:latin typeface="Tahoma" pitchFamily="34" charset="0"/>
                <a:ea typeface="+mj-ea"/>
                <a:cs typeface="Tahoma" pitchFamily="34" charset="0"/>
              </a:rPr>
              <a:t>decreases because larger n</a:t>
            </a:r>
            <a:r>
              <a:rPr lang="en-US" sz="2000" dirty="0">
                <a:solidFill>
                  <a:schemeClr val="accent6">
                    <a:lumMod val="50000"/>
                  </a:schemeClr>
                </a:solidFill>
                <a:latin typeface="Tahoma" pitchFamily="34" charset="0"/>
                <a:ea typeface="+mj-ea"/>
                <a:cs typeface="Tahoma" pitchFamily="34" charset="0"/>
                <a:sym typeface="Wingdings" pitchFamily="2" charset="2"/>
              </a:rPr>
              <a:t> leads to more interference between stored patterns.</a:t>
            </a:r>
          </a:p>
          <a:p>
            <a:pPr lvl="1" algn="just">
              <a:lnSpc>
                <a:spcPct val="120000"/>
              </a:lnSpc>
              <a:defRPr/>
            </a:pPr>
            <a:endParaRPr lang="en-US" sz="2000" dirty="0">
              <a:solidFill>
                <a:schemeClr val="accent6">
                  <a:lumMod val="50000"/>
                </a:schemeClr>
              </a:solidFill>
              <a:latin typeface="Tahoma" pitchFamily="34" charset="0"/>
              <a:ea typeface="+mj-ea"/>
              <a:cs typeface="Tahoma" pitchFamily="34" charset="0"/>
              <a:sym typeface="Wingdings" pitchFamily="2" charset="2"/>
            </a:endParaRPr>
          </a:p>
          <a:p>
            <a:pPr algn="just">
              <a:lnSpc>
                <a:spcPct val="120000"/>
              </a:lnSpc>
              <a:defRPr/>
            </a:pPr>
            <a:r>
              <a:rPr lang="en-US" sz="2000" dirty="0">
                <a:solidFill>
                  <a:schemeClr val="accent6">
                    <a:lumMod val="50000"/>
                  </a:schemeClr>
                </a:solidFill>
                <a:latin typeface="Tahoma" pitchFamily="34" charset="0"/>
                <a:ea typeface="+mj-ea"/>
                <a:cs typeface="Tahoma" pitchFamily="34" charset="0"/>
                <a:sym typeface="Wingdings" pitchFamily="2" charset="2"/>
              </a:rPr>
              <a:t>Some work to modify </a:t>
            </a:r>
            <a:r>
              <a:rPr lang="en-US" sz="2000" b="1" i="1" dirty="0">
                <a:solidFill>
                  <a:schemeClr val="accent6">
                    <a:lumMod val="50000"/>
                  </a:schemeClr>
                </a:solidFill>
                <a:latin typeface="Tahoma" pitchFamily="34" charset="0"/>
                <a:ea typeface="+mj-ea"/>
                <a:cs typeface="Tahoma" pitchFamily="34" charset="0"/>
                <a:sym typeface="Wingdings" pitchFamily="2" charset="2"/>
              </a:rPr>
              <a:t>HM </a:t>
            </a:r>
            <a:r>
              <a:rPr lang="en-US" sz="2000" dirty="0">
                <a:solidFill>
                  <a:schemeClr val="accent6">
                    <a:lumMod val="50000"/>
                  </a:schemeClr>
                </a:solidFill>
                <a:latin typeface="Tahoma" pitchFamily="34" charset="0"/>
                <a:ea typeface="+mj-ea"/>
                <a:cs typeface="Tahoma" pitchFamily="34" charset="0"/>
                <a:sym typeface="Wingdings" pitchFamily="2" charset="2"/>
              </a:rPr>
              <a:t>to increase its capacity to close to </a:t>
            </a:r>
            <a:r>
              <a:rPr lang="en-US" sz="2000" b="1" i="1" dirty="0">
                <a:solidFill>
                  <a:schemeClr val="accent6">
                    <a:lumMod val="50000"/>
                  </a:schemeClr>
                </a:solidFill>
                <a:latin typeface="Tahoma" pitchFamily="34" charset="0"/>
                <a:ea typeface="+mj-ea"/>
                <a:cs typeface="Tahoma" pitchFamily="34" charset="0"/>
                <a:sym typeface="Wingdings" pitchFamily="2" charset="2"/>
              </a:rPr>
              <a:t>n, W </a:t>
            </a:r>
            <a:r>
              <a:rPr lang="en-US" sz="2000" dirty="0">
                <a:solidFill>
                  <a:schemeClr val="accent6">
                    <a:lumMod val="50000"/>
                  </a:schemeClr>
                </a:solidFill>
                <a:latin typeface="Tahoma" pitchFamily="34" charset="0"/>
                <a:ea typeface="+mj-ea"/>
                <a:cs typeface="Tahoma" pitchFamily="34" charset="0"/>
                <a:sym typeface="Wingdings" pitchFamily="2" charset="2"/>
              </a:rPr>
              <a:t>is trained (not computed by </a:t>
            </a:r>
            <a:r>
              <a:rPr lang="en-US" sz="2000" dirty="0" err="1">
                <a:solidFill>
                  <a:schemeClr val="accent6">
                    <a:lumMod val="50000"/>
                  </a:schemeClr>
                </a:solidFill>
                <a:latin typeface="Tahoma" pitchFamily="34" charset="0"/>
                <a:ea typeface="+mj-ea"/>
                <a:cs typeface="Tahoma" pitchFamily="34" charset="0"/>
                <a:sym typeface="Wingdings" pitchFamily="2" charset="2"/>
              </a:rPr>
              <a:t>Hebbian</a:t>
            </a:r>
            <a:r>
              <a:rPr lang="en-US" sz="2000" dirty="0">
                <a:solidFill>
                  <a:schemeClr val="accent6">
                    <a:lumMod val="50000"/>
                  </a:schemeClr>
                </a:solidFill>
                <a:latin typeface="Tahoma" pitchFamily="34" charset="0"/>
                <a:ea typeface="+mj-ea"/>
                <a:cs typeface="Tahoma" pitchFamily="34" charset="0"/>
                <a:sym typeface="Wingdings" pitchFamily="2" charset="2"/>
              </a:rPr>
              <a:t> rule).</a:t>
            </a:r>
          </a:p>
        </p:txBody>
      </p:sp>
      <p:graphicFrame>
        <p:nvGraphicFramePr>
          <p:cNvPr id="12290" name="Object 6"/>
          <p:cNvGraphicFramePr>
            <a:graphicFrameLocks noChangeAspect="1"/>
          </p:cNvGraphicFramePr>
          <p:nvPr/>
        </p:nvGraphicFramePr>
        <p:xfrm>
          <a:off x="3232150" y="2209800"/>
          <a:ext cx="2101850" cy="593725"/>
        </p:xfrm>
        <a:graphic>
          <a:graphicData uri="http://schemas.openxmlformats.org/presentationml/2006/ole">
            <p:oleObj spid="_x0000_s62466" name="Equation" r:id="rId3" imgW="1396800" imgH="393480" progId="Equation.3">
              <p:embed/>
            </p:oleObj>
          </a:graphicData>
        </a:graphic>
      </p:graphicFrame>
      <p:graphicFrame>
        <p:nvGraphicFramePr>
          <p:cNvPr id="12291" name="Object 7"/>
          <p:cNvGraphicFramePr>
            <a:graphicFrameLocks noChangeAspect="1"/>
          </p:cNvGraphicFramePr>
          <p:nvPr/>
        </p:nvGraphicFramePr>
        <p:xfrm>
          <a:off x="3048000" y="2933700"/>
          <a:ext cx="2668588" cy="647700"/>
        </p:xfrm>
        <a:graphic>
          <a:graphicData uri="http://schemas.openxmlformats.org/presentationml/2006/ole">
            <p:oleObj spid="_x0000_s62467" name="Equation" r:id="rId4" imgW="1777680" imgH="431640" progId="Equation.3">
              <p:embed/>
            </p:oleObj>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20" name="Text Box 4"/>
          <p:cNvSpPr txBox="1">
            <a:spLocks noChangeArrowheads="1"/>
          </p:cNvSpPr>
          <p:nvPr/>
        </p:nvSpPr>
        <p:spPr bwMode="auto">
          <a:xfrm>
            <a:off x="2133600" y="152400"/>
            <a:ext cx="5334000" cy="492125"/>
          </a:xfrm>
          <a:prstGeom prst="rect">
            <a:avLst/>
          </a:prstGeom>
          <a:noFill/>
          <a:ln w="9525">
            <a:noFill/>
            <a:miter lim="800000"/>
            <a:headEnd/>
            <a:tailEnd/>
          </a:ln>
        </p:spPr>
        <p:txBody>
          <a:bodyPr wrap="square">
            <a:spAutoFit/>
          </a:bodyPr>
          <a:lstStyle/>
          <a:p>
            <a:pPr eaLnBrk="1" hangingPunct="1">
              <a:spcBef>
                <a:spcPct val="50000"/>
              </a:spcBef>
              <a:defRPr/>
            </a:pPr>
            <a:r>
              <a:rPr lang="en-US" sz="2600" b="1" dirty="0">
                <a:solidFill>
                  <a:srgbClr val="C00000"/>
                </a:solidFill>
                <a:latin typeface="Tahoma" pitchFamily="34" charset="0"/>
                <a:ea typeface="+mj-ea"/>
                <a:cs typeface="Tahoma" pitchFamily="34" charset="0"/>
              </a:rPr>
              <a:t>CONTINUOUS HOPFIELD NET</a:t>
            </a:r>
          </a:p>
        </p:txBody>
      </p:sp>
      <p:sp>
        <p:nvSpPr>
          <p:cNvPr id="13321" name="Rectangle 5"/>
          <p:cNvSpPr>
            <a:spLocks noChangeArrowheads="1"/>
          </p:cNvSpPr>
          <p:nvPr/>
        </p:nvSpPr>
        <p:spPr bwMode="auto">
          <a:xfrm>
            <a:off x="457200" y="1143000"/>
            <a:ext cx="8229600" cy="4318000"/>
          </a:xfrm>
          <a:prstGeom prst="rect">
            <a:avLst/>
          </a:prstGeom>
          <a:noFill/>
          <a:ln w="9525">
            <a:noFill/>
            <a:miter lim="800000"/>
            <a:headEnd/>
            <a:tailEnd/>
          </a:ln>
        </p:spPr>
        <p:txBody>
          <a:bodyPr>
            <a:spAutoFit/>
          </a:bodyPr>
          <a:lstStyle/>
          <a:p>
            <a:pPr marL="457200" indent="-457200" algn="just">
              <a:lnSpc>
                <a:spcPct val="120000"/>
              </a:lnSpc>
              <a:buFont typeface="Wingdings" pitchFamily="2" charset="2"/>
              <a:buChar char="Ø"/>
              <a:defRPr/>
            </a:pPr>
            <a:r>
              <a:rPr lang="en-US" sz="2000" b="1" dirty="0">
                <a:solidFill>
                  <a:schemeClr val="accent6">
                    <a:lumMod val="50000"/>
                  </a:schemeClr>
                </a:solidFill>
                <a:latin typeface="Tahoma" pitchFamily="34" charset="0"/>
                <a:ea typeface="+mj-ea"/>
                <a:cs typeface="Tahoma" pitchFamily="34" charset="0"/>
              </a:rPr>
              <a:t>Architecture</a:t>
            </a:r>
          </a:p>
          <a:p>
            <a:pPr algn="just">
              <a:lnSpc>
                <a:spcPct val="120000"/>
              </a:lnSpc>
              <a:defRPr/>
            </a:pPr>
            <a:endParaRPr lang="en-US" sz="2000" dirty="0">
              <a:solidFill>
                <a:schemeClr val="accent6">
                  <a:lumMod val="50000"/>
                </a:schemeClr>
              </a:solidFill>
              <a:latin typeface="Tahoma" pitchFamily="34" charset="0"/>
              <a:ea typeface="+mj-ea"/>
              <a:cs typeface="Tahoma" pitchFamily="34" charset="0"/>
            </a:endParaRPr>
          </a:p>
          <a:p>
            <a:pPr marL="914400" lvl="1" indent="-457200" algn="just">
              <a:lnSpc>
                <a:spcPct val="120000"/>
              </a:lnSpc>
              <a:buFont typeface="Arial" pitchFamily="34" charset="0"/>
              <a:buChar char="•"/>
              <a:defRPr/>
            </a:pPr>
            <a:r>
              <a:rPr lang="en-US" sz="2000" dirty="0">
                <a:solidFill>
                  <a:schemeClr val="accent6">
                    <a:lumMod val="50000"/>
                  </a:schemeClr>
                </a:solidFill>
                <a:latin typeface="Tahoma" pitchFamily="34" charset="0"/>
                <a:ea typeface="+mj-ea"/>
                <a:cs typeface="Tahoma" pitchFamily="34" charset="0"/>
              </a:rPr>
              <a:t> Continuous node output, and continuous time</a:t>
            </a:r>
          </a:p>
          <a:p>
            <a:pPr marL="914400" lvl="1" indent="-457200" algn="just">
              <a:lnSpc>
                <a:spcPct val="120000"/>
              </a:lnSpc>
              <a:buFont typeface="Arial" pitchFamily="34" charset="0"/>
              <a:buChar char="•"/>
              <a:defRPr/>
            </a:pPr>
            <a:endParaRPr lang="en-US" sz="2000" dirty="0">
              <a:solidFill>
                <a:schemeClr val="accent6">
                  <a:lumMod val="50000"/>
                </a:schemeClr>
              </a:solidFill>
              <a:latin typeface="Tahoma" pitchFamily="34" charset="0"/>
              <a:ea typeface="+mj-ea"/>
              <a:cs typeface="Tahoma" pitchFamily="34" charset="0"/>
            </a:endParaRPr>
          </a:p>
          <a:p>
            <a:pPr marL="914400" lvl="1" indent="-457200" algn="just">
              <a:lnSpc>
                <a:spcPct val="120000"/>
              </a:lnSpc>
              <a:buFont typeface="Arial" pitchFamily="34" charset="0"/>
              <a:buChar char="•"/>
              <a:defRPr/>
            </a:pPr>
            <a:r>
              <a:rPr lang="en-US" sz="2000" dirty="0">
                <a:solidFill>
                  <a:schemeClr val="accent6">
                    <a:lumMod val="50000"/>
                  </a:schemeClr>
                </a:solidFill>
                <a:latin typeface="Tahoma" pitchFamily="34" charset="0"/>
                <a:ea typeface="+mj-ea"/>
                <a:cs typeface="Tahoma" pitchFamily="34" charset="0"/>
              </a:rPr>
              <a:t> Fully connected with symmetric weights</a:t>
            </a:r>
          </a:p>
          <a:p>
            <a:pPr marL="914400" lvl="1" indent="-457200" algn="just">
              <a:lnSpc>
                <a:spcPct val="120000"/>
              </a:lnSpc>
              <a:buFont typeface="Arial" pitchFamily="34" charset="0"/>
              <a:buChar char="•"/>
              <a:defRPr/>
            </a:pPr>
            <a:endParaRPr lang="en-US" sz="2000" dirty="0">
              <a:solidFill>
                <a:schemeClr val="accent6">
                  <a:lumMod val="50000"/>
                </a:schemeClr>
              </a:solidFill>
              <a:latin typeface="Tahoma" pitchFamily="34" charset="0"/>
              <a:ea typeface="+mj-ea"/>
              <a:cs typeface="Tahoma" pitchFamily="34" charset="0"/>
            </a:endParaRPr>
          </a:p>
          <a:p>
            <a:pPr marL="914400" lvl="1" indent="-457200" algn="just">
              <a:lnSpc>
                <a:spcPct val="120000"/>
              </a:lnSpc>
              <a:buFont typeface="Arial" pitchFamily="34" charset="0"/>
              <a:buChar char="•"/>
              <a:defRPr/>
            </a:pPr>
            <a:r>
              <a:rPr lang="en-US" sz="2000" dirty="0">
                <a:solidFill>
                  <a:schemeClr val="accent6">
                    <a:lumMod val="50000"/>
                  </a:schemeClr>
                </a:solidFill>
                <a:latin typeface="Tahoma" pitchFamily="34" charset="0"/>
                <a:ea typeface="+mj-ea"/>
                <a:cs typeface="Tahoma" pitchFamily="34" charset="0"/>
              </a:rPr>
              <a:t> Internal activation</a:t>
            </a:r>
          </a:p>
          <a:p>
            <a:pPr marL="914400" lvl="1" indent="-457200" algn="just">
              <a:lnSpc>
                <a:spcPct val="120000"/>
              </a:lnSpc>
              <a:buFont typeface="Arial" pitchFamily="34" charset="0"/>
              <a:buChar char="•"/>
              <a:defRPr/>
            </a:pPr>
            <a:endParaRPr lang="en-US" sz="2000" dirty="0">
              <a:solidFill>
                <a:schemeClr val="accent6">
                  <a:lumMod val="50000"/>
                </a:schemeClr>
              </a:solidFill>
              <a:latin typeface="Tahoma" pitchFamily="34" charset="0"/>
              <a:ea typeface="+mj-ea"/>
              <a:cs typeface="Tahoma" pitchFamily="34" charset="0"/>
            </a:endParaRPr>
          </a:p>
          <a:p>
            <a:pPr marL="914400" lvl="1" indent="-457200" algn="just">
              <a:lnSpc>
                <a:spcPct val="120000"/>
              </a:lnSpc>
              <a:buFont typeface="Arial" pitchFamily="34" charset="0"/>
              <a:buChar char="•"/>
              <a:defRPr/>
            </a:pPr>
            <a:r>
              <a:rPr lang="en-US" sz="2000" dirty="0">
                <a:solidFill>
                  <a:schemeClr val="accent6">
                    <a:lumMod val="50000"/>
                  </a:schemeClr>
                </a:solidFill>
                <a:latin typeface="Tahoma" pitchFamily="34" charset="0"/>
                <a:ea typeface="+mj-ea"/>
                <a:cs typeface="Tahoma" pitchFamily="34" charset="0"/>
              </a:rPr>
              <a:t> Output (state)		       </a:t>
            </a:r>
          </a:p>
          <a:p>
            <a:pPr lvl="1" algn="just">
              <a:lnSpc>
                <a:spcPct val="120000"/>
              </a:lnSpc>
              <a:defRPr/>
            </a:pPr>
            <a:endParaRPr lang="en-US" sz="1100" dirty="0">
              <a:solidFill>
                <a:schemeClr val="accent6">
                  <a:lumMod val="50000"/>
                </a:schemeClr>
              </a:solidFill>
              <a:latin typeface="Tahoma" pitchFamily="34" charset="0"/>
              <a:ea typeface="+mj-ea"/>
              <a:cs typeface="Tahoma" pitchFamily="34" charset="0"/>
            </a:endParaRPr>
          </a:p>
          <a:p>
            <a:pPr marL="0" lvl="1" algn="just">
              <a:lnSpc>
                <a:spcPct val="120000"/>
              </a:lnSpc>
              <a:defRPr/>
            </a:pPr>
            <a:r>
              <a:rPr lang="en-US" sz="2000" dirty="0">
                <a:solidFill>
                  <a:schemeClr val="accent6">
                    <a:lumMod val="50000"/>
                  </a:schemeClr>
                </a:solidFill>
                <a:latin typeface="Tahoma" pitchFamily="34" charset="0"/>
                <a:ea typeface="+mj-ea"/>
                <a:cs typeface="Tahoma" pitchFamily="34" charset="0"/>
              </a:rPr>
              <a:t>where </a:t>
            </a:r>
            <a:r>
              <a:rPr lang="en-US" sz="2000" b="1" i="1" dirty="0">
                <a:solidFill>
                  <a:schemeClr val="accent6">
                    <a:lumMod val="50000"/>
                  </a:schemeClr>
                </a:solidFill>
                <a:latin typeface="Tahoma" pitchFamily="34" charset="0"/>
                <a:ea typeface="+mj-ea"/>
                <a:cs typeface="Tahoma" pitchFamily="34" charset="0"/>
              </a:rPr>
              <a:t>f</a:t>
            </a:r>
            <a:r>
              <a:rPr lang="en-US" sz="2000" dirty="0">
                <a:solidFill>
                  <a:schemeClr val="accent6">
                    <a:lumMod val="50000"/>
                  </a:schemeClr>
                </a:solidFill>
                <a:latin typeface="Tahoma" pitchFamily="34" charset="0"/>
                <a:ea typeface="+mj-ea"/>
                <a:cs typeface="Tahoma" pitchFamily="34" charset="0"/>
              </a:rPr>
              <a:t>  is a sigmoid function to ensure binary/bipolar output. E.g. for bipolar, use hyperbolic tangent function:</a:t>
            </a:r>
          </a:p>
        </p:txBody>
      </p:sp>
      <p:graphicFrame>
        <p:nvGraphicFramePr>
          <p:cNvPr id="13314" name="Object 6"/>
          <p:cNvGraphicFramePr>
            <a:graphicFrameLocks noChangeAspect="1"/>
          </p:cNvGraphicFramePr>
          <p:nvPr/>
        </p:nvGraphicFramePr>
        <p:xfrm>
          <a:off x="6096000" y="2667000"/>
          <a:ext cx="1435100" cy="346075"/>
        </p:xfrm>
        <a:graphic>
          <a:graphicData uri="http://schemas.openxmlformats.org/presentationml/2006/ole">
            <p:oleObj spid="_x0000_s63490" name="Equation" r:id="rId3" imgW="952200" imgH="228600" progId="Equation.3">
              <p:embed/>
            </p:oleObj>
          </a:graphicData>
        </a:graphic>
      </p:graphicFrame>
      <p:graphicFrame>
        <p:nvGraphicFramePr>
          <p:cNvPr id="13315" name="Object 7"/>
          <p:cNvGraphicFramePr>
            <a:graphicFrameLocks noChangeAspect="1"/>
          </p:cNvGraphicFramePr>
          <p:nvPr/>
        </p:nvGraphicFramePr>
        <p:xfrm>
          <a:off x="3846513" y="3213100"/>
          <a:ext cx="3908425" cy="671513"/>
        </p:xfrm>
        <a:graphic>
          <a:graphicData uri="http://schemas.openxmlformats.org/presentationml/2006/ole">
            <p:oleObj spid="_x0000_s63491" name="Equation" r:id="rId4" imgW="2590560" imgH="444240" progId="Equation.3">
              <p:embed/>
            </p:oleObj>
          </a:graphicData>
        </a:graphic>
      </p:graphicFrame>
      <p:graphicFrame>
        <p:nvGraphicFramePr>
          <p:cNvPr id="13316" name="Object 8"/>
          <p:cNvGraphicFramePr>
            <a:graphicFrameLocks noChangeAspect="1"/>
          </p:cNvGraphicFramePr>
          <p:nvPr/>
        </p:nvGraphicFramePr>
        <p:xfrm>
          <a:off x="3246438" y="4191000"/>
          <a:ext cx="1325562" cy="301625"/>
        </p:xfrm>
        <a:graphic>
          <a:graphicData uri="http://schemas.openxmlformats.org/presentationml/2006/ole">
            <p:oleObj spid="_x0000_s63492" name="Equation" r:id="rId5" imgW="888840" imgH="203040" progId="Equation.3">
              <p:embed/>
            </p:oleObj>
          </a:graphicData>
        </a:graphic>
      </p:graphicFrame>
      <p:graphicFrame>
        <p:nvGraphicFramePr>
          <p:cNvPr id="13317" name="Object 9"/>
          <p:cNvGraphicFramePr>
            <a:graphicFrameLocks noChangeAspect="1"/>
          </p:cNvGraphicFramePr>
          <p:nvPr/>
        </p:nvGraphicFramePr>
        <p:xfrm>
          <a:off x="3417888" y="5557838"/>
          <a:ext cx="2220912" cy="614362"/>
        </p:xfrm>
        <a:graphic>
          <a:graphicData uri="http://schemas.openxmlformats.org/presentationml/2006/ole">
            <p:oleObj spid="_x0000_s63493" name="Equation" r:id="rId6" imgW="1473120" imgH="406080" progId="Equation.3">
              <p:embed/>
            </p:oleObj>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4" name="Text Box 4"/>
          <p:cNvSpPr txBox="1">
            <a:spLocks noChangeArrowheads="1"/>
          </p:cNvSpPr>
          <p:nvPr/>
        </p:nvSpPr>
        <p:spPr bwMode="auto">
          <a:xfrm>
            <a:off x="2362200" y="228600"/>
            <a:ext cx="5257800" cy="492125"/>
          </a:xfrm>
          <a:prstGeom prst="rect">
            <a:avLst/>
          </a:prstGeom>
          <a:noFill/>
          <a:ln w="9525">
            <a:noFill/>
            <a:miter lim="800000"/>
            <a:headEnd/>
            <a:tailEnd/>
          </a:ln>
        </p:spPr>
        <p:txBody>
          <a:bodyPr wrap="square">
            <a:spAutoFit/>
          </a:bodyPr>
          <a:lstStyle/>
          <a:p>
            <a:pPr eaLnBrk="1" hangingPunct="1">
              <a:spcBef>
                <a:spcPct val="50000"/>
              </a:spcBef>
              <a:defRPr/>
            </a:pPr>
            <a:r>
              <a:rPr lang="en-US" sz="2600" b="1" dirty="0">
                <a:solidFill>
                  <a:srgbClr val="C00000"/>
                </a:solidFill>
                <a:latin typeface="Tahoma" pitchFamily="34" charset="0"/>
                <a:ea typeface="+mj-ea"/>
                <a:cs typeface="Tahoma" pitchFamily="34" charset="0"/>
              </a:rPr>
              <a:t>CONTINUOUS HOPFIELD NET</a:t>
            </a:r>
          </a:p>
        </p:txBody>
      </p:sp>
      <p:sp>
        <p:nvSpPr>
          <p:cNvPr id="14345" name="Rectangle 5"/>
          <p:cNvSpPr>
            <a:spLocks noChangeArrowheads="1"/>
          </p:cNvSpPr>
          <p:nvPr/>
        </p:nvSpPr>
        <p:spPr bwMode="auto">
          <a:xfrm>
            <a:off x="457200" y="1371600"/>
            <a:ext cx="8229600" cy="3416300"/>
          </a:xfrm>
          <a:prstGeom prst="rect">
            <a:avLst/>
          </a:prstGeom>
          <a:noFill/>
          <a:ln w="9525">
            <a:noFill/>
            <a:miter lim="800000"/>
            <a:headEnd/>
            <a:tailEnd/>
          </a:ln>
        </p:spPr>
        <p:txBody>
          <a:bodyPr>
            <a:spAutoFit/>
          </a:bodyPr>
          <a:lstStyle/>
          <a:p>
            <a:pPr>
              <a:lnSpc>
                <a:spcPct val="120000"/>
              </a:lnSpc>
              <a:defRPr/>
            </a:pPr>
            <a:r>
              <a:rPr lang="en-US" sz="2000" dirty="0">
                <a:solidFill>
                  <a:schemeClr val="accent6">
                    <a:lumMod val="50000"/>
                  </a:schemeClr>
                </a:solidFill>
                <a:latin typeface="Tahoma" pitchFamily="34" charset="0"/>
                <a:ea typeface="+mj-ea"/>
                <a:cs typeface="Tahoma" pitchFamily="34" charset="0"/>
              </a:rPr>
              <a:t>Computation: all units change their output (states) at the same time, based on states of all others.</a:t>
            </a:r>
          </a:p>
          <a:p>
            <a:pPr>
              <a:lnSpc>
                <a:spcPct val="120000"/>
              </a:lnSpc>
              <a:defRPr/>
            </a:pPr>
            <a:endParaRPr lang="en-US" sz="2000" dirty="0">
              <a:solidFill>
                <a:schemeClr val="accent6">
                  <a:lumMod val="50000"/>
                </a:schemeClr>
              </a:solidFill>
              <a:latin typeface="Tahoma" pitchFamily="34" charset="0"/>
              <a:ea typeface="+mj-ea"/>
              <a:cs typeface="Tahoma" pitchFamily="34" charset="0"/>
            </a:endParaRPr>
          </a:p>
          <a:p>
            <a:pPr marL="914400" lvl="1" indent="-457200">
              <a:lnSpc>
                <a:spcPct val="120000"/>
              </a:lnSpc>
              <a:buFont typeface="Arial" pitchFamily="34" charset="0"/>
              <a:buChar char="•"/>
              <a:defRPr/>
            </a:pPr>
            <a:r>
              <a:rPr lang="en-US" sz="2000" dirty="0">
                <a:solidFill>
                  <a:schemeClr val="accent6">
                    <a:lumMod val="50000"/>
                  </a:schemeClr>
                </a:solidFill>
                <a:latin typeface="Tahoma" pitchFamily="34" charset="0"/>
                <a:ea typeface="+mj-ea"/>
                <a:cs typeface="Tahoma" pitchFamily="34" charset="0"/>
              </a:rPr>
              <a:t>Compute net:</a:t>
            </a:r>
          </a:p>
          <a:p>
            <a:pPr marL="914400" lvl="1" indent="-457200">
              <a:lnSpc>
                <a:spcPct val="120000"/>
              </a:lnSpc>
              <a:buFont typeface="Arial" pitchFamily="34" charset="0"/>
              <a:buChar char="•"/>
              <a:defRPr/>
            </a:pPr>
            <a:endParaRPr lang="en-US" sz="2000" dirty="0">
              <a:solidFill>
                <a:schemeClr val="accent6">
                  <a:lumMod val="50000"/>
                </a:schemeClr>
              </a:solidFill>
              <a:latin typeface="Tahoma" pitchFamily="34" charset="0"/>
              <a:ea typeface="+mj-ea"/>
              <a:cs typeface="Tahoma" pitchFamily="34" charset="0"/>
            </a:endParaRPr>
          </a:p>
          <a:p>
            <a:pPr marL="914400" lvl="1" indent="-457200" algn="just">
              <a:lnSpc>
                <a:spcPct val="120000"/>
              </a:lnSpc>
              <a:buFont typeface="Arial" pitchFamily="34" charset="0"/>
              <a:buChar char="•"/>
              <a:defRPr/>
            </a:pPr>
            <a:r>
              <a:rPr lang="en-US" sz="2000" dirty="0">
                <a:solidFill>
                  <a:schemeClr val="accent6">
                    <a:lumMod val="50000"/>
                  </a:schemeClr>
                </a:solidFill>
                <a:latin typeface="Tahoma" pitchFamily="34" charset="0"/>
                <a:ea typeface="+mj-ea"/>
                <a:cs typeface="Tahoma" pitchFamily="34" charset="0"/>
              </a:rPr>
              <a:t>Compute internal activation       by first-order Taylor  expansion</a:t>
            </a:r>
          </a:p>
          <a:p>
            <a:pPr marL="914400" lvl="1" indent="-457200">
              <a:lnSpc>
                <a:spcPct val="120000"/>
              </a:lnSpc>
              <a:buFont typeface="Arial" pitchFamily="34" charset="0"/>
              <a:buChar char="•"/>
              <a:defRPr/>
            </a:pPr>
            <a:endParaRPr lang="en-US" sz="2000" dirty="0">
              <a:solidFill>
                <a:schemeClr val="accent6">
                  <a:lumMod val="50000"/>
                </a:schemeClr>
              </a:solidFill>
              <a:latin typeface="Tahoma" pitchFamily="34" charset="0"/>
              <a:ea typeface="+mj-ea"/>
              <a:cs typeface="Tahoma" pitchFamily="34" charset="0"/>
            </a:endParaRPr>
          </a:p>
          <a:p>
            <a:pPr marL="914400" lvl="1" indent="-457200">
              <a:lnSpc>
                <a:spcPct val="120000"/>
              </a:lnSpc>
              <a:buFont typeface="Arial" pitchFamily="34" charset="0"/>
              <a:buChar char="•"/>
              <a:defRPr/>
            </a:pPr>
            <a:endParaRPr lang="en-US" sz="2000" dirty="0">
              <a:solidFill>
                <a:schemeClr val="accent6">
                  <a:lumMod val="50000"/>
                </a:schemeClr>
              </a:solidFill>
              <a:latin typeface="Tahoma" pitchFamily="34" charset="0"/>
              <a:ea typeface="+mj-ea"/>
              <a:cs typeface="Tahoma" pitchFamily="34" charset="0"/>
            </a:endParaRPr>
          </a:p>
          <a:p>
            <a:pPr marL="914400" lvl="1" indent="-457200">
              <a:lnSpc>
                <a:spcPct val="120000"/>
              </a:lnSpc>
              <a:buFont typeface="Arial" pitchFamily="34" charset="0"/>
              <a:buChar char="•"/>
              <a:defRPr/>
            </a:pPr>
            <a:r>
              <a:rPr lang="en-US" sz="2000" dirty="0">
                <a:solidFill>
                  <a:schemeClr val="accent6">
                    <a:lumMod val="50000"/>
                  </a:schemeClr>
                </a:solidFill>
                <a:latin typeface="Tahoma" pitchFamily="34" charset="0"/>
                <a:ea typeface="+mj-ea"/>
                <a:cs typeface="Tahoma" pitchFamily="34" charset="0"/>
              </a:rPr>
              <a:t>Compute output</a:t>
            </a:r>
          </a:p>
        </p:txBody>
      </p:sp>
      <p:graphicFrame>
        <p:nvGraphicFramePr>
          <p:cNvPr id="14338" name="Object 6"/>
          <p:cNvGraphicFramePr>
            <a:graphicFrameLocks noChangeAspect="1"/>
          </p:cNvGraphicFramePr>
          <p:nvPr/>
        </p:nvGraphicFramePr>
        <p:xfrm>
          <a:off x="4495800" y="3276600"/>
          <a:ext cx="457200" cy="304800"/>
        </p:xfrm>
        <a:graphic>
          <a:graphicData uri="http://schemas.openxmlformats.org/presentationml/2006/ole">
            <p:oleObj spid="_x0000_s64514" name="Equation" r:id="rId3" imgW="304560" imgH="203040" progId="Equation.3">
              <p:embed/>
            </p:oleObj>
          </a:graphicData>
        </a:graphic>
      </p:graphicFrame>
      <p:graphicFrame>
        <p:nvGraphicFramePr>
          <p:cNvPr id="14339" name="Object 7"/>
          <p:cNvGraphicFramePr>
            <a:graphicFrameLocks noChangeAspect="1"/>
          </p:cNvGraphicFramePr>
          <p:nvPr/>
        </p:nvGraphicFramePr>
        <p:xfrm>
          <a:off x="2103438" y="3810000"/>
          <a:ext cx="4937125" cy="557213"/>
        </p:xfrm>
        <a:graphic>
          <a:graphicData uri="http://schemas.openxmlformats.org/presentationml/2006/ole">
            <p:oleObj spid="_x0000_s64515" name="Equation" r:id="rId4" imgW="3251160" imgH="368280" progId="Equation.3">
              <p:embed/>
            </p:oleObj>
          </a:graphicData>
        </a:graphic>
      </p:graphicFrame>
      <p:graphicFrame>
        <p:nvGraphicFramePr>
          <p:cNvPr id="14340" name="Object 8"/>
          <p:cNvGraphicFramePr>
            <a:graphicFrameLocks noChangeAspect="1"/>
          </p:cNvGraphicFramePr>
          <p:nvPr/>
        </p:nvGraphicFramePr>
        <p:xfrm>
          <a:off x="3551238" y="4803775"/>
          <a:ext cx="1325562" cy="301625"/>
        </p:xfrm>
        <a:graphic>
          <a:graphicData uri="http://schemas.openxmlformats.org/presentationml/2006/ole">
            <p:oleObj spid="_x0000_s64516" name="Equation" r:id="rId5" imgW="888840" imgH="203040" progId="Equation.3">
              <p:embed/>
            </p:oleObj>
          </a:graphicData>
        </a:graphic>
      </p:graphicFrame>
      <p:graphicFrame>
        <p:nvGraphicFramePr>
          <p:cNvPr id="14341" name="Object 9"/>
          <p:cNvGraphicFramePr>
            <a:graphicFrameLocks noChangeAspect="1"/>
          </p:cNvGraphicFramePr>
          <p:nvPr/>
        </p:nvGraphicFramePr>
        <p:xfrm>
          <a:off x="3276600" y="2438400"/>
          <a:ext cx="2047875" cy="612775"/>
        </p:xfrm>
        <a:graphic>
          <a:graphicData uri="http://schemas.openxmlformats.org/presentationml/2006/ole">
            <p:oleObj spid="_x0000_s64517" name="Equation" r:id="rId6" imgW="1358640" imgH="406080" progId="Equation.3">
              <p:embed/>
            </p:oleObj>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6" name="Text Box 4"/>
          <p:cNvSpPr txBox="1">
            <a:spLocks noChangeArrowheads="1"/>
          </p:cNvSpPr>
          <p:nvPr/>
        </p:nvSpPr>
        <p:spPr bwMode="auto">
          <a:xfrm>
            <a:off x="2133600" y="228600"/>
            <a:ext cx="6172200" cy="892552"/>
          </a:xfrm>
          <a:prstGeom prst="rect">
            <a:avLst/>
          </a:prstGeom>
          <a:noFill/>
          <a:ln w="9525">
            <a:noFill/>
            <a:miter lim="800000"/>
            <a:headEnd/>
            <a:tailEnd/>
          </a:ln>
        </p:spPr>
        <p:txBody>
          <a:bodyPr wrap="square">
            <a:spAutoFit/>
          </a:bodyPr>
          <a:lstStyle/>
          <a:p>
            <a:pPr eaLnBrk="1" hangingPunct="1">
              <a:spcBef>
                <a:spcPct val="50000"/>
              </a:spcBef>
              <a:defRPr/>
            </a:pPr>
            <a:r>
              <a:rPr lang="en-US" sz="2600" b="1" dirty="0">
                <a:solidFill>
                  <a:srgbClr val="C00000"/>
                </a:solidFill>
                <a:latin typeface="Tahoma" pitchFamily="34" charset="0"/>
                <a:ea typeface="+mj-ea"/>
                <a:cs typeface="Tahoma" pitchFamily="34" charset="0"/>
              </a:rPr>
              <a:t>ITERATIVE ASSOCIATIVE MEMORY NETWORK</a:t>
            </a:r>
          </a:p>
        </p:txBody>
      </p:sp>
      <p:sp>
        <p:nvSpPr>
          <p:cNvPr id="15367" name="Rectangle 5"/>
          <p:cNvSpPr>
            <a:spLocks noChangeArrowheads="1"/>
          </p:cNvSpPr>
          <p:nvPr/>
        </p:nvSpPr>
        <p:spPr bwMode="auto">
          <a:xfrm>
            <a:off x="457200" y="1143000"/>
            <a:ext cx="8305800" cy="4862513"/>
          </a:xfrm>
          <a:prstGeom prst="rect">
            <a:avLst/>
          </a:prstGeom>
          <a:noFill/>
          <a:ln w="9525">
            <a:noFill/>
            <a:miter lim="800000"/>
            <a:headEnd/>
            <a:tailEnd/>
          </a:ln>
        </p:spPr>
        <p:txBody>
          <a:bodyPr>
            <a:spAutoFit/>
          </a:bodyPr>
          <a:lstStyle/>
          <a:p>
            <a:pPr>
              <a:defRPr/>
            </a:pPr>
            <a:r>
              <a:rPr lang="en-US" sz="2000" dirty="0">
                <a:solidFill>
                  <a:schemeClr val="accent6">
                    <a:lumMod val="50000"/>
                  </a:schemeClr>
                </a:solidFill>
                <a:latin typeface="Tahoma" pitchFamily="34" charset="0"/>
                <a:ea typeface="+mj-ea"/>
                <a:cs typeface="Tahoma" pitchFamily="34" charset="0"/>
              </a:rPr>
              <a:t>Example</a:t>
            </a:r>
          </a:p>
          <a:p>
            <a:pPr>
              <a:defRPr/>
            </a:pPr>
            <a:endParaRPr lang="en-US" sz="2000" dirty="0">
              <a:solidFill>
                <a:schemeClr val="accent6">
                  <a:lumMod val="50000"/>
                </a:schemeClr>
              </a:solidFill>
              <a:latin typeface="Tahoma" pitchFamily="34" charset="0"/>
              <a:ea typeface="+mj-ea"/>
              <a:cs typeface="Tahoma" pitchFamily="34" charset="0"/>
            </a:endParaRPr>
          </a:p>
          <a:p>
            <a:pPr>
              <a:defRPr/>
            </a:pPr>
            <a:endParaRPr lang="en-US" sz="2000" dirty="0">
              <a:solidFill>
                <a:schemeClr val="accent6">
                  <a:lumMod val="50000"/>
                </a:schemeClr>
              </a:solidFill>
              <a:latin typeface="Tahoma" pitchFamily="34" charset="0"/>
              <a:ea typeface="+mj-ea"/>
              <a:cs typeface="Tahoma" pitchFamily="34" charset="0"/>
            </a:endParaRPr>
          </a:p>
          <a:p>
            <a:pPr>
              <a:defRPr/>
            </a:pPr>
            <a:endParaRPr lang="en-US" sz="2000" dirty="0">
              <a:solidFill>
                <a:schemeClr val="accent6">
                  <a:lumMod val="50000"/>
                </a:schemeClr>
              </a:solidFill>
              <a:latin typeface="Tahoma" pitchFamily="34" charset="0"/>
              <a:ea typeface="+mj-ea"/>
              <a:cs typeface="Tahoma" pitchFamily="34" charset="0"/>
            </a:endParaRPr>
          </a:p>
          <a:p>
            <a:pPr>
              <a:defRPr/>
            </a:pPr>
            <a:endParaRPr lang="en-US" sz="2000" dirty="0">
              <a:solidFill>
                <a:schemeClr val="accent6">
                  <a:lumMod val="50000"/>
                </a:schemeClr>
              </a:solidFill>
              <a:latin typeface="Tahoma" pitchFamily="34" charset="0"/>
              <a:ea typeface="+mj-ea"/>
              <a:cs typeface="Tahoma" pitchFamily="34" charset="0"/>
            </a:endParaRPr>
          </a:p>
          <a:p>
            <a:pPr>
              <a:defRPr/>
            </a:pPr>
            <a:endParaRPr lang="en-US" sz="2000" dirty="0">
              <a:solidFill>
                <a:schemeClr val="accent6">
                  <a:lumMod val="50000"/>
                </a:schemeClr>
              </a:solidFill>
              <a:latin typeface="Tahoma" pitchFamily="34" charset="0"/>
              <a:ea typeface="+mj-ea"/>
              <a:cs typeface="Tahoma" pitchFamily="34" charset="0"/>
            </a:endParaRPr>
          </a:p>
          <a:p>
            <a:pPr>
              <a:defRPr/>
            </a:pPr>
            <a:endParaRPr lang="en-US" sz="2000" dirty="0">
              <a:solidFill>
                <a:schemeClr val="accent6">
                  <a:lumMod val="50000"/>
                </a:schemeClr>
              </a:solidFill>
              <a:latin typeface="Tahoma" pitchFamily="34" charset="0"/>
              <a:ea typeface="+mj-ea"/>
              <a:cs typeface="Tahoma" pitchFamily="34" charset="0"/>
            </a:endParaRPr>
          </a:p>
          <a:p>
            <a:pPr>
              <a:defRPr/>
            </a:pPr>
            <a:endParaRPr lang="en-US" sz="2000" dirty="0">
              <a:solidFill>
                <a:schemeClr val="accent6">
                  <a:lumMod val="50000"/>
                </a:schemeClr>
              </a:solidFill>
              <a:latin typeface="Tahoma" pitchFamily="34" charset="0"/>
              <a:ea typeface="+mj-ea"/>
              <a:cs typeface="Tahoma" pitchFamily="34" charset="0"/>
            </a:endParaRPr>
          </a:p>
          <a:p>
            <a:pPr>
              <a:defRPr/>
            </a:pPr>
            <a:endParaRPr lang="en-US" sz="2000" dirty="0">
              <a:solidFill>
                <a:schemeClr val="accent6">
                  <a:lumMod val="50000"/>
                </a:schemeClr>
              </a:solidFill>
              <a:latin typeface="Tahoma" pitchFamily="34" charset="0"/>
              <a:ea typeface="+mj-ea"/>
              <a:cs typeface="Tahoma" pitchFamily="34" charset="0"/>
            </a:endParaRPr>
          </a:p>
          <a:p>
            <a:pPr>
              <a:defRPr/>
            </a:pPr>
            <a:endParaRPr lang="en-US" sz="2000" dirty="0">
              <a:solidFill>
                <a:schemeClr val="accent6">
                  <a:lumMod val="50000"/>
                </a:schemeClr>
              </a:solidFill>
              <a:latin typeface="Tahoma" pitchFamily="34" charset="0"/>
              <a:ea typeface="+mj-ea"/>
              <a:cs typeface="Tahoma" pitchFamily="34" charset="0"/>
            </a:endParaRPr>
          </a:p>
          <a:p>
            <a:pPr>
              <a:lnSpc>
                <a:spcPct val="110000"/>
              </a:lnSpc>
              <a:defRPr/>
            </a:pPr>
            <a:r>
              <a:rPr lang="en-US" sz="2000" dirty="0">
                <a:solidFill>
                  <a:schemeClr val="accent6">
                    <a:lumMod val="50000"/>
                  </a:schemeClr>
                </a:solidFill>
                <a:latin typeface="Tahoma" pitchFamily="34" charset="0"/>
                <a:ea typeface="+mj-ea"/>
                <a:cs typeface="Tahoma" pitchFamily="34" charset="0"/>
              </a:rPr>
              <a:t>In general: using current output as input of the next iteration</a:t>
            </a:r>
          </a:p>
          <a:p>
            <a:pPr>
              <a:lnSpc>
                <a:spcPct val="110000"/>
              </a:lnSpc>
              <a:defRPr/>
            </a:pPr>
            <a:endParaRPr lang="en-US" sz="2000" dirty="0">
              <a:solidFill>
                <a:schemeClr val="accent6">
                  <a:lumMod val="50000"/>
                </a:schemeClr>
              </a:solidFill>
              <a:latin typeface="Tahoma" pitchFamily="34" charset="0"/>
              <a:ea typeface="+mj-ea"/>
              <a:cs typeface="Tahoma" pitchFamily="34" charset="0"/>
            </a:endParaRPr>
          </a:p>
          <a:p>
            <a:pPr lvl="1">
              <a:lnSpc>
                <a:spcPct val="110000"/>
              </a:lnSpc>
              <a:defRPr/>
            </a:pPr>
            <a:r>
              <a:rPr lang="en-US" sz="2000" dirty="0">
                <a:solidFill>
                  <a:schemeClr val="accent6">
                    <a:lumMod val="50000"/>
                  </a:schemeClr>
                </a:solidFill>
                <a:latin typeface="Tahoma" pitchFamily="34" charset="0"/>
                <a:ea typeface="+mj-ea"/>
                <a:cs typeface="Tahoma" pitchFamily="34" charset="0"/>
              </a:rPr>
              <a:t>	x(0) = initial recall input</a:t>
            </a:r>
          </a:p>
          <a:p>
            <a:pPr lvl="1">
              <a:lnSpc>
                <a:spcPct val="110000"/>
              </a:lnSpc>
              <a:defRPr/>
            </a:pPr>
            <a:r>
              <a:rPr lang="en-US" sz="2000" dirty="0">
                <a:solidFill>
                  <a:schemeClr val="accent6">
                    <a:lumMod val="50000"/>
                  </a:schemeClr>
                </a:solidFill>
                <a:latin typeface="Tahoma" pitchFamily="34" charset="0"/>
                <a:ea typeface="+mj-ea"/>
                <a:cs typeface="Tahoma" pitchFamily="34" charset="0"/>
              </a:rPr>
              <a:t>	x(I) = S(</a:t>
            </a:r>
            <a:r>
              <a:rPr lang="en-US" sz="2000" dirty="0" err="1">
                <a:solidFill>
                  <a:schemeClr val="accent6">
                    <a:lumMod val="50000"/>
                  </a:schemeClr>
                </a:solidFill>
                <a:latin typeface="Tahoma" pitchFamily="34" charset="0"/>
                <a:ea typeface="+mj-ea"/>
                <a:cs typeface="Tahoma" pitchFamily="34" charset="0"/>
              </a:rPr>
              <a:t>Wx</a:t>
            </a:r>
            <a:r>
              <a:rPr lang="en-US" sz="2000" dirty="0">
                <a:solidFill>
                  <a:schemeClr val="accent6">
                    <a:lumMod val="50000"/>
                  </a:schemeClr>
                </a:solidFill>
                <a:latin typeface="Tahoma" pitchFamily="34" charset="0"/>
                <a:ea typeface="+mj-ea"/>
                <a:cs typeface="Tahoma" pitchFamily="34" charset="0"/>
              </a:rPr>
              <a:t>(I-1)),      I = 1, 2, ……</a:t>
            </a:r>
          </a:p>
          <a:p>
            <a:pPr lvl="1">
              <a:lnSpc>
                <a:spcPct val="110000"/>
              </a:lnSpc>
              <a:defRPr/>
            </a:pPr>
            <a:r>
              <a:rPr lang="en-US" sz="2000" dirty="0">
                <a:solidFill>
                  <a:schemeClr val="accent6">
                    <a:lumMod val="50000"/>
                  </a:schemeClr>
                </a:solidFill>
                <a:latin typeface="Tahoma" pitchFamily="34" charset="0"/>
                <a:ea typeface="+mj-ea"/>
                <a:cs typeface="Tahoma" pitchFamily="34" charset="0"/>
              </a:rPr>
              <a:t>	until x(N) = x(K)  for some K &lt; N</a:t>
            </a:r>
          </a:p>
        </p:txBody>
      </p:sp>
      <p:graphicFrame>
        <p:nvGraphicFramePr>
          <p:cNvPr id="15362" name="Object 6"/>
          <p:cNvGraphicFramePr>
            <a:graphicFrameLocks noChangeAspect="1"/>
          </p:cNvGraphicFramePr>
          <p:nvPr/>
        </p:nvGraphicFramePr>
        <p:xfrm>
          <a:off x="1290638" y="1752600"/>
          <a:ext cx="3281362" cy="1106488"/>
        </p:xfrm>
        <a:graphic>
          <a:graphicData uri="http://schemas.openxmlformats.org/presentationml/2006/ole">
            <p:oleObj spid="_x0000_s65538" name="Equation" r:id="rId3" imgW="2184120" imgH="736560" progId="Equation.3">
              <p:embed/>
            </p:oleObj>
          </a:graphicData>
        </a:graphic>
      </p:graphicFrame>
      <p:graphicFrame>
        <p:nvGraphicFramePr>
          <p:cNvPr id="15363" name="Object 7"/>
          <p:cNvGraphicFramePr>
            <a:graphicFrameLocks noChangeAspect="1"/>
          </p:cNvGraphicFramePr>
          <p:nvPr/>
        </p:nvGraphicFramePr>
        <p:xfrm>
          <a:off x="1042988" y="3036888"/>
          <a:ext cx="3529012" cy="784225"/>
        </p:xfrm>
        <a:graphic>
          <a:graphicData uri="http://schemas.openxmlformats.org/presentationml/2006/ole">
            <p:oleObj spid="_x0000_s65539" name="Equation" r:id="rId4" imgW="2336760" imgH="520560" progId="Equation.3">
              <p:embed/>
            </p:oleObj>
          </a:graphicData>
        </a:graphic>
      </p:graphicFrame>
      <p:sp>
        <p:nvSpPr>
          <p:cNvPr id="15368" name="Text Box 8"/>
          <p:cNvSpPr txBox="1">
            <a:spLocks noChangeArrowheads="1"/>
          </p:cNvSpPr>
          <p:nvPr/>
        </p:nvSpPr>
        <p:spPr bwMode="auto">
          <a:xfrm>
            <a:off x="5029200" y="1981200"/>
            <a:ext cx="2146300" cy="708025"/>
          </a:xfrm>
          <a:prstGeom prst="rect">
            <a:avLst/>
          </a:prstGeom>
          <a:noFill/>
          <a:ln w="9525">
            <a:noFill/>
            <a:miter lim="800000"/>
            <a:headEnd/>
            <a:tailEnd/>
          </a:ln>
        </p:spPr>
        <p:txBody>
          <a:bodyPr>
            <a:spAutoFit/>
          </a:bodyPr>
          <a:lstStyle/>
          <a:p>
            <a:pPr eaLnBrk="1" hangingPunct="1">
              <a:spcBef>
                <a:spcPct val="50000"/>
              </a:spcBef>
              <a:defRPr/>
            </a:pPr>
            <a:r>
              <a:rPr lang="en-US" sz="2000" dirty="0">
                <a:solidFill>
                  <a:schemeClr val="accent6">
                    <a:lumMod val="50000"/>
                  </a:schemeClr>
                </a:solidFill>
                <a:latin typeface="Tahoma" pitchFamily="34" charset="0"/>
                <a:ea typeface="+mj-ea"/>
                <a:cs typeface="Tahoma" pitchFamily="34" charset="0"/>
              </a:rPr>
              <a:t>Output units are threshold units</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Unit 2.1">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DAA</Template>
  <TotalTime>611</TotalTime>
  <Words>736</Words>
  <Application>Microsoft Office PowerPoint</Application>
  <PresentationFormat>On-screen Show (4:3)</PresentationFormat>
  <Paragraphs>133</Paragraphs>
  <Slides>16</Slides>
  <Notes>2</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16</vt:i4>
      </vt:variant>
    </vt:vector>
  </HeadingPairs>
  <TitlesOfParts>
    <vt:vector size="19" baseType="lpstr">
      <vt:lpstr>Unit 2.1</vt:lpstr>
      <vt:lpstr>CorelDRAW</vt:lpstr>
      <vt:lpstr>Equation</vt:lpstr>
      <vt:lpstr>Slide 1</vt:lpstr>
      <vt:lpstr>Course Objectives</vt:lpstr>
      <vt:lpstr>Course Outcomes</vt:lpstr>
      <vt:lpstr>Table of Contents</vt:lpstr>
      <vt:lpstr>Introduction to  Neural Network Models</vt:lpstr>
      <vt:lpstr>Slide 6</vt:lpstr>
      <vt:lpstr>Slide 7</vt:lpstr>
      <vt:lpstr>Slide 8</vt:lpstr>
      <vt:lpstr>Slide 9</vt:lpstr>
      <vt:lpstr>Slide 10</vt:lpstr>
      <vt:lpstr>Slide 11</vt:lpstr>
      <vt:lpstr>SELF-ORGANIZATION</vt:lpstr>
      <vt:lpstr>SELF-ORGANIZING FEATURE MAP</vt:lpstr>
      <vt:lpstr>SELF-ORGANIZING NETWORKS</vt:lpstr>
      <vt:lpstr>References </vt:lpstr>
      <vt:lpstr>Slide 16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CHANDIGARH UNIVERSITY</dc:title>
  <dc:creator>admin</dc:creator>
  <cp:lastModifiedBy>user</cp:lastModifiedBy>
  <cp:revision>66</cp:revision>
  <dcterms:created xsi:type="dcterms:W3CDTF">2016-12-14T07:42:08Z</dcterms:created>
  <dcterms:modified xsi:type="dcterms:W3CDTF">2021-08-07T21:22:23Z</dcterms:modified>
</cp:coreProperties>
</file>