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4" r:id="rId1"/>
  </p:sldMasterIdLst>
  <p:notesMasterIdLst>
    <p:notesMasterId r:id="rId23"/>
  </p:notesMasterIdLst>
  <p:handoutMasterIdLst>
    <p:handoutMasterId r:id="rId24"/>
  </p:handoutMasterIdLst>
  <p:sldIdLst>
    <p:sldId id="401" r:id="rId2"/>
    <p:sldId id="412" r:id="rId3"/>
    <p:sldId id="413" r:id="rId4"/>
    <p:sldId id="414" r:id="rId5"/>
    <p:sldId id="402" r:id="rId6"/>
    <p:sldId id="416" r:id="rId7"/>
    <p:sldId id="417" r:id="rId8"/>
    <p:sldId id="403" r:id="rId9"/>
    <p:sldId id="404" r:id="rId10"/>
    <p:sldId id="405" r:id="rId11"/>
    <p:sldId id="406" r:id="rId12"/>
    <p:sldId id="424" r:id="rId13"/>
    <p:sldId id="407" r:id="rId14"/>
    <p:sldId id="408" r:id="rId15"/>
    <p:sldId id="409" r:id="rId16"/>
    <p:sldId id="425" r:id="rId17"/>
    <p:sldId id="426" r:id="rId18"/>
    <p:sldId id="427" r:id="rId19"/>
    <p:sldId id="428" r:id="rId20"/>
    <p:sldId id="411" r:id="rId21"/>
    <p:sldId id="41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1588"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CHANDIGARH UNIVERSITY</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B32419-084D-4E0D-9A81-F06A46FA8ADD}" type="datetimeFigureOut">
              <a:rPr lang="en-US" smtClean="0"/>
              <a:pPr/>
              <a:t>10/2/2022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UIE, ECE Deptt.</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4A465A-3FFF-4902-8C3C-02F7D1C232A3}" type="slidenum">
              <a:rPr lang="en-US" smtClean="0"/>
              <a:pPr/>
              <a:t>‹#›</a:t>
            </a:fld>
            <a:endParaRPr lang="en-US"/>
          </a:p>
        </p:txBody>
      </p:sp>
    </p:spTree>
    <p:extLst>
      <p:ext uri="{BB962C8B-B14F-4D97-AF65-F5344CB8AC3E}">
        <p14:creationId xmlns:p14="http://schemas.microsoft.com/office/powerpoint/2010/main" val="82288423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CHANDIGARH UNIVERSITY</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4AF571-42FD-4B81-A251-32B58F7D77BB}" type="datetimeFigureOut">
              <a:rPr lang="en-US" smtClean="0"/>
              <a:pPr/>
              <a:t>10/2/2022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UIE, ECE Deptt.</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4ABBD6-B49C-4877-AA8F-35FC9523985E}" type="slidenum">
              <a:rPr lang="en-US" smtClean="0"/>
              <a:pPr/>
              <a:t>‹#›</a:t>
            </a:fld>
            <a:endParaRPr lang="en-US"/>
          </a:p>
        </p:txBody>
      </p:sp>
    </p:spTree>
    <p:extLst>
      <p:ext uri="{BB962C8B-B14F-4D97-AF65-F5344CB8AC3E}">
        <p14:creationId xmlns:p14="http://schemas.microsoft.com/office/powerpoint/2010/main" val="1389404343"/>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4288" y="1905000"/>
            <a:ext cx="9158288"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4288" y="0"/>
            <a:ext cx="9158288"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814388" y="1009650"/>
            <a:ext cx="7515225"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385888" y="2819400"/>
            <a:ext cx="6372225" cy="2800350"/>
          </a:xfrm>
          <a:prstGeom prst="rect">
            <a:avLst/>
          </a:prstGeom>
        </p:spPr>
        <p:txBody>
          <a:bodyPr/>
          <a:lstStyle/>
          <a:p>
            <a:pPr lvl="0"/>
            <a:r>
              <a:rPr lang="en-US" noProof="0"/>
              <a:t>Click icon to add picture</a:t>
            </a:r>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10/2/2022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hyperlink" Target="https://analyticsindiamag.com/6-types-of-artificial-neural-networks-currently-being-used-in-todays-technology/"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3316" y="5427344"/>
            <a:ext cx="9147315"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26649" y="5901988"/>
            <a:ext cx="3428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6572250" y="6508753"/>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7130144" y="5939880"/>
            <a:ext cx="968829"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689304721"/>
              </p:ext>
            </p:extLst>
          </p:nvPr>
        </p:nvGraphicFramePr>
        <p:xfrm>
          <a:off x="1" y="2825769"/>
          <a:ext cx="2289517" cy="2909441"/>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2"/>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1" y="2825769"/>
                        <a:ext cx="2289517" cy="29094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5284078" y="-64960"/>
            <a:ext cx="385992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1593057" y="2025528"/>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9079" y="24501"/>
            <a:ext cx="2894815" cy="1538254"/>
          </a:xfrm>
          <a:prstGeom prst="rect">
            <a:avLst/>
          </a:prstGeom>
        </p:spPr>
      </p:pic>
      <p:sp>
        <p:nvSpPr>
          <p:cNvPr id="43" name="Right Triangle 42"/>
          <p:cNvSpPr/>
          <p:nvPr/>
        </p:nvSpPr>
        <p:spPr>
          <a:xfrm rot="10800000" flipV="1">
            <a:off x="7372349" y="5334002"/>
            <a:ext cx="1774967"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5161019" y="6019563"/>
            <a:ext cx="36964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5164337" y="6043646"/>
            <a:ext cx="3428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337313" y="2051948"/>
            <a:ext cx="6797489" cy="2037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CSE (H) with specialization in Machine Learning and Artificial Intelligence </a:t>
            </a: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Soft Computing (CSF – 332)</a:t>
            </a:r>
            <a:endParaRPr lang="en-US" sz="1600" dirty="0">
              <a:latin typeface="Raleway ExtraBold" pitchFamily="34" charset="-52"/>
            </a:endParaRPr>
          </a:p>
        </p:txBody>
      </p:sp>
      <p:sp>
        <p:nvSpPr>
          <p:cNvPr id="15" name="TextBox 14"/>
          <p:cNvSpPr txBox="1">
            <a:spLocks noChangeArrowheads="1"/>
          </p:cNvSpPr>
          <p:nvPr/>
        </p:nvSpPr>
        <p:spPr bwMode="auto">
          <a:xfrm>
            <a:off x="0" y="5181600"/>
            <a:ext cx="4952999" cy="2055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a:solidFill>
                  <a:prstClr val="black">
                    <a:lumMod val="85000"/>
                    <a:lumOff val="15000"/>
                  </a:prstClr>
                </a:solidFill>
                <a:latin typeface="Times New Roman" panose="02020603050405020304" pitchFamily="18" charset="0"/>
                <a:cs typeface="Times New Roman" panose="02020603050405020304" pitchFamily="18" charset="0"/>
              </a:rPr>
              <a:t>Chapter -2.1 </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Introduction to Neural Network Models</a:t>
            </a:r>
          </a:p>
          <a:p>
            <a:pPr lvl="0"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By: Dr. Monika Singh </a:t>
            </a:r>
            <a:r>
              <a:rPr lang="en-US" sz="2400" b="1" dirty="0" err="1">
                <a:solidFill>
                  <a:prstClr val="black">
                    <a:lumMod val="85000"/>
                    <a:lumOff val="15000"/>
                  </a:prstClr>
                </a:solidFill>
                <a:latin typeface="Times New Roman" panose="02020603050405020304" pitchFamily="18" charset="0"/>
                <a:cs typeface="Times New Roman" panose="02020603050405020304" pitchFamily="18" charset="0"/>
              </a:rPr>
              <a:t>E11032</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28600"/>
            <a:ext cx="6096000" cy="792162"/>
          </a:xfrm>
        </p:spPr>
        <p:txBody>
          <a:bodyPr>
            <a:normAutofit/>
          </a:bodyPr>
          <a:lstStyle/>
          <a:p>
            <a:r>
              <a:rPr lang="en-US" b="1" dirty="0">
                <a:solidFill>
                  <a:srgbClr val="C00000"/>
                </a:solidFill>
              </a:rPr>
              <a:t>ARCHITECTURE OF KSOFM</a:t>
            </a:r>
          </a:p>
        </p:txBody>
      </p:sp>
      <p:sp>
        <p:nvSpPr>
          <p:cNvPr id="5" name="Slide Number Placeholder 4"/>
          <p:cNvSpPr>
            <a:spLocks noGrp="1"/>
          </p:cNvSpPr>
          <p:nvPr>
            <p:ph type="sldNum" sz="quarter" idx="12"/>
          </p:nvPr>
        </p:nvSpPr>
        <p:spPr/>
        <p:txBody>
          <a:bodyPr/>
          <a:lstStyle/>
          <a:p>
            <a:fld id="{3196E4FA-0509-4C1E-ADB1-D05ADE4219A2}" type="slidenum">
              <a:rPr lang="en-US" smtClean="0"/>
              <a:pPr/>
              <a:t>10</a:t>
            </a:fld>
            <a:endParaRPr lang="en-US"/>
          </a:p>
        </p:txBody>
      </p:sp>
      <p:pic>
        <p:nvPicPr>
          <p:cNvPr id="49154" name="Picture 2"/>
          <p:cNvPicPr>
            <a:picLocks noGrp="1" noChangeAspect="1" noChangeArrowheads="1"/>
          </p:cNvPicPr>
          <p:nvPr>
            <p:ph idx="1"/>
          </p:nvPr>
        </p:nvPicPr>
        <p:blipFill>
          <a:blip r:embed="rId2"/>
          <a:srcRect/>
          <a:stretch>
            <a:fillRect/>
          </a:stretch>
        </p:blipFill>
        <p:spPr bwMode="auto">
          <a:xfrm>
            <a:off x="2286000" y="1524000"/>
            <a:ext cx="5715000" cy="401002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04800"/>
            <a:ext cx="6096000" cy="563562"/>
          </a:xfrm>
        </p:spPr>
        <p:txBody>
          <a:bodyPr>
            <a:normAutofit fontScale="90000"/>
          </a:bodyPr>
          <a:lstStyle/>
          <a:p>
            <a:r>
              <a:rPr lang="en-US" b="1" dirty="0">
                <a:solidFill>
                  <a:srgbClr val="C00000"/>
                </a:solidFill>
              </a:rPr>
              <a:t>CO-OPERATION OF KSOFM</a:t>
            </a:r>
          </a:p>
        </p:txBody>
      </p:sp>
      <p:sp>
        <p:nvSpPr>
          <p:cNvPr id="3" name="Content Placeholder 2"/>
          <p:cNvSpPr>
            <a:spLocks noGrp="1"/>
          </p:cNvSpPr>
          <p:nvPr>
            <p:ph idx="1"/>
          </p:nvPr>
        </p:nvSpPr>
        <p:spPr/>
        <p:txBody>
          <a:bodyPr>
            <a:normAutofit fontScale="92500" lnSpcReduction="10000"/>
          </a:bodyPr>
          <a:lstStyle/>
          <a:p>
            <a:r>
              <a:rPr lang="en-US" dirty="0"/>
              <a:t>The activation of the winning neuron is spread to neurons in its immediate neighborhood.</a:t>
            </a:r>
          </a:p>
          <a:p>
            <a:r>
              <a:rPr lang="en-US" dirty="0"/>
              <a:t>This allows topologically close neurons to become sensitive to similar patterns.</a:t>
            </a:r>
          </a:p>
          <a:p>
            <a:r>
              <a:rPr lang="en-US" dirty="0"/>
              <a:t>The winner’s neighborhood is determined on the lattice topology. </a:t>
            </a:r>
          </a:p>
          <a:p>
            <a:r>
              <a:rPr lang="en-US" dirty="0"/>
              <a:t>The size of the neighborhood is initially large, but shrinks over time.</a:t>
            </a:r>
          </a:p>
          <a:p>
            <a:pPr lvl="1"/>
            <a:r>
              <a:rPr lang="en-US" dirty="0"/>
              <a:t>An initially large neighborhood promotes a topology-preserving mapping.</a:t>
            </a:r>
          </a:p>
          <a:p>
            <a:pPr lvl="1"/>
            <a:r>
              <a:rPr lang="en-US" dirty="0"/>
              <a:t>Smaller neighborhoods allow neurons to specialize in the latter stages of training.</a:t>
            </a:r>
          </a:p>
        </p:txBody>
      </p:sp>
      <p:sp>
        <p:nvSpPr>
          <p:cNvPr id="5" name="Slide Number Placeholder 4"/>
          <p:cNvSpPr>
            <a:spLocks noGrp="1"/>
          </p:cNvSpPr>
          <p:nvPr>
            <p:ph type="sldNum" sz="quarter" idx="12"/>
          </p:nvPr>
        </p:nvSpPr>
        <p:spPr/>
        <p:txBody>
          <a:bodyPr/>
          <a:lstStyle/>
          <a:p>
            <a:fld id="{3196E4FA-0509-4C1E-ADB1-D05ADE4219A2}"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2DD85E-1D6E-4AFE-AD82-D75098E27376}"/>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A8C44554-2BBB-47F9-A8BC-8BB6E4B9FE29}"/>
              </a:ext>
            </a:extLst>
          </p:cNvPr>
          <p:cNvSpPr>
            <a:spLocks noGrp="1"/>
          </p:cNvSpPr>
          <p:nvPr>
            <p:ph type="sldNum" sz="quarter" idx="12"/>
          </p:nvPr>
        </p:nvSpPr>
        <p:spPr/>
        <p:txBody>
          <a:bodyPr/>
          <a:lstStyle/>
          <a:p>
            <a:fld id="{BDCDBBEF-AA6C-4BA6-85B2-A17D7F280E38}" type="slidenum">
              <a:rPr lang="en-US" smtClean="0"/>
              <a:pPr/>
              <a:t>12</a:t>
            </a:fld>
            <a:endParaRPr lang="en-US"/>
          </a:p>
        </p:txBody>
      </p:sp>
      <p:pic>
        <p:nvPicPr>
          <p:cNvPr id="6" name="Picture 5">
            <a:extLst>
              <a:ext uri="{FF2B5EF4-FFF2-40B4-BE49-F238E27FC236}">
                <a16:creationId xmlns:a16="http://schemas.microsoft.com/office/drawing/2014/main" id="{1962D384-708B-48AC-B8B5-B7F3EDB2BB7F}"/>
              </a:ext>
            </a:extLst>
          </p:cNvPr>
          <p:cNvPicPr>
            <a:picLocks noChangeAspect="1"/>
          </p:cNvPicPr>
          <p:nvPr/>
        </p:nvPicPr>
        <p:blipFill>
          <a:blip r:embed="rId2"/>
          <a:stretch>
            <a:fillRect/>
          </a:stretch>
        </p:blipFill>
        <p:spPr>
          <a:xfrm>
            <a:off x="0" y="870089"/>
            <a:ext cx="9144000" cy="5866141"/>
          </a:xfrm>
          <a:prstGeom prst="rect">
            <a:avLst/>
          </a:prstGeom>
        </p:spPr>
      </p:pic>
      <p:sp>
        <p:nvSpPr>
          <p:cNvPr id="7" name="Title 1">
            <a:extLst>
              <a:ext uri="{FF2B5EF4-FFF2-40B4-BE49-F238E27FC236}">
                <a16:creationId xmlns:a16="http://schemas.microsoft.com/office/drawing/2014/main" id="{7C402355-4786-49B2-A73F-C3623B6D6170}"/>
              </a:ext>
            </a:extLst>
          </p:cNvPr>
          <p:cNvSpPr txBox="1">
            <a:spLocks/>
          </p:cNvSpPr>
          <p:nvPr/>
        </p:nvSpPr>
        <p:spPr>
          <a:xfrm>
            <a:off x="838200" y="0"/>
            <a:ext cx="7886700" cy="8700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C00000"/>
                </a:solidFill>
              </a:rPr>
              <a:t>KSOFM Algorithm</a:t>
            </a:r>
          </a:p>
        </p:txBody>
      </p:sp>
    </p:spTree>
    <p:extLst>
      <p:ext uri="{BB962C8B-B14F-4D97-AF65-F5344CB8AC3E}">
        <p14:creationId xmlns:p14="http://schemas.microsoft.com/office/powerpoint/2010/main" val="3991582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886700" cy="1325563"/>
          </a:xfrm>
        </p:spPr>
        <p:txBody>
          <a:bodyPr/>
          <a:lstStyle/>
          <a:p>
            <a:r>
              <a:rPr lang="en-US" b="1" dirty="0">
                <a:solidFill>
                  <a:srgbClr val="C00000"/>
                </a:solidFill>
              </a:rPr>
              <a:t>KSOFM Algorithm</a:t>
            </a:r>
          </a:p>
        </p:txBody>
      </p:sp>
      <p:sp>
        <p:nvSpPr>
          <p:cNvPr id="4" name="Footer Placeholder 3"/>
          <p:cNvSpPr>
            <a:spLocks noGrp="1"/>
          </p:cNvSpPr>
          <p:nvPr>
            <p:ph type="ftr" sz="quarter" idx="11"/>
          </p:nvPr>
        </p:nvSpPr>
        <p:spPr/>
        <p:txBody>
          <a:bodyPr/>
          <a:lstStyle/>
          <a:p>
            <a:r>
              <a:rPr lang="en-US"/>
              <a:t>UIE, ECE Deptt.</a:t>
            </a:r>
          </a:p>
        </p:txBody>
      </p:sp>
      <p:sp>
        <p:nvSpPr>
          <p:cNvPr id="5" name="Slide Number Placeholder 4"/>
          <p:cNvSpPr>
            <a:spLocks noGrp="1"/>
          </p:cNvSpPr>
          <p:nvPr>
            <p:ph type="sldNum" sz="quarter" idx="12"/>
          </p:nvPr>
        </p:nvSpPr>
        <p:spPr/>
        <p:txBody>
          <a:bodyPr/>
          <a:lstStyle/>
          <a:p>
            <a:fld id="{3196E4FA-0509-4C1E-ADB1-D05ADE4219A2}" type="slidenum">
              <a:rPr lang="en-US" smtClean="0"/>
              <a:pPr/>
              <a:t>13</a:t>
            </a:fld>
            <a:endParaRPr lang="en-US"/>
          </a:p>
        </p:txBody>
      </p:sp>
      <p:pic>
        <p:nvPicPr>
          <p:cNvPr id="50178" name="Picture 2"/>
          <p:cNvPicPr>
            <a:picLocks noGrp="1" noChangeAspect="1" noChangeArrowheads="1"/>
          </p:cNvPicPr>
          <p:nvPr>
            <p:ph idx="1"/>
          </p:nvPr>
        </p:nvPicPr>
        <p:blipFill>
          <a:blip r:embed="rId2"/>
          <a:srcRect/>
          <a:stretch>
            <a:fillRect/>
          </a:stretch>
        </p:blipFill>
        <p:spPr bwMode="auto">
          <a:xfrm>
            <a:off x="1143000" y="1295400"/>
            <a:ext cx="5943600" cy="1304925"/>
          </a:xfrm>
          <a:prstGeom prst="rect">
            <a:avLst/>
          </a:prstGeom>
          <a:noFill/>
          <a:ln w="9525">
            <a:noFill/>
            <a:miter lim="800000"/>
            <a:headEnd/>
            <a:tailEnd/>
          </a:ln>
          <a:effectLst/>
        </p:spPr>
      </p:pic>
      <p:pic>
        <p:nvPicPr>
          <p:cNvPr id="50179" name="Picture 3"/>
          <p:cNvPicPr>
            <a:picLocks noChangeAspect="1" noChangeArrowheads="1"/>
          </p:cNvPicPr>
          <p:nvPr/>
        </p:nvPicPr>
        <p:blipFill>
          <a:blip r:embed="rId3"/>
          <a:srcRect/>
          <a:stretch>
            <a:fillRect/>
          </a:stretch>
        </p:blipFill>
        <p:spPr bwMode="auto">
          <a:xfrm>
            <a:off x="1295400" y="2743200"/>
            <a:ext cx="5305425" cy="34956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KSOFM Algorithm</a:t>
            </a:r>
          </a:p>
        </p:txBody>
      </p:sp>
      <p:sp>
        <p:nvSpPr>
          <p:cNvPr id="4" name="Footer Placeholder 3"/>
          <p:cNvSpPr>
            <a:spLocks noGrp="1"/>
          </p:cNvSpPr>
          <p:nvPr>
            <p:ph type="ftr" sz="quarter" idx="11"/>
          </p:nvPr>
        </p:nvSpPr>
        <p:spPr/>
        <p:txBody>
          <a:bodyPr/>
          <a:lstStyle/>
          <a:p>
            <a:r>
              <a:rPr lang="en-US"/>
              <a:t>UIE, ECE Deptt.</a:t>
            </a:r>
          </a:p>
        </p:txBody>
      </p:sp>
      <p:sp>
        <p:nvSpPr>
          <p:cNvPr id="5" name="Slide Number Placeholder 4"/>
          <p:cNvSpPr>
            <a:spLocks noGrp="1"/>
          </p:cNvSpPr>
          <p:nvPr>
            <p:ph type="sldNum" sz="quarter" idx="12"/>
          </p:nvPr>
        </p:nvSpPr>
        <p:spPr/>
        <p:txBody>
          <a:bodyPr/>
          <a:lstStyle/>
          <a:p>
            <a:fld id="{3196E4FA-0509-4C1E-ADB1-D05ADE4219A2}" type="slidenum">
              <a:rPr lang="en-US" smtClean="0"/>
              <a:pPr/>
              <a:t>14</a:t>
            </a:fld>
            <a:endParaRPr lang="en-US"/>
          </a:p>
        </p:txBody>
      </p:sp>
      <p:pic>
        <p:nvPicPr>
          <p:cNvPr id="51202" name="Picture 2"/>
          <p:cNvPicPr>
            <a:picLocks noChangeAspect="1" noChangeArrowheads="1"/>
          </p:cNvPicPr>
          <p:nvPr/>
        </p:nvPicPr>
        <p:blipFill>
          <a:blip r:embed="rId2"/>
          <a:srcRect/>
          <a:stretch>
            <a:fillRect/>
          </a:stretch>
        </p:blipFill>
        <p:spPr bwMode="auto">
          <a:xfrm>
            <a:off x="1524000" y="1676400"/>
            <a:ext cx="5572125" cy="398145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KSOFM Algorithm</a:t>
            </a:r>
          </a:p>
        </p:txBody>
      </p:sp>
      <p:sp>
        <p:nvSpPr>
          <p:cNvPr id="4" name="Footer Placeholder 3"/>
          <p:cNvSpPr>
            <a:spLocks noGrp="1"/>
          </p:cNvSpPr>
          <p:nvPr>
            <p:ph type="ftr" sz="quarter" idx="11"/>
          </p:nvPr>
        </p:nvSpPr>
        <p:spPr/>
        <p:txBody>
          <a:bodyPr/>
          <a:lstStyle/>
          <a:p>
            <a:r>
              <a:rPr lang="en-US"/>
              <a:t>UIE, ECE Deptt.</a:t>
            </a:r>
          </a:p>
        </p:txBody>
      </p:sp>
      <p:sp>
        <p:nvSpPr>
          <p:cNvPr id="5" name="Slide Number Placeholder 4"/>
          <p:cNvSpPr>
            <a:spLocks noGrp="1"/>
          </p:cNvSpPr>
          <p:nvPr>
            <p:ph type="sldNum" sz="quarter" idx="12"/>
          </p:nvPr>
        </p:nvSpPr>
        <p:spPr/>
        <p:txBody>
          <a:bodyPr/>
          <a:lstStyle/>
          <a:p>
            <a:fld id="{3196E4FA-0509-4C1E-ADB1-D05ADE4219A2}" type="slidenum">
              <a:rPr lang="en-US" smtClean="0"/>
              <a:pPr/>
              <a:t>15</a:t>
            </a:fld>
            <a:endParaRPr lang="en-US"/>
          </a:p>
        </p:txBody>
      </p:sp>
      <p:pic>
        <p:nvPicPr>
          <p:cNvPr id="52226" name="Picture 2"/>
          <p:cNvPicPr>
            <a:picLocks noChangeAspect="1" noChangeArrowheads="1"/>
          </p:cNvPicPr>
          <p:nvPr/>
        </p:nvPicPr>
        <p:blipFill>
          <a:blip r:embed="rId2"/>
          <a:srcRect/>
          <a:stretch>
            <a:fillRect/>
          </a:stretch>
        </p:blipFill>
        <p:spPr bwMode="auto">
          <a:xfrm>
            <a:off x="914400" y="2286000"/>
            <a:ext cx="6836103" cy="212407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2035-124D-38D4-56AD-01567B28151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37F561D-BD5D-758A-894D-90F53947C619}"/>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4E81B6D7-FFA6-D344-16F8-5002CFF52A45}"/>
              </a:ext>
            </a:extLst>
          </p:cNvPr>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4059962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C14A5-705E-0DFA-4D15-E80571EBFD6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202ECD-8DB3-FE01-2FA8-1D8D2BDFB1CD}"/>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DA810912-8774-3FE4-EA2E-1EEFCFC0FFF9}"/>
              </a:ext>
            </a:extLst>
          </p:cNvPr>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val="911495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7B6B2-6F84-9AE2-50DA-8BECEE8A576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87251B6-DDB6-60D8-3F01-C09C05E3F576}"/>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DAC2DAA5-4A3F-5D0C-0FEA-8A1CF87ABD1F}"/>
              </a:ext>
            </a:extLst>
          </p:cNvPr>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val="3852403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C363-032D-1994-3B11-B43001E03620}"/>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C7756D35-203B-4192-846A-F820935A5D9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875"/>
          <a:stretch/>
        </p:blipFill>
        <p:spPr>
          <a:xfrm>
            <a:off x="648703" y="17862"/>
            <a:ext cx="7866647" cy="7006995"/>
          </a:xfrm>
        </p:spPr>
      </p:pic>
      <p:sp>
        <p:nvSpPr>
          <p:cNvPr id="4" name="Slide Number Placeholder 3">
            <a:extLst>
              <a:ext uri="{FF2B5EF4-FFF2-40B4-BE49-F238E27FC236}">
                <a16:creationId xmlns:a16="http://schemas.microsoft.com/office/drawing/2014/main" id="{A399F9BD-901C-62DD-FDFF-B55B9B9DE8B2}"/>
              </a:ext>
            </a:extLst>
          </p:cNvPr>
          <p:cNvSpPr>
            <a:spLocks noGrp="1"/>
          </p:cNvSpPr>
          <p:nvPr>
            <p:ph type="sldNum" sz="quarter" idx="12"/>
          </p:nvPr>
        </p:nvSpPr>
        <p:spPr/>
        <p:txBody>
          <a:bodyPr/>
          <a:lstStyle/>
          <a:p>
            <a:fld id="{BDCDBBEF-AA6C-4BA6-85B2-A17D7F280E38}" type="slidenum">
              <a:rPr lang="en-US" smtClean="0"/>
              <a:pPr/>
              <a:t>19</a:t>
            </a:fld>
            <a:endParaRPr lang="en-US"/>
          </a:p>
        </p:txBody>
      </p:sp>
    </p:spTree>
    <p:extLst>
      <p:ext uri="{BB962C8B-B14F-4D97-AF65-F5344CB8AC3E}">
        <p14:creationId xmlns:p14="http://schemas.microsoft.com/office/powerpoint/2010/main" val="4101390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
          <p:cNvSpPr txBox="1">
            <a:spLocks noGrp="1"/>
          </p:cNvSpPr>
          <p:nvPr>
            <p:ph type="title"/>
          </p:nvPr>
        </p:nvSpPr>
        <p:spPr>
          <a:xfrm>
            <a:off x="629842" y="457203"/>
            <a:ext cx="5058926" cy="74201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Calibri"/>
              <a:buNone/>
            </a:pPr>
            <a:r>
              <a:rPr lang="en-US" sz="4800" b="1"/>
              <a:t>Course Objectives</a:t>
            </a:r>
            <a:endParaRPr sz="4800" b="1"/>
          </a:p>
        </p:txBody>
      </p:sp>
      <p:sp>
        <p:nvSpPr>
          <p:cNvPr id="196" name="Google Shape;196;p2"/>
          <p:cNvSpPr txBox="1">
            <a:spLocks noGrp="1"/>
          </p:cNvSpPr>
          <p:nvPr>
            <p:ph type="body" idx="2"/>
          </p:nvPr>
        </p:nvSpPr>
        <p:spPr>
          <a:xfrm>
            <a:off x="629841" y="1477006"/>
            <a:ext cx="8179308" cy="381158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sz="2800" b="1" dirty="0"/>
              <a:t> </a:t>
            </a:r>
            <a:endParaRPr sz="2800"/>
          </a:p>
          <a:p>
            <a:pPr marL="0" lvl="0" indent="0" algn="l" rtl="0">
              <a:lnSpc>
                <a:spcPct val="90000"/>
              </a:lnSpc>
              <a:spcBef>
                <a:spcPts val="1000"/>
              </a:spcBef>
              <a:spcAft>
                <a:spcPts val="0"/>
              </a:spcAft>
              <a:buClr>
                <a:schemeClr val="dk1"/>
              </a:buClr>
              <a:buSzPts val="2800"/>
              <a:buFont typeface="Arial"/>
              <a:buNone/>
            </a:pPr>
            <a:endParaRPr sz="2800" b="1"/>
          </a:p>
          <a:p>
            <a:pPr marL="0" lvl="0" indent="0" algn="l" rtl="0">
              <a:lnSpc>
                <a:spcPct val="90000"/>
              </a:lnSpc>
              <a:spcBef>
                <a:spcPts val="1000"/>
              </a:spcBef>
              <a:spcAft>
                <a:spcPts val="0"/>
              </a:spcAft>
              <a:buClr>
                <a:schemeClr val="dk1"/>
              </a:buClr>
              <a:buSzPts val="2800"/>
              <a:buFont typeface="Noto Sans Symbols"/>
              <a:buNone/>
            </a:pPr>
            <a:endParaRPr sz="2800" b="1"/>
          </a:p>
        </p:txBody>
      </p:sp>
      <p:sp>
        <p:nvSpPr>
          <p:cNvPr id="197" name="Google Shape;197;p2"/>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graphicFrame>
        <p:nvGraphicFramePr>
          <p:cNvPr id="5" name="Table 4"/>
          <p:cNvGraphicFramePr>
            <a:graphicFrameLocks noGrp="1"/>
          </p:cNvGraphicFramePr>
          <p:nvPr/>
        </p:nvGraphicFramePr>
        <p:xfrm>
          <a:off x="534650" y="1634063"/>
          <a:ext cx="8313295" cy="4160034"/>
        </p:xfrm>
        <a:graphic>
          <a:graphicData uri="http://schemas.openxmlformats.org/drawingml/2006/table">
            <a:tbl>
              <a:tblPr firstRow="1" bandRow="1">
                <a:tableStyleId>{22838BEF-8BB2-4498-84A7-C5851F593DF1}</a:tableStyleId>
              </a:tblPr>
              <a:tblGrid>
                <a:gridCol w="8313295">
                  <a:extLst>
                    <a:ext uri="{9D8B030D-6E8A-4147-A177-3AD203B41FA5}">
                      <a16:colId xmlns:a16="http://schemas.microsoft.com/office/drawing/2014/main" val="20000"/>
                    </a:ext>
                  </a:extLst>
                </a:gridCol>
              </a:tblGrid>
              <a:tr h="1348978">
                <a:tc>
                  <a:txBody>
                    <a:bodyPr/>
                    <a:lstStyle/>
                    <a:p>
                      <a:r>
                        <a:rPr lang="en-US" sz="2000" b="1" u="none" strike="noStrike" cap="none" dirty="0">
                          <a:latin typeface="Calibri" pitchFamily="34" charset="0"/>
                          <a:sym typeface="Arial"/>
                        </a:rPr>
                        <a:t>To introduce soft computing concepts and techniques of artificial neural networks, fuzzy sets, fuzzy logic and genetic algorithms</a:t>
                      </a:r>
                    </a:p>
                  </a:txBody>
                  <a:tcPr marL="68580" marR="68580" anchor="ctr"/>
                </a:tc>
                <a:extLst>
                  <a:ext uri="{0D108BD9-81ED-4DB2-BD59-A6C34878D82A}">
                    <a16:rowId xmlns:a16="http://schemas.microsoft.com/office/drawing/2014/main" val="10000"/>
                  </a:ext>
                </a:extLst>
              </a:tr>
              <a:tr h="87488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1" u="none" strike="noStrike" cap="none" dirty="0">
                          <a:latin typeface="Calibri" pitchFamily="34" charset="0"/>
                          <a:sym typeface="Arial"/>
                        </a:rPr>
                        <a:t>To understand the various techniques from the application point of view.</a:t>
                      </a:r>
                    </a:p>
                    <a:p>
                      <a:endParaRPr lang="en-US" sz="2000" b="1" dirty="0">
                        <a:latin typeface="Calibri" pitchFamily="34" charset="0"/>
                      </a:endParaRPr>
                    </a:p>
                  </a:txBody>
                  <a:tcPr marL="68580" marR="68580" anchor="ctr"/>
                </a:tc>
                <a:extLst>
                  <a:ext uri="{0D108BD9-81ED-4DB2-BD59-A6C34878D82A}">
                    <a16:rowId xmlns:a16="http://schemas.microsoft.com/office/drawing/2014/main" val="10001"/>
                  </a:ext>
                </a:extLst>
              </a:tr>
              <a:tr h="12351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1" u="none" strike="noStrike" cap="none" dirty="0">
                          <a:latin typeface="Calibri" pitchFamily="34" charset="0"/>
                          <a:sym typeface="Arial"/>
                        </a:rPr>
                        <a:t>To analyze various soft computing techniques and decide the technique to be used in a particular problem situation. </a:t>
                      </a:r>
                    </a:p>
                    <a:p>
                      <a:endParaRPr lang="en-US" sz="2000" b="1" dirty="0">
                        <a:latin typeface="Calibri" pitchFamily="34" charset="0"/>
                      </a:endParaRPr>
                    </a:p>
                  </a:txBody>
                  <a:tcPr marL="68580" marR="68580" anchor="ctr"/>
                </a:tc>
                <a:extLst>
                  <a:ext uri="{0D108BD9-81ED-4DB2-BD59-A6C34878D82A}">
                    <a16:rowId xmlns:a16="http://schemas.microsoft.com/office/drawing/2014/main" val="10002"/>
                  </a:ext>
                </a:extLst>
              </a:tr>
              <a:tr h="626143">
                <a:tc>
                  <a:txBody>
                    <a:bodyPr/>
                    <a:lstStyle/>
                    <a:p>
                      <a:r>
                        <a:rPr lang="en-US" sz="2000" b="1" u="none" strike="noStrike" cap="none" dirty="0">
                          <a:latin typeface="Calibri" pitchFamily="34" charset="0"/>
                          <a:sym typeface="Arial"/>
                        </a:rPr>
                        <a:t>To implement soft computing based solutions for real-world problems</a:t>
                      </a:r>
                    </a:p>
                    <a:p>
                      <a:endParaRPr lang="en-US" sz="2000" b="1" dirty="0">
                        <a:latin typeface="Calibri" pitchFamily="34" charset="0"/>
                      </a:endParaRPr>
                    </a:p>
                  </a:txBody>
                  <a:tcPr marL="68580" marR="6858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3500430" y="381000"/>
            <a:ext cx="5472413" cy="762000"/>
          </a:xfrm>
        </p:spPr>
        <p:txBody>
          <a:bodyPr>
            <a:normAutofit fontScale="90000"/>
          </a:bodyPr>
          <a:lstStyle/>
          <a:p>
            <a:pPr algn="ctr" eaLnBrk="1" fontAlgn="auto" hangingPunct="1">
              <a:spcAft>
                <a:spcPts val="0"/>
              </a:spcAft>
              <a:defRPr/>
            </a:pPr>
            <a:r>
              <a:rPr lang="en-US"/>
              <a:t>References</a:t>
            </a:r>
            <a:br>
              <a:rPr lang="en-US"/>
            </a:br>
            <a:endParaRPr lang="en-US"/>
          </a:p>
        </p:txBody>
      </p:sp>
      <p:sp>
        <p:nvSpPr>
          <p:cNvPr id="30725" name="Rectangle 3"/>
          <p:cNvSpPr>
            <a:spLocks noGrp="1" noChangeArrowheads="1"/>
          </p:cNvSpPr>
          <p:nvPr>
            <p:ph idx="1"/>
          </p:nvPr>
        </p:nvSpPr>
        <p:spPr bwMode="auto">
          <a:xfrm>
            <a:off x="685800" y="1600200"/>
            <a:ext cx="8269288" cy="4532313"/>
          </a:xfrm>
          <a:noFill/>
          <a:ln>
            <a:miter lim="800000"/>
            <a:headEnd/>
            <a:tailEnd/>
          </a:ln>
        </p:spPr>
        <p:txBody>
          <a:bodyPr vert="horz" wrap="square" lIns="91440" tIns="45720" rIns="91440" bIns="45720" numCol="1" anchor="t" anchorCtr="0" compatLnSpc="1">
            <a:prstTxWarp prst="textNoShape">
              <a:avLst/>
            </a:prstTxWarp>
          </a:bodyPr>
          <a:lstStyle/>
          <a:p>
            <a:pPr marL="457200" indent="-457200" fontAlgn="auto">
              <a:spcBef>
                <a:spcPts val="0"/>
              </a:spcBef>
              <a:spcAft>
                <a:spcPts val="0"/>
              </a:spcAft>
              <a:buFont typeface="+mj-lt"/>
              <a:buAutoNum type="arabicPeriod"/>
              <a:defRPr/>
            </a:pPr>
            <a:r>
              <a:rPr lang="en-US" sz="2400" dirty="0">
                <a:solidFill>
                  <a:schemeClr val="tx1">
                    <a:lumMod val="50000"/>
                    <a:lumOff val="50000"/>
                  </a:schemeClr>
                </a:solidFill>
                <a:latin typeface="Garamond" pitchFamily="18" charset="0"/>
              </a:rPr>
              <a:t>“</a:t>
            </a:r>
            <a:r>
              <a:rPr lang="en-US" sz="2400" b="1" dirty="0">
                <a:solidFill>
                  <a:schemeClr val="tx1">
                    <a:lumMod val="50000"/>
                    <a:lumOff val="50000"/>
                  </a:schemeClr>
                </a:solidFill>
                <a:latin typeface="Garamond" pitchFamily="18" charset="0"/>
              </a:rPr>
              <a:t>Principles of Soft Computing, 2</a:t>
            </a:r>
            <a:r>
              <a:rPr lang="en-US" sz="2400" b="1" baseline="30000" dirty="0">
                <a:solidFill>
                  <a:schemeClr val="tx1">
                    <a:lumMod val="50000"/>
                    <a:lumOff val="50000"/>
                  </a:schemeClr>
                </a:solidFill>
                <a:latin typeface="Garamond" pitchFamily="18" charset="0"/>
              </a:rPr>
              <a:t>nd</a:t>
            </a:r>
            <a:r>
              <a:rPr lang="en-US" sz="2400" b="1" dirty="0">
                <a:solidFill>
                  <a:schemeClr val="tx1">
                    <a:lumMod val="50000"/>
                    <a:lumOff val="50000"/>
                  </a:schemeClr>
                </a:solidFill>
                <a:latin typeface="Garamond" pitchFamily="18" charset="0"/>
              </a:rPr>
              <a:t> Edition</a:t>
            </a:r>
            <a:r>
              <a:rPr lang="en-US" sz="2400" dirty="0">
                <a:solidFill>
                  <a:schemeClr val="tx1">
                    <a:lumMod val="50000"/>
                    <a:lumOff val="50000"/>
                  </a:schemeClr>
                </a:solidFill>
                <a:latin typeface="Garamond" pitchFamily="18" charset="0"/>
              </a:rPr>
              <a:t>” </a:t>
            </a:r>
            <a:r>
              <a:rPr lang="en-US" sz="2000" dirty="0">
                <a:solidFill>
                  <a:schemeClr val="tx1">
                    <a:lumMod val="50000"/>
                    <a:lumOff val="50000"/>
                  </a:schemeClr>
                </a:solidFill>
                <a:latin typeface="Garamond" pitchFamily="18" charset="0"/>
              </a:rPr>
              <a:t>by S.N. </a:t>
            </a:r>
            <a:r>
              <a:rPr lang="en-US" sz="2000" dirty="0" err="1">
                <a:solidFill>
                  <a:schemeClr val="tx1">
                    <a:lumMod val="50000"/>
                    <a:lumOff val="50000"/>
                  </a:schemeClr>
                </a:solidFill>
                <a:latin typeface="Garamond" pitchFamily="18" charset="0"/>
              </a:rPr>
              <a:t>Sivanandam</a:t>
            </a:r>
            <a:r>
              <a:rPr lang="en-US" sz="2000" dirty="0">
                <a:solidFill>
                  <a:schemeClr val="tx1">
                    <a:lumMod val="50000"/>
                    <a:lumOff val="50000"/>
                  </a:schemeClr>
                </a:solidFill>
                <a:latin typeface="Garamond" pitchFamily="18" charset="0"/>
              </a:rPr>
              <a:t> &amp; SN </a:t>
            </a:r>
            <a:r>
              <a:rPr lang="en-US" sz="2000" dirty="0" err="1">
                <a:solidFill>
                  <a:schemeClr val="tx1">
                    <a:lumMod val="50000"/>
                    <a:lumOff val="50000"/>
                  </a:schemeClr>
                </a:solidFill>
                <a:latin typeface="Garamond" pitchFamily="18" charset="0"/>
              </a:rPr>
              <a:t>Deepa</a:t>
            </a:r>
            <a:r>
              <a:rPr lang="en-US" sz="2000" dirty="0">
                <a:solidFill>
                  <a:schemeClr val="tx1">
                    <a:lumMod val="50000"/>
                    <a:lumOff val="50000"/>
                  </a:schemeClr>
                </a:solidFill>
                <a:latin typeface="Garamond" pitchFamily="18" charset="0"/>
              </a:rPr>
              <a:t>,</a:t>
            </a:r>
            <a:r>
              <a:rPr lang="en-US" sz="2000" dirty="0">
                <a:solidFill>
                  <a:schemeClr val="tx1">
                    <a:lumMod val="50000"/>
                    <a:lumOff val="50000"/>
                  </a:schemeClr>
                </a:solidFill>
                <a:latin typeface="Garamond" pitchFamily="18" charset="0"/>
                <a:sym typeface="Symbol" pitchFamily="18" charset="2"/>
              </a:rPr>
              <a:t> Wiley India Pvt. Ltd.</a:t>
            </a:r>
          </a:p>
          <a:p>
            <a:pPr marL="457200" indent="-457200" algn="just">
              <a:buAutoNum type="arabicPeriod"/>
            </a:pPr>
            <a:endParaRPr lang="en-US" sz="2000" dirty="0"/>
          </a:p>
          <a:p>
            <a:pPr marL="457200" indent="-457200" algn="just">
              <a:buAutoNum type="arabicPeriod"/>
            </a:pPr>
            <a:r>
              <a:rPr lang="en-US" sz="2000" dirty="0"/>
              <a:t>Link :</a:t>
            </a:r>
          </a:p>
          <a:p>
            <a:pPr marL="457200" indent="-457200" algn="just">
              <a:buNone/>
            </a:pPr>
            <a:r>
              <a:rPr lang="en-US" sz="2000" dirty="0"/>
              <a:t>        </a:t>
            </a:r>
            <a:r>
              <a:rPr lang="en-US" sz="2000" dirty="0">
                <a:hlinkClick r:id="rId2"/>
              </a:rPr>
              <a:t>https://</a:t>
            </a:r>
            <a:r>
              <a:rPr lang="en-US" sz="2000" dirty="0" err="1">
                <a:hlinkClick r:id="rId2"/>
              </a:rPr>
              <a:t>analyticsindiamag.com</a:t>
            </a:r>
            <a:r>
              <a:rPr lang="en-US" sz="2000" dirty="0">
                <a:hlinkClick r:id="rId2"/>
              </a:rPr>
              <a:t>/6-types-of-artificial-neural-networks-currently-being-used-in-</a:t>
            </a:r>
            <a:r>
              <a:rPr lang="en-US" sz="2000" dirty="0" err="1">
                <a:hlinkClick r:id="rId2"/>
              </a:rPr>
              <a:t>todays</a:t>
            </a:r>
            <a:r>
              <a:rPr lang="en-US" sz="2000" dirty="0">
                <a:hlinkClick r:id="rId2"/>
              </a:rPr>
              <a:t>-technology/</a:t>
            </a:r>
            <a:endParaRPr lang="en-US" sz="2000" dirty="0"/>
          </a:p>
          <a:p>
            <a:pPr marL="457200" indent="-457200" algn="just">
              <a:buNone/>
            </a:pPr>
            <a:endParaRPr lang="en-US" sz="2000" dirty="0"/>
          </a:p>
          <a:p>
            <a:pPr marL="457200" indent="-457200" algn="just">
              <a:buNone/>
            </a:pPr>
            <a:r>
              <a:rPr lang="en-US" sz="2000" dirty="0"/>
              <a:t>    3.   Link for understanding </a:t>
            </a:r>
            <a:r>
              <a:rPr lang="en-US" sz="2000" dirty="0" err="1"/>
              <a:t>Kohonen</a:t>
            </a:r>
            <a:r>
              <a:rPr lang="en-US" sz="2000" dirty="0"/>
              <a:t> Map :</a:t>
            </a:r>
          </a:p>
          <a:p>
            <a:pPr marL="457200" indent="-457200" algn="just">
              <a:buNone/>
            </a:pPr>
            <a:r>
              <a:rPr lang="en-US" sz="2000" dirty="0"/>
              <a:t>       </a:t>
            </a:r>
            <a:r>
              <a:rPr lang="en-US" sz="2000" dirty="0" err="1"/>
              <a:t>https://www.youtube.com/watch?v=9ZhwKv_bUx8</a:t>
            </a:r>
            <a:endParaRPr lang="en-US" sz="2000" dirty="0"/>
          </a:p>
        </p:txBody>
      </p:sp>
      <p:sp>
        <p:nvSpPr>
          <p:cNvPr id="30726" name="Slide Number Placeholder 5"/>
          <p:cNvSpPr>
            <a:spLocks noGrp="1"/>
          </p:cNvSpPr>
          <p:nvPr>
            <p:ph type="sldNum" sz="quarter" idx="12"/>
          </p:nvPr>
        </p:nvSpPr>
        <p:spPr bwMode="auto">
          <a:xfrm>
            <a:off x="7239000" y="6243638"/>
            <a:ext cx="1905000" cy="457200"/>
          </a:xfrm>
          <a:noFill/>
          <a:ln>
            <a:miter lim="800000"/>
            <a:headEnd/>
            <a:tailEnd/>
          </a:ln>
        </p:spPr>
        <p:txBody>
          <a:bodyPr wrap="square" numCol="1" anchorCtr="0" compatLnSpc="1">
            <a:prstTxWarp prst="textNoShape">
              <a:avLst/>
            </a:prstTxWarp>
          </a:bodyPr>
          <a:lstStyle/>
          <a:p>
            <a:fld id="{EFFBEFF0-3DFD-4B60-AF50-E7FDD8D45A55}" type="slidenum">
              <a:rPr lang="en-US" b="0" smtClean="0">
                <a:solidFill>
                  <a:schemeClr val="tx1"/>
                </a:solidFill>
              </a:rPr>
              <a:pPr/>
              <a:t>20</a:t>
            </a:fld>
            <a:endParaRPr lang="en-US" b="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9144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7010400" y="0"/>
            <a:ext cx="13716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7626846" y="0"/>
            <a:ext cx="49797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550070" y="6294598"/>
            <a:ext cx="418759"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292895" y="5129690"/>
            <a:ext cx="1296233"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114427" y="2249080"/>
            <a:ext cx="8043861"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1981200" y="1214279"/>
            <a:ext cx="1822847"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174081" y="1214279"/>
            <a:ext cx="1822847"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3" name="Group 28"/>
          <p:cNvGrpSpPr/>
          <p:nvPr/>
        </p:nvGrpSpPr>
        <p:grpSpPr>
          <a:xfrm>
            <a:off x="178141" y="152400"/>
            <a:ext cx="307922"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3085504" y="5394448"/>
            <a:ext cx="2589170" cy="646331"/>
          </a:xfrm>
          <a:prstGeom prst="rect">
            <a:avLst/>
          </a:prstGeom>
        </p:spPr>
        <p:txBody>
          <a:bodyPr wrap="none">
            <a:spAutoFit/>
          </a:bodyPr>
          <a:lstStyle/>
          <a:p>
            <a:r>
              <a:rPr lang="en-US" dirty="0">
                <a:latin typeface="Casper" panose="02000506000000020004" pitchFamily="2" charset="0"/>
                <a:ea typeface="Segoe UI" panose="020B0502040204020203" pitchFamily="34" charset="0"/>
                <a:cs typeface="Segoe UI" panose="020B0502040204020203" pitchFamily="34" charset="0"/>
              </a:rPr>
              <a:t>For queries</a:t>
            </a:r>
          </a:p>
          <a:p>
            <a:r>
              <a:rPr lang="en-US" dirty="0">
                <a:latin typeface="Casper" panose="02000506000000020004" pitchFamily="2" charset="0"/>
                <a:cs typeface="Segoe UI" panose="020B0502040204020203" pitchFamily="34" charset="0"/>
              </a:rPr>
              <a:t>Email: </a:t>
            </a:r>
            <a:r>
              <a:rPr lang="en-US" dirty="0" err="1">
                <a:latin typeface="Casper" panose="02000506000000020004" pitchFamily="2" charset="0"/>
                <a:cs typeface="Segoe UI" panose="020B0502040204020203" pitchFamily="34" charset="0"/>
              </a:rPr>
              <a:t>monika.e11032@cumail.in</a:t>
            </a:r>
            <a:endParaRPr lang="en-US" dirty="0"/>
          </a:p>
        </p:txBody>
      </p:sp>
    </p:spTree>
    <p:extLst>
      <p:ext uri="{BB962C8B-B14F-4D97-AF65-F5344CB8AC3E}">
        <p14:creationId xmlns:p14="http://schemas.microsoft.com/office/powerpoint/2010/main" val="265650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
          <p:cNvSpPr txBox="1">
            <a:spLocks noGrp="1"/>
          </p:cNvSpPr>
          <p:nvPr>
            <p:ph type="title"/>
          </p:nvPr>
        </p:nvSpPr>
        <p:spPr>
          <a:xfrm>
            <a:off x="629842" y="457203"/>
            <a:ext cx="5058926" cy="74201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Calibri"/>
              <a:buNone/>
            </a:pPr>
            <a:r>
              <a:rPr lang="en-US" sz="4800" b="1"/>
              <a:t>Course Outcomes</a:t>
            </a:r>
            <a:endParaRPr sz="4800" b="1"/>
          </a:p>
        </p:txBody>
      </p:sp>
      <p:sp>
        <p:nvSpPr>
          <p:cNvPr id="203" name="Google Shape;203;p3"/>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graphicFrame>
        <p:nvGraphicFramePr>
          <p:cNvPr id="5" name="Table 4"/>
          <p:cNvGraphicFramePr>
            <a:graphicFrameLocks noGrp="1"/>
          </p:cNvGraphicFramePr>
          <p:nvPr/>
        </p:nvGraphicFramePr>
        <p:xfrm>
          <a:off x="247339" y="1556928"/>
          <a:ext cx="8600607" cy="4783910"/>
        </p:xfrm>
        <a:graphic>
          <a:graphicData uri="http://schemas.openxmlformats.org/drawingml/2006/table">
            <a:tbl>
              <a:tblPr/>
              <a:tblGrid>
                <a:gridCol w="630704">
                  <a:extLst>
                    <a:ext uri="{9D8B030D-6E8A-4147-A177-3AD203B41FA5}">
                      <a16:colId xmlns:a16="http://schemas.microsoft.com/office/drawing/2014/main" val="20000"/>
                    </a:ext>
                  </a:extLst>
                </a:gridCol>
                <a:gridCol w="7040663">
                  <a:extLst>
                    <a:ext uri="{9D8B030D-6E8A-4147-A177-3AD203B41FA5}">
                      <a16:colId xmlns:a16="http://schemas.microsoft.com/office/drawing/2014/main" val="20001"/>
                    </a:ext>
                  </a:extLst>
                </a:gridCol>
                <a:gridCol w="929240">
                  <a:extLst>
                    <a:ext uri="{9D8B030D-6E8A-4147-A177-3AD203B41FA5}">
                      <a16:colId xmlns:a16="http://schemas.microsoft.com/office/drawing/2014/main" val="20002"/>
                    </a:ext>
                  </a:extLst>
                </a:gridCol>
              </a:tblGrid>
              <a:tr h="896983">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CO1</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fontAlgn="base">
                        <a:lnSpc>
                          <a:spcPct val="115000"/>
                        </a:lnSpc>
                        <a:spcBef>
                          <a:spcPts val="0"/>
                        </a:spcBef>
                        <a:spcAft>
                          <a:spcPts val="0"/>
                        </a:spcAft>
                      </a:pPr>
                      <a:r>
                        <a:rPr lang="en-US" sz="2000" b="1">
                          <a:solidFill>
                            <a:srgbClr val="000000"/>
                          </a:solidFill>
                          <a:latin typeface="Calibri Light"/>
                          <a:ea typeface="Times New Roman"/>
                          <a:cs typeface="Times New Roman"/>
                        </a:rPr>
                        <a:t>Identify and describe soft computing techniques and their roles in building intelligent. Machines</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1</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extLst>
                  <a:ext uri="{0D108BD9-81ED-4DB2-BD59-A6C34878D82A}">
                    <a16:rowId xmlns:a16="http://schemas.microsoft.com/office/drawing/2014/main" val="10000"/>
                  </a:ext>
                </a:extLst>
              </a:tr>
              <a:tr h="896983">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CO2</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fontAlgn="base">
                        <a:lnSpc>
                          <a:spcPct val="115000"/>
                        </a:lnSpc>
                        <a:spcBef>
                          <a:spcPts val="0"/>
                        </a:spcBef>
                        <a:spcAft>
                          <a:spcPts val="0"/>
                        </a:spcAft>
                      </a:pPr>
                      <a:r>
                        <a:rPr lang="en-US" sz="2000" b="1">
                          <a:solidFill>
                            <a:srgbClr val="000000"/>
                          </a:solidFill>
                          <a:latin typeface="Calibri Light"/>
                          <a:ea typeface="Times New Roman"/>
                          <a:cs typeface="Times New Roman"/>
                        </a:rPr>
                        <a:t>Recognize the feasibility of applying a soft computing methodology for a particular problem.</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2,4</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extLst>
                  <a:ext uri="{0D108BD9-81ED-4DB2-BD59-A6C34878D82A}">
                    <a16:rowId xmlns:a16="http://schemas.microsoft.com/office/drawing/2014/main" val="10001"/>
                  </a:ext>
                </a:extLst>
              </a:tr>
              <a:tr h="1494972">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CO3</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fontAlgn="base">
                        <a:lnSpc>
                          <a:spcPct val="115000"/>
                        </a:lnSpc>
                        <a:spcBef>
                          <a:spcPts val="0"/>
                        </a:spcBef>
                        <a:spcAft>
                          <a:spcPts val="0"/>
                        </a:spcAft>
                      </a:pPr>
                      <a:r>
                        <a:rPr lang="en-US" sz="2000" b="1">
                          <a:solidFill>
                            <a:srgbClr val="000000"/>
                          </a:solidFill>
                          <a:latin typeface="Calibri Light"/>
                          <a:ea typeface="Times New Roman"/>
                          <a:cs typeface="Times New Roman"/>
                        </a:rPr>
                        <a:t>Apply fuzzy logic and reasoning to handle uncertainty and solve engineering problems, genetic algorithms to combinatorial optimization problems and neural networks to pattern classification and regression problems.</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3</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10002"/>
                  </a:ext>
                </a:extLst>
              </a:tr>
              <a:tr h="896983">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CO4</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fontAlgn="base">
                        <a:lnSpc>
                          <a:spcPct val="115000"/>
                        </a:lnSpc>
                        <a:spcBef>
                          <a:spcPts val="0"/>
                        </a:spcBef>
                        <a:spcAft>
                          <a:spcPts val="0"/>
                        </a:spcAft>
                      </a:pPr>
                      <a:r>
                        <a:rPr lang="en-US" sz="2000" b="1">
                          <a:solidFill>
                            <a:srgbClr val="000000"/>
                          </a:solidFill>
                          <a:latin typeface="Calibri Light"/>
                          <a:ea typeface="Times New Roman"/>
                          <a:cs typeface="Times New Roman"/>
                        </a:rPr>
                        <a:t>Effectively use modern software tools to solve real problems using a soft computing approach.</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3</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003"/>
                  </a:ext>
                </a:extLst>
              </a:tr>
              <a:tr h="597989">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CO5</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53975">
                        <a:lnSpc>
                          <a:spcPct val="115000"/>
                        </a:lnSpc>
                        <a:spcBef>
                          <a:spcPts val="0"/>
                        </a:spcBef>
                        <a:spcAft>
                          <a:spcPts val="1000"/>
                        </a:spcAft>
                      </a:pPr>
                      <a:r>
                        <a:rPr lang="en-US" sz="2000" b="1">
                          <a:solidFill>
                            <a:srgbClr val="000000"/>
                          </a:solidFill>
                          <a:latin typeface="Calibri Light"/>
                          <a:ea typeface="Times New Roman"/>
                          <a:cs typeface="Times New Roman"/>
                        </a:rPr>
                        <a:t>Evaluate various soft computing approaches for a given problem.</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53975">
                        <a:lnSpc>
                          <a:spcPct val="115000"/>
                        </a:lnSpc>
                        <a:spcBef>
                          <a:spcPts val="0"/>
                        </a:spcBef>
                        <a:spcAft>
                          <a:spcPts val="1000"/>
                        </a:spcAft>
                      </a:pPr>
                      <a:r>
                        <a:rPr lang="en-US" sz="2000" b="1" dirty="0">
                          <a:solidFill>
                            <a:srgbClr val="000000"/>
                          </a:solidFill>
                          <a:latin typeface="Calibri Light"/>
                          <a:ea typeface="Calibri"/>
                          <a:cs typeface="Calibri"/>
                        </a:rPr>
                        <a:t>4</a:t>
                      </a:r>
                      <a:endParaRPr lang="en-US" sz="2000" b="1" dirty="0">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3"/>
            <a:ext cx="5058926" cy="742013"/>
          </a:xfrm>
        </p:spPr>
        <p:txBody>
          <a:bodyPr>
            <a:noAutofit/>
          </a:bodyPr>
          <a:lstStyle/>
          <a:p>
            <a:r>
              <a:rPr lang="en-US" sz="4800" b="1" dirty="0"/>
              <a:t>Table of Contents</a:t>
            </a:r>
          </a:p>
        </p:txBody>
      </p:sp>
      <p:sp>
        <p:nvSpPr>
          <p:cNvPr id="4" name="Text Placeholder 3"/>
          <p:cNvSpPr>
            <a:spLocks noGrp="1"/>
          </p:cNvSpPr>
          <p:nvPr>
            <p:ph type="body" sz="half" idx="2"/>
          </p:nvPr>
        </p:nvSpPr>
        <p:spPr>
          <a:xfrm>
            <a:off x="584870" y="1502764"/>
            <a:ext cx="7797129" cy="3811588"/>
          </a:xfrm>
        </p:spPr>
        <p:txBody>
          <a:bodyPr>
            <a:noAutofit/>
          </a:bodyPr>
          <a:lstStyle/>
          <a:p>
            <a:pPr>
              <a:buFont typeface="Arial" pitchFamily="34" charset="0"/>
              <a:buChar char="•"/>
            </a:pPr>
            <a:r>
              <a:rPr lang="en-US" sz="2800" dirty="0"/>
              <a:t>Associative Memory Networks</a:t>
            </a:r>
          </a:p>
          <a:p>
            <a:pPr>
              <a:buFont typeface="Arial" pitchFamily="34" charset="0"/>
              <a:buChar char="•"/>
            </a:pPr>
            <a:r>
              <a:rPr lang="en-US" sz="2800" dirty="0"/>
              <a:t>Bidirectional Associative Memory (BAM)</a:t>
            </a:r>
          </a:p>
          <a:p>
            <a:pPr>
              <a:buFont typeface="Arial" pitchFamily="34" charset="0"/>
              <a:buChar char="•"/>
            </a:pPr>
            <a:r>
              <a:rPr lang="en-US" sz="2800" dirty="0"/>
              <a:t>Hopfield Networks</a:t>
            </a:r>
          </a:p>
          <a:p>
            <a:pPr>
              <a:buFont typeface="Arial" pitchFamily="34" charset="0"/>
              <a:buChar char="•"/>
            </a:pPr>
            <a:r>
              <a:rPr lang="en-US" sz="2800" dirty="0"/>
              <a:t>Self-Organizing Feature Maps: </a:t>
            </a:r>
            <a:r>
              <a:rPr lang="en-US" sz="2800" dirty="0" err="1"/>
              <a:t>Kohonen</a:t>
            </a:r>
            <a:r>
              <a:rPr lang="en-US" sz="2800" dirty="0"/>
              <a:t> Self-Organizing Feature Maps.</a:t>
            </a:r>
            <a:endParaRPr lang="en-US" sz="2800" b="1"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281653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SELF-ORGANIZING FEATURE MAP</a:t>
            </a:r>
          </a:p>
        </p:txBody>
      </p:sp>
      <p:sp>
        <p:nvSpPr>
          <p:cNvPr id="3" name="Content Placeholder 2"/>
          <p:cNvSpPr>
            <a:spLocks noGrp="1"/>
          </p:cNvSpPr>
          <p:nvPr>
            <p:ph idx="1"/>
          </p:nvPr>
        </p:nvSpPr>
        <p:spPr/>
        <p:txBody>
          <a:bodyPr>
            <a:normAutofit/>
          </a:bodyPr>
          <a:lstStyle/>
          <a:p>
            <a:pPr algn="just"/>
            <a:r>
              <a:rPr lang="en-US" dirty="0"/>
              <a:t>Our brain is dominated by the cerebral cortex, a very complex structure of billions of neurons and hundreds of billions of synapses. The cortex includes areas that are responsible for different human activities (motor, visual, auditory, etc.) and associated with different sensory inputs. One can say that each sensory input is mapped into a corresponding area of the cerebral cortex. The cortex is a self organizing computational map in the human brain.</a:t>
            </a:r>
          </a:p>
        </p:txBody>
      </p:sp>
      <p:sp>
        <p:nvSpPr>
          <p:cNvPr id="4" name="Footer Placeholder 3"/>
          <p:cNvSpPr>
            <a:spLocks noGrp="1"/>
          </p:cNvSpPr>
          <p:nvPr>
            <p:ph type="ftr" sz="quarter" idx="11"/>
          </p:nvPr>
        </p:nvSpPr>
        <p:spPr/>
        <p:txBody>
          <a:bodyPr/>
          <a:lstStyle/>
          <a:p>
            <a:r>
              <a:rPr lang="en-US"/>
              <a:t>UIE, ECE Deptt.</a:t>
            </a:r>
          </a:p>
        </p:txBody>
      </p:sp>
      <p:sp>
        <p:nvSpPr>
          <p:cNvPr id="5" name="Slide Number Placeholder 4"/>
          <p:cNvSpPr>
            <a:spLocks noGrp="1"/>
          </p:cNvSpPr>
          <p:nvPr>
            <p:ph type="sldNum" sz="quarter" idx="12"/>
          </p:nvPr>
        </p:nvSpPr>
        <p:spPr/>
        <p:txBody>
          <a:bodyPr/>
          <a:lstStyle/>
          <a:p>
            <a:fld id="{3196E4FA-0509-4C1E-ADB1-D05ADE4219A2}"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8DA05-898F-4FCE-8852-24FD6AE2CF6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AB3C8C3-7E15-492B-9D5B-3FB10230B922}"/>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EE10D4E1-5729-43E5-9000-C15B2676A2C6}"/>
              </a:ext>
            </a:extLst>
          </p:cNvPr>
          <p:cNvSpPr>
            <a:spLocks noGrp="1"/>
          </p:cNvSpPr>
          <p:nvPr>
            <p:ph type="sldNum" sz="quarter" idx="12"/>
          </p:nvPr>
        </p:nvSpPr>
        <p:spPr/>
        <p:txBody>
          <a:bodyPr/>
          <a:lstStyle/>
          <a:p>
            <a:fld id="{BDCDBBEF-AA6C-4BA6-85B2-A17D7F280E38}" type="slidenum">
              <a:rPr lang="en-US" smtClean="0"/>
              <a:pPr/>
              <a:t>6</a:t>
            </a:fld>
            <a:endParaRPr lang="en-US"/>
          </a:p>
        </p:txBody>
      </p:sp>
      <p:pic>
        <p:nvPicPr>
          <p:cNvPr id="6" name="Picture 5">
            <a:extLst>
              <a:ext uri="{FF2B5EF4-FFF2-40B4-BE49-F238E27FC236}">
                <a16:creationId xmlns:a16="http://schemas.microsoft.com/office/drawing/2014/main" id="{28FE6486-EA06-4897-8CB3-47BED389A01E}"/>
              </a:ext>
            </a:extLst>
          </p:cNvPr>
          <p:cNvPicPr>
            <a:picLocks noChangeAspect="1"/>
          </p:cNvPicPr>
          <p:nvPr/>
        </p:nvPicPr>
        <p:blipFill>
          <a:blip r:embed="rId2"/>
          <a:stretch>
            <a:fillRect/>
          </a:stretch>
        </p:blipFill>
        <p:spPr>
          <a:xfrm>
            <a:off x="790047" y="685417"/>
            <a:ext cx="7563906" cy="5487166"/>
          </a:xfrm>
          <a:prstGeom prst="rect">
            <a:avLst/>
          </a:prstGeom>
        </p:spPr>
      </p:pic>
    </p:spTree>
    <p:extLst>
      <p:ext uri="{BB962C8B-B14F-4D97-AF65-F5344CB8AC3E}">
        <p14:creationId xmlns:p14="http://schemas.microsoft.com/office/powerpoint/2010/main" val="710764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B6A6D-8BE2-4337-8D9E-7CC9251954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07CF727-1C00-4F32-9528-4467E7CF7BB5}"/>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3D14B596-83C9-4F1D-A0C1-4482FA536973}"/>
              </a:ext>
            </a:extLst>
          </p:cNvPr>
          <p:cNvSpPr>
            <a:spLocks noGrp="1"/>
          </p:cNvSpPr>
          <p:nvPr>
            <p:ph type="sldNum" sz="quarter" idx="12"/>
          </p:nvPr>
        </p:nvSpPr>
        <p:spPr/>
        <p:txBody>
          <a:bodyPr/>
          <a:lstStyle/>
          <a:p>
            <a:fld id="{BDCDBBEF-AA6C-4BA6-85B2-A17D7F280E38}" type="slidenum">
              <a:rPr lang="en-US" smtClean="0"/>
              <a:pPr/>
              <a:t>7</a:t>
            </a:fld>
            <a:endParaRPr lang="en-US"/>
          </a:p>
        </p:txBody>
      </p:sp>
      <p:pic>
        <p:nvPicPr>
          <p:cNvPr id="6" name="Picture 5">
            <a:extLst>
              <a:ext uri="{FF2B5EF4-FFF2-40B4-BE49-F238E27FC236}">
                <a16:creationId xmlns:a16="http://schemas.microsoft.com/office/drawing/2014/main" id="{75743DB3-6A5E-4AF8-A527-C0B7D77EC969}"/>
              </a:ext>
            </a:extLst>
          </p:cNvPr>
          <p:cNvPicPr>
            <a:picLocks noChangeAspect="1"/>
          </p:cNvPicPr>
          <p:nvPr/>
        </p:nvPicPr>
        <p:blipFill>
          <a:blip r:embed="rId2"/>
          <a:stretch>
            <a:fillRect/>
          </a:stretch>
        </p:blipFill>
        <p:spPr>
          <a:xfrm>
            <a:off x="794810" y="642548"/>
            <a:ext cx="7554379" cy="5572903"/>
          </a:xfrm>
          <a:prstGeom prst="rect">
            <a:avLst/>
          </a:prstGeom>
        </p:spPr>
      </p:pic>
    </p:spTree>
    <p:extLst>
      <p:ext uri="{BB962C8B-B14F-4D97-AF65-F5344CB8AC3E}">
        <p14:creationId xmlns:p14="http://schemas.microsoft.com/office/powerpoint/2010/main" val="1180902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457200"/>
            <a:ext cx="6705600" cy="639762"/>
          </a:xfrm>
        </p:spPr>
        <p:txBody>
          <a:bodyPr>
            <a:normAutofit fontScale="90000"/>
          </a:bodyPr>
          <a:lstStyle/>
          <a:p>
            <a:r>
              <a:rPr lang="en-US" b="1" dirty="0">
                <a:solidFill>
                  <a:srgbClr val="C00000"/>
                </a:solidFill>
              </a:rPr>
              <a:t>SELF-ORGANIZING NETWORKS</a:t>
            </a:r>
          </a:p>
        </p:txBody>
      </p:sp>
      <p:sp>
        <p:nvSpPr>
          <p:cNvPr id="3" name="Content Placeholder 2"/>
          <p:cNvSpPr>
            <a:spLocks noGrp="1"/>
          </p:cNvSpPr>
          <p:nvPr>
            <p:ph idx="1"/>
          </p:nvPr>
        </p:nvSpPr>
        <p:spPr/>
        <p:txBody>
          <a:bodyPr/>
          <a:lstStyle/>
          <a:p>
            <a:pPr algn="just"/>
            <a:r>
              <a:rPr lang="en-US" dirty="0"/>
              <a:t>Discover significant patterns or features in the input data.</a:t>
            </a:r>
          </a:p>
          <a:p>
            <a:pPr algn="just"/>
            <a:r>
              <a:rPr lang="en-US" dirty="0"/>
              <a:t>Discovery is done without a teacher.</a:t>
            </a:r>
          </a:p>
          <a:p>
            <a:pPr algn="just"/>
            <a:r>
              <a:rPr lang="en-US" dirty="0"/>
              <a:t>Synaptic weights are changed according to local rules.</a:t>
            </a:r>
          </a:p>
          <a:p>
            <a:pPr algn="just"/>
            <a:r>
              <a:rPr lang="en-US" dirty="0"/>
              <a:t>The changes affect a neuron’s immediate environment until a final configuration develops.</a:t>
            </a:r>
          </a:p>
        </p:txBody>
      </p:sp>
      <p:sp>
        <p:nvSpPr>
          <p:cNvPr id="5" name="Slide Number Placeholder 4"/>
          <p:cNvSpPr>
            <a:spLocks noGrp="1"/>
          </p:cNvSpPr>
          <p:nvPr>
            <p:ph type="sldNum" sz="quarter" idx="12"/>
          </p:nvPr>
        </p:nvSpPr>
        <p:spPr/>
        <p:txBody>
          <a:bodyPr/>
          <a:lstStyle/>
          <a:p>
            <a:fld id="{3196E4FA-0509-4C1E-ADB1-D05ADE4219A2}"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772400" cy="715962"/>
          </a:xfrm>
        </p:spPr>
        <p:txBody>
          <a:bodyPr>
            <a:normAutofit fontScale="90000"/>
          </a:bodyPr>
          <a:lstStyle/>
          <a:p>
            <a:pPr algn="ctr"/>
            <a:r>
              <a:rPr lang="en-US" b="1" dirty="0">
                <a:solidFill>
                  <a:srgbClr val="C00000"/>
                </a:solidFill>
              </a:rPr>
              <a:t>KOHONEN SELF-ORGANIZING FEATURE MAP (KSOFM)</a:t>
            </a:r>
          </a:p>
        </p:txBody>
      </p:sp>
      <p:sp>
        <p:nvSpPr>
          <p:cNvPr id="3" name="Content Placeholder 2"/>
          <p:cNvSpPr>
            <a:spLocks noGrp="1"/>
          </p:cNvSpPr>
          <p:nvPr>
            <p:ph idx="1"/>
          </p:nvPr>
        </p:nvSpPr>
        <p:spPr/>
        <p:txBody>
          <a:bodyPr>
            <a:normAutofit fontScale="92500" lnSpcReduction="20000"/>
          </a:bodyPr>
          <a:lstStyle/>
          <a:p>
            <a:pPr algn="just"/>
            <a:r>
              <a:rPr lang="en-US" dirty="0"/>
              <a:t>The </a:t>
            </a:r>
            <a:r>
              <a:rPr lang="en-US" dirty="0" err="1"/>
              <a:t>Kohonen</a:t>
            </a:r>
            <a:r>
              <a:rPr lang="en-US" dirty="0"/>
              <a:t> model provides a topological mapping.</a:t>
            </a:r>
          </a:p>
          <a:p>
            <a:pPr algn="just"/>
            <a:r>
              <a:rPr lang="en-US" dirty="0"/>
              <a:t>It places a fixed number of input patterns from the input layer into a higher dimensional output or </a:t>
            </a:r>
            <a:r>
              <a:rPr lang="en-US" dirty="0" err="1"/>
              <a:t>Kohonen</a:t>
            </a:r>
            <a:r>
              <a:rPr lang="en-US" dirty="0"/>
              <a:t> layer.</a:t>
            </a:r>
          </a:p>
          <a:p>
            <a:pPr algn="just"/>
            <a:r>
              <a:rPr lang="en-US" dirty="0"/>
              <a:t>Training in the </a:t>
            </a:r>
            <a:r>
              <a:rPr lang="en-US" dirty="0" err="1"/>
              <a:t>Kohonen</a:t>
            </a:r>
            <a:r>
              <a:rPr lang="en-US" dirty="0"/>
              <a:t> network begins with the winner’s neighborhood of a fairly large size. Then, as training proceeds, the neighborhood size gradually decreases.</a:t>
            </a:r>
          </a:p>
          <a:p>
            <a:pPr algn="just"/>
            <a:r>
              <a:rPr lang="en-US" dirty="0" err="1"/>
              <a:t>Kohonen</a:t>
            </a:r>
            <a:r>
              <a:rPr lang="en-US" dirty="0"/>
              <a:t> SOMs result from the synergy of three basic processes</a:t>
            </a:r>
          </a:p>
          <a:p>
            <a:pPr lvl="1" algn="just"/>
            <a:r>
              <a:rPr lang="en-US" dirty="0"/>
              <a:t> Competition,</a:t>
            </a:r>
          </a:p>
          <a:p>
            <a:pPr lvl="1" algn="just"/>
            <a:r>
              <a:rPr lang="en-US" dirty="0"/>
              <a:t> Cooperation,</a:t>
            </a:r>
          </a:p>
          <a:p>
            <a:pPr lvl="1" algn="just"/>
            <a:r>
              <a:rPr lang="en-US" dirty="0"/>
              <a:t> Adaptation.</a:t>
            </a:r>
          </a:p>
        </p:txBody>
      </p:sp>
      <p:sp>
        <p:nvSpPr>
          <p:cNvPr id="5" name="Slide Number Placeholder 4"/>
          <p:cNvSpPr>
            <a:spLocks noGrp="1"/>
          </p:cNvSpPr>
          <p:nvPr>
            <p:ph type="sldNum" sz="quarter" idx="12"/>
          </p:nvPr>
        </p:nvSpPr>
        <p:spPr/>
        <p:txBody>
          <a:bodyPr/>
          <a:lstStyle/>
          <a:p>
            <a:fld id="{3196E4FA-0509-4C1E-ADB1-D05ADE4219A2}" type="slidenum">
              <a:rPr lang="en-US" smtClean="0"/>
              <a:pPr/>
              <a:t>9</a:t>
            </a:fld>
            <a:endParaRPr lang="en-US"/>
          </a:p>
        </p:txBody>
      </p:sp>
    </p:spTree>
  </p:cSld>
  <p:clrMapOvr>
    <a:masterClrMapping/>
  </p:clrMapOvr>
</p:sld>
</file>

<file path=ppt/theme/theme1.xml><?xml version="1.0" encoding="utf-8"?>
<a:theme xmlns:a="http://schemas.openxmlformats.org/drawingml/2006/main" name="Unit 2.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DAA</Template>
  <TotalTime>663</TotalTime>
  <Words>631</Words>
  <Application>Microsoft Office PowerPoint</Application>
  <PresentationFormat>On-screen Show (4:3)</PresentationFormat>
  <Paragraphs>95</Paragraphs>
  <Slides>21</Slides>
  <Notes>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2" baseType="lpstr">
      <vt:lpstr>Arial</vt:lpstr>
      <vt:lpstr>Arial Black</vt:lpstr>
      <vt:lpstr>Calibri</vt:lpstr>
      <vt:lpstr>Calibri Light</vt:lpstr>
      <vt:lpstr>Casper</vt:lpstr>
      <vt:lpstr>Garamond</vt:lpstr>
      <vt:lpstr>Noto Sans Symbols</vt:lpstr>
      <vt:lpstr>Raleway ExtraBold</vt:lpstr>
      <vt:lpstr>Times New Roman</vt:lpstr>
      <vt:lpstr>Unit 2.1</vt:lpstr>
      <vt:lpstr>CorelDRAW</vt:lpstr>
      <vt:lpstr>PowerPoint Presentation</vt:lpstr>
      <vt:lpstr>Course Objectives</vt:lpstr>
      <vt:lpstr>Course Outcomes</vt:lpstr>
      <vt:lpstr>Table of Contents</vt:lpstr>
      <vt:lpstr>SELF-ORGANIZING FEATURE MAP</vt:lpstr>
      <vt:lpstr>PowerPoint Presentation</vt:lpstr>
      <vt:lpstr>PowerPoint Presentation</vt:lpstr>
      <vt:lpstr>SELF-ORGANIZING NETWORKS</vt:lpstr>
      <vt:lpstr>KOHONEN SELF-ORGANIZING FEATURE MAP (KSOFM)</vt:lpstr>
      <vt:lpstr>ARCHITECTURE OF KSOFM</vt:lpstr>
      <vt:lpstr>CO-OPERATION OF KSOFM</vt:lpstr>
      <vt:lpstr>PowerPoint Presentation</vt:lpstr>
      <vt:lpstr>KSOFM Algorithm</vt:lpstr>
      <vt:lpstr>KSOFM Algorithm</vt:lpstr>
      <vt:lpstr>KSOFM Algorithm</vt:lpstr>
      <vt:lpstr>PowerPoint Presentation</vt:lpstr>
      <vt:lpstr>PowerPoint Presentation</vt:lpstr>
      <vt:lpstr>PowerPoint Presentation</vt:lpstr>
      <vt:lpstr>PowerPoint Presentation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CHANDIGARH UNIVERSITY</dc:title>
  <dc:creator>admin</dc:creator>
  <cp:lastModifiedBy>MONIKA SINGH</cp:lastModifiedBy>
  <cp:revision>75</cp:revision>
  <dcterms:created xsi:type="dcterms:W3CDTF">2016-12-14T07:42:08Z</dcterms:created>
  <dcterms:modified xsi:type="dcterms:W3CDTF">2022-10-02T14:16:48Z</dcterms:modified>
</cp:coreProperties>
</file>