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0" r:id="rId1"/>
  </p:sldMasterIdLst>
  <p:notesMasterIdLst>
    <p:notesMasterId r:id="rId20"/>
  </p:notesMasterIdLst>
  <p:handoutMasterIdLst>
    <p:handoutMasterId r:id="rId21"/>
  </p:handoutMasterIdLst>
  <p:sldIdLst>
    <p:sldId id="402" r:id="rId2"/>
    <p:sldId id="403" r:id="rId3"/>
    <p:sldId id="404" r:id="rId4"/>
    <p:sldId id="419" r:id="rId5"/>
    <p:sldId id="408" r:id="rId6"/>
    <p:sldId id="433" r:id="rId7"/>
    <p:sldId id="434" r:id="rId8"/>
    <p:sldId id="435" r:id="rId9"/>
    <p:sldId id="436" r:id="rId10"/>
    <p:sldId id="437" r:id="rId11"/>
    <p:sldId id="438" r:id="rId12"/>
    <p:sldId id="439" r:id="rId13"/>
    <p:sldId id="440" r:id="rId14"/>
    <p:sldId id="441" r:id="rId15"/>
    <p:sldId id="443" r:id="rId16"/>
    <p:sldId id="444" r:id="rId17"/>
    <p:sldId id="445" r:id="rId18"/>
    <p:sldId id="42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38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CHANDIGARH UNIVERSITY</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B32419-084D-4E0D-9A81-F06A46FA8ADD}" type="datetimeFigureOut">
              <a:rPr lang="en-US" smtClean="0"/>
              <a:pPr/>
              <a:t>8/7/2021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UIE, ECE Deptt.</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4A465A-3FFF-4902-8C3C-02F7D1C232A3}" type="slidenum">
              <a:rPr lang="en-US" smtClean="0"/>
              <a:pPr/>
              <a:t>‹#›</a:t>
            </a:fld>
            <a:endParaRPr lang="en-US"/>
          </a:p>
        </p:txBody>
      </p:sp>
    </p:spTree>
    <p:extLst>
      <p:ext uri="{BB962C8B-B14F-4D97-AF65-F5344CB8AC3E}">
        <p14:creationId xmlns:p14="http://schemas.microsoft.com/office/powerpoint/2010/main" xmlns="" val="82288423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CHANDIGARH UNIVERSITY</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4AF571-42FD-4B81-A251-32B58F7D77BB}" type="datetimeFigureOut">
              <a:rPr lang="en-US" smtClean="0"/>
              <a:pPr/>
              <a:t>8/7/2021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UIE, ECE Deptt.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4ABBD6-B49C-4877-AA8F-35FC9523985E}" type="slidenum">
              <a:rPr lang="en-US" smtClean="0"/>
              <a:pPr/>
              <a:t>‹#›</a:t>
            </a:fld>
            <a:endParaRPr lang="en-US"/>
          </a:p>
        </p:txBody>
      </p:sp>
    </p:spTree>
    <p:extLst>
      <p:ext uri="{BB962C8B-B14F-4D97-AF65-F5344CB8AC3E}">
        <p14:creationId xmlns:p14="http://schemas.microsoft.com/office/powerpoint/2010/main" xmlns="" val="1389404343"/>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4288" y="1905000"/>
            <a:ext cx="9158288"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4288" y="0"/>
            <a:ext cx="9158288"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814388" y="1009650"/>
            <a:ext cx="7515225"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385888" y="2819400"/>
            <a:ext cx="6372225" cy="2800350"/>
          </a:xfrm>
          <a:prstGeom prst="rect">
            <a:avLst/>
          </a:prstGeom>
        </p:spPr>
        <p:txBody>
          <a:bodyPr/>
          <a:lstStyle/>
          <a:p>
            <a:pPr lvl="0"/>
            <a:r>
              <a:rPr lang="en-US" noProof="0" smtClean="0"/>
              <a:t>Click icon to add picture</a:t>
            </a:r>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8/7/2021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131445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456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648200" y="1600200"/>
            <a:ext cx="4038600" cy="2151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648200" y="3903663"/>
            <a:ext cx="4038600" cy="215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Rectangle 47"/>
          <p:cNvSpPr>
            <a:spLocks noGrp="1" noChangeArrowheads="1"/>
          </p:cNvSpPr>
          <p:nvPr>
            <p:ph type="dt" sz="half" idx="10"/>
          </p:nvPr>
        </p:nvSpPr>
        <p:spPr/>
        <p:txBody>
          <a:bodyPr/>
          <a:lstStyle>
            <a:lvl1pPr>
              <a:defRPr/>
            </a:lvl1pPr>
          </a:lstStyle>
          <a:p>
            <a:pPr>
              <a:defRPr/>
            </a:pPr>
            <a:r>
              <a:rPr lang="en-US"/>
              <a:t>April 2007</a:t>
            </a:r>
          </a:p>
        </p:txBody>
      </p:sp>
      <p:sp>
        <p:nvSpPr>
          <p:cNvPr id="7" name="Rectangle 48"/>
          <p:cNvSpPr>
            <a:spLocks noGrp="1" noChangeArrowheads="1"/>
          </p:cNvSpPr>
          <p:nvPr>
            <p:ph type="ftr" sz="quarter" idx="11"/>
          </p:nvPr>
        </p:nvSpPr>
        <p:spPr/>
        <p:txBody>
          <a:bodyPr/>
          <a:lstStyle>
            <a:lvl1pPr>
              <a:defRPr/>
            </a:lvl1pPr>
          </a:lstStyle>
          <a:p>
            <a:pPr>
              <a:defRPr/>
            </a:pPr>
            <a:endParaRPr lang="en-US"/>
          </a:p>
        </p:txBody>
      </p:sp>
      <p:sp>
        <p:nvSpPr>
          <p:cNvPr id="8" name="Rectangle 49"/>
          <p:cNvSpPr>
            <a:spLocks noGrp="1" noChangeArrowheads="1"/>
          </p:cNvSpPr>
          <p:nvPr>
            <p:ph type="sldNum" sz="quarter" idx="12"/>
          </p:nvPr>
        </p:nvSpPr>
        <p:spPr/>
        <p:txBody>
          <a:bodyPr/>
          <a:lstStyle>
            <a:lvl1pPr>
              <a:defRPr/>
            </a:lvl1pPr>
          </a:lstStyle>
          <a:p>
            <a:pPr>
              <a:defRPr/>
            </a:pPr>
            <a:fld id="{E6D1CC39-1C89-462D-B938-2A2193362301}"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42913" y="103188"/>
            <a:ext cx="8243887" cy="5953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3" name="Rectangle 47"/>
          <p:cNvSpPr>
            <a:spLocks noGrp="1" noChangeArrowheads="1"/>
          </p:cNvSpPr>
          <p:nvPr>
            <p:ph type="dt" sz="half" idx="10"/>
          </p:nvPr>
        </p:nvSpPr>
        <p:spPr/>
        <p:txBody>
          <a:bodyPr/>
          <a:lstStyle>
            <a:lvl1pPr>
              <a:defRPr/>
            </a:lvl1pPr>
          </a:lstStyle>
          <a:p>
            <a:pPr>
              <a:defRPr/>
            </a:pPr>
            <a:r>
              <a:rPr lang="en-US"/>
              <a:t>April 2007</a:t>
            </a:r>
          </a:p>
        </p:txBody>
      </p:sp>
      <p:sp>
        <p:nvSpPr>
          <p:cNvPr id="4" name="Rectangle 48"/>
          <p:cNvSpPr>
            <a:spLocks noGrp="1" noChangeArrowheads="1"/>
          </p:cNvSpPr>
          <p:nvPr>
            <p:ph type="ftr" sz="quarter" idx="11"/>
          </p:nvPr>
        </p:nvSpPr>
        <p:spPr/>
        <p:txBody>
          <a:bodyPr/>
          <a:lstStyle>
            <a:lvl1pPr>
              <a:defRPr/>
            </a:lvl1pPr>
          </a:lstStyle>
          <a:p>
            <a:pPr>
              <a:defRPr/>
            </a:pPr>
            <a:endParaRPr lang="en-US"/>
          </a:p>
        </p:txBody>
      </p:sp>
      <p:sp>
        <p:nvSpPr>
          <p:cNvPr id="5" name="Rectangle 49"/>
          <p:cNvSpPr>
            <a:spLocks noGrp="1" noChangeArrowheads="1"/>
          </p:cNvSpPr>
          <p:nvPr>
            <p:ph type="sldNum" sz="quarter" idx="12"/>
          </p:nvPr>
        </p:nvSpPr>
        <p:spPr/>
        <p:txBody>
          <a:bodyPr/>
          <a:lstStyle>
            <a:lvl1pPr>
              <a:defRPr/>
            </a:lvl1pPr>
          </a:lstStyle>
          <a:p>
            <a:pPr>
              <a:defRPr/>
            </a:pPr>
            <a:fld id="{0C3110E2-5755-40D8-BBB1-2B0BEAFDF36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mlfM4SGOAgo" TargetMode="External"/><Relationship Id="rId2" Type="http://schemas.openxmlformats.org/officeDocument/2006/relationships/hyperlink" Target="https://nptel.ac.in/courses/106/105/106105173/" TargetMode="Externa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316" y="5427344"/>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26649" y="5901988"/>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6572250" y="6508753"/>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7130144"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xmlns="" val="689304721"/>
              </p:ext>
            </p:extLst>
          </p:nvPr>
        </p:nvGraphicFramePr>
        <p:xfrm>
          <a:off x="1" y="2825769"/>
          <a:ext cx="2289517" cy="2909441"/>
        </p:xfrm>
        <a:graphic>
          <a:graphicData uri="http://schemas.openxmlformats.org/presentationml/2006/ole">
            <p:oleObj spid="_x0000_s3074" name="CorelDRAW" r:id="rId3" imgW="2169000" imgH="2169360" progId="">
              <p:embed/>
            </p:oleObj>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5284078" y="-64960"/>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1593057" y="2025528"/>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xmlns="">
                  <a14:imgLayer r:embed="">
                    <a14:imgEffect>
                      <a14:colorTemperature colorTemp="5742"/>
                    </a14:imgEffect>
                    <a14:imgEffect>
                      <a14:saturation sat="238000"/>
                    </a14:imgEffect>
                  </a14:imgLayer>
                </a14:imgProps>
              </a:ext>
              <a:ext uri="{28A0092B-C50C-407E-A947-70E740481C1C}">
                <a14:useLocalDpi xmlns:a14="http://schemas.microsoft.com/office/drawing/2010/main" xmlns="" val="0"/>
              </a:ext>
            </a:extLst>
          </a:blip>
          <a:stretch>
            <a:fillRect/>
          </a:stretch>
        </p:blipFill>
        <p:spPr>
          <a:xfrm>
            <a:off x="9079" y="24501"/>
            <a:ext cx="2894815" cy="1538254"/>
          </a:xfrm>
          <a:prstGeom prst="rect">
            <a:avLst/>
          </a:prstGeom>
        </p:spPr>
      </p:pic>
      <p:sp>
        <p:nvSpPr>
          <p:cNvPr id="43" name="Right Triangle 42"/>
          <p:cNvSpPr/>
          <p:nvPr/>
        </p:nvSpPr>
        <p:spPr>
          <a:xfrm rot="10800000" flipV="1">
            <a:off x="7372349" y="5334002"/>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5161019" y="6019563"/>
            <a:ext cx="3696456"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5164337"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337313" y="2051948"/>
            <a:ext cx="6797489" cy="20374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CSE (H) with specialization in Machine Learning and Artificial Intelligence </a:t>
            </a: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Soft Computing (CSF – 332)</a:t>
            </a:r>
            <a:endParaRPr lang="en-US" sz="1600" dirty="0">
              <a:latin typeface="Raleway ExtraBold" pitchFamily="34" charset="-52"/>
            </a:endParaRPr>
          </a:p>
        </p:txBody>
      </p:sp>
      <p:sp>
        <p:nvSpPr>
          <p:cNvPr id="15" name="TextBox 14"/>
          <p:cNvSpPr txBox="1">
            <a:spLocks noChangeArrowheads="1"/>
          </p:cNvSpPr>
          <p:nvPr/>
        </p:nvSpPr>
        <p:spPr bwMode="auto">
          <a:xfrm>
            <a:off x="-76200" y="4953000"/>
            <a:ext cx="5181599" cy="20559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smtClean="0">
                <a:solidFill>
                  <a:prstClr val="black">
                    <a:lumMod val="85000"/>
                    <a:lumOff val="15000"/>
                  </a:prstClr>
                </a:solidFill>
                <a:latin typeface="Times New Roman" panose="02020603050405020304" pitchFamily="18" charset="0"/>
                <a:cs typeface="Times New Roman" panose="02020603050405020304" pitchFamily="18" charset="0"/>
              </a:rPr>
              <a:t>Chapter </a:t>
            </a:r>
            <a:r>
              <a:rPr lang="en-US" sz="2400" b="1" smtClean="0">
                <a:solidFill>
                  <a:prstClr val="black">
                    <a:lumMod val="85000"/>
                    <a:lumOff val="15000"/>
                  </a:prstClr>
                </a:solidFill>
                <a:latin typeface="Times New Roman" panose="02020603050405020304" pitchFamily="18" charset="0"/>
                <a:cs typeface="Times New Roman" panose="02020603050405020304" pitchFamily="18" charset="0"/>
              </a:rPr>
              <a:t>-</a:t>
            </a:r>
            <a:r>
              <a:rPr lang="en-US" sz="2400" b="1" smtClean="0">
                <a:solidFill>
                  <a:prstClr val="black">
                    <a:lumMod val="85000"/>
                    <a:lumOff val="15000"/>
                  </a:prstClr>
                </a:solidFill>
                <a:latin typeface="Times New Roman" panose="02020603050405020304" pitchFamily="18" charset="0"/>
                <a:cs typeface="Times New Roman" panose="02020603050405020304" pitchFamily="18" charset="0"/>
              </a:rPr>
              <a:t>2.2</a:t>
            </a:r>
            <a:r>
              <a:rPr lang="en-US" sz="2400" b="1"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rPr>
              <a:t>Neural Network Optimization Methods</a:t>
            </a:r>
          </a:p>
          <a:p>
            <a:pPr lvl="0" algn="ctr" defTabSz="622300">
              <a:lnSpc>
                <a:spcPct val="90000"/>
              </a:lnSpc>
              <a:spcBef>
                <a:spcPct val="0"/>
              </a:spcBef>
              <a:spcAft>
                <a:spcPct val="35000"/>
              </a:spcAft>
            </a:pPr>
            <a:r>
              <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rPr>
              <a:t>By: Dr. Monika Singh </a:t>
            </a:r>
            <a:r>
              <a:rPr lang="en-US" sz="2400" b="1" dirty="0" err="1" smtClean="0">
                <a:solidFill>
                  <a:prstClr val="black">
                    <a:lumMod val="85000"/>
                    <a:lumOff val="15000"/>
                  </a:prstClr>
                </a:solidFill>
                <a:latin typeface="Times New Roman" panose="02020603050405020304" pitchFamily="18" charset="0"/>
                <a:cs typeface="Times New Roman" panose="02020603050405020304" pitchFamily="18" charset="0"/>
              </a:rPr>
              <a:t>E11032</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xmlns=""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
        <p:nvSpPr>
          <p:cNvPr id="8" name="Title 7"/>
          <p:cNvSpPr txBox="1">
            <a:spLocks noGrp="1" noChangeArrowheads="1"/>
          </p:cNvSpPr>
          <p:nvPr>
            <p:ph type="title"/>
          </p:nvPr>
        </p:nvSpPr>
        <p:spPr bwMode="auto">
          <a:xfrm>
            <a:off x="505586" y="319523"/>
            <a:ext cx="7982594" cy="1532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Tanh or hyperbolic tangent Activation Function</a:t>
            </a:r>
            <a:r>
              <a:rPr lang="en-US" sz="4000" b="1" dirty="0">
                <a:latin typeface="Times New Roman" pitchFamily="18" charset="0"/>
                <a:ea typeface="Karla" pitchFamily="2" charset="0"/>
                <a:cs typeface="Times New Roman" pitchFamily="18" charset="0"/>
              </a:rPr>
              <a:t/>
            </a:r>
            <a:br>
              <a:rPr lang="en-US" sz="4000" b="1" dirty="0">
                <a:latin typeface="Times New Roman" pitchFamily="18" charset="0"/>
                <a:ea typeface="Karla" pitchFamily="2" charset="0"/>
                <a:cs typeface="Times New Roman" pitchFamily="18" charset="0"/>
              </a:rPr>
            </a:br>
            <a:endParaRPr lang="en-US" sz="3200" dirty="0">
              <a:latin typeface="Times New Roman" pitchFamily="18" charset="0"/>
              <a:cs typeface="Times New Roman" pitchFamily="18" charset="0"/>
            </a:endParaRPr>
          </a:p>
        </p:txBody>
      </p:sp>
      <p:sp>
        <p:nvSpPr>
          <p:cNvPr id="6" name="TextBox 5">
            <a:extLst>
              <a:ext uri="{FF2B5EF4-FFF2-40B4-BE49-F238E27FC236}">
                <a16:creationId xmlns="" xmlns:a16="http://schemas.microsoft.com/office/drawing/2014/main" id="{F8BCAEFF-61F2-48B0-AA04-179F9526A223}"/>
              </a:ext>
            </a:extLst>
          </p:cNvPr>
          <p:cNvSpPr txBox="1"/>
          <p:nvPr/>
        </p:nvSpPr>
        <p:spPr>
          <a:xfrm>
            <a:off x="655820" y="1619755"/>
            <a:ext cx="3360737" cy="3257045"/>
          </a:xfrm>
          <a:prstGeom prst="rect">
            <a:avLst/>
          </a:prstGeom>
          <a:noFill/>
        </p:spPr>
        <p:txBody>
          <a:bodyPr wrap="square">
            <a:spAutoFit/>
          </a:bodyPr>
          <a:lstStyle/>
          <a:p>
            <a:pPr marL="285750" marR="0" indent="-285750" algn="just">
              <a:lnSpc>
                <a:spcPct val="115000"/>
              </a:lnSpc>
              <a:spcBef>
                <a:spcPts val="0"/>
              </a:spcBef>
              <a:spcAft>
                <a:spcPts val="1000"/>
              </a:spcAft>
              <a:buFont typeface="Arial" panose="020B0604020202020204" pitchFamily="34" charset="0"/>
              <a:buChar char="•"/>
            </a:pP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hyperbolic tangent function, a.k.a., the tanh function, is another type of AF. It is a smoother, zero-centered function having a range between -1 to 1. As a result, the output of the tanh function is represented by: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Image for post">
            <a:extLst>
              <a:ext uri="{FF2B5EF4-FFF2-40B4-BE49-F238E27FC236}">
                <a16:creationId xmlns="" xmlns:a16="http://schemas.microsoft.com/office/drawing/2014/main" id="{DBD01FEF-855E-4F74-9FFC-4CBA7E6EF438}"/>
              </a:ext>
            </a:extLst>
          </p:cNvPr>
          <p:cNvPicPr/>
          <p:nvPr/>
        </p:nvPicPr>
        <p:blipFill>
          <a:blip r:embed="rId2"/>
          <a:srcRect/>
          <a:stretch>
            <a:fillRect/>
          </a:stretch>
        </p:blipFill>
        <p:spPr bwMode="auto">
          <a:xfrm>
            <a:off x="4316191" y="1307444"/>
            <a:ext cx="4646295" cy="4007314"/>
          </a:xfrm>
          <a:prstGeom prst="rect">
            <a:avLst/>
          </a:prstGeom>
          <a:noFill/>
          <a:ln w="9525">
            <a:noFill/>
            <a:miter lim="800000"/>
            <a:headEnd/>
            <a:tailEnd/>
          </a:ln>
        </p:spPr>
      </p:pic>
      <p:sp>
        <p:nvSpPr>
          <p:cNvPr id="11" name="TextBox 10">
            <a:extLst>
              <a:ext uri="{FF2B5EF4-FFF2-40B4-BE49-F238E27FC236}">
                <a16:creationId xmlns="" xmlns:a16="http://schemas.microsoft.com/office/drawing/2014/main" id="{5E4E8B30-1949-49CA-8FA3-E4F8103C6B5D}"/>
              </a:ext>
            </a:extLst>
          </p:cNvPr>
          <p:cNvSpPr txBox="1"/>
          <p:nvPr/>
        </p:nvSpPr>
        <p:spPr>
          <a:xfrm>
            <a:off x="1016153" y="5504350"/>
            <a:ext cx="7137247" cy="646331"/>
          </a:xfrm>
          <a:prstGeom prst="rect">
            <a:avLst/>
          </a:prstGeom>
          <a:noFill/>
        </p:spPr>
        <p:txBody>
          <a:bodyPr wrap="square">
            <a:spAutoFit/>
          </a:bodyPr>
          <a:lstStyle/>
          <a:p>
            <a:pPr marL="0" marR="0" algn="just"/>
            <a:r>
              <a:rPr lang="en-US" sz="1800" b="1" dirty="0">
                <a:solidFill>
                  <a:srgbClr val="000000"/>
                </a:solidFill>
                <a:effectLst/>
                <a:latin typeface="Times New Roman" panose="02020603050405020304" pitchFamily="18" charset="0"/>
                <a:ea typeface="Times New Roman" panose="02020603050405020304" pitchFamily="18" charset="0"/>
              </a:rPr>
              <a:t>Equation :</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rPr>
              <a:t>f(x) = 1 — exp(-2x) / 1 + exp(-2x) or 2 *sigmoid(2x)-1</a:t>
            </a:r>
            <a:endParaRPr lang="en-US" sz="1800" dirty="0">
              <a:effectLst/>
              <a:latin typeface="Times New Roman" panose="02020603050405020304" pitchFamily="18" charset="0"/>
              <a:ea typeface="Times New Roman" panose="02020603050405020304" pitchFamily="18" charset="0"/>
            </a:endParaRPr>
          </a:p>
          <a:p>
            <a:pPr marL="0" marR="0" algn="just"/>
            <a:r>
              <a:rPr lang="en-US" sz="1800" b="1" dirty="0">
                <a:solidFill>
                  <a:srgbClr val="000000"/>
                </a:solidFill>
                <a:effectLst/>
                <a:latin typeface="Times New Roman" panose="02020603050405020304" pitchFamily="18" charset="0"/>
                <a:ea typeface="Times New Roman" panose="02020603050405020304" pitchFamily="18" charset="0"/>
              </a:rPr>
              <a:t>Range :</a:t>
            </a:r>
            <a:r>
              <a:rPr lang="en-US" sz="1800" dirty="0">
                <a:solidFill>
                  <a:srgbClr val="000000"/>
                </a:solidFill>
                <a:effectLst/>
                <a:latin typeface="Times New Roman" panose="02020603050405020304" pitchFamily="18" charset="0"/>
                <a:ea typeface="Times New Roman" panose="02020603050405020304" pitchFamily="18" charset="0"/>
              </a:rPr>
              <a:t> (-1 to 1)</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11CA7DB2-AA1F-4F62-87EA-998F3111B13C}"/>
              </a:ext>
            </a:extLst>
          </p:cNvPr>
          <p:cNvSpPr>
            <a:spLocks noGrp="1"/>
          </p:cNvSpPr>
          <p:nvPr>
            <p:ph type="sldNum" sz="quarter" idx="12"/>
          </p:nvPr>
        </p:nvSpPr>
        <p:spPr/>
        <p:txBody>
          <a:bodyPr/>
          <a:lstStyle/>
          <a:p>
            <a:fld id="{BDCDBBEF-AA6C-4BA6-85B2-A17D7F280E38}" type="slidenum">
              <a:rPr lang="en-US" smtClean="0"/>
              <a:pPr/>
              <a:t>11</a:t>
            </a:fld>
            <a:endParaRPr lang="en-US"/>
          </a:p>
        </p:txBody>
      </p:sp>
      <p:sp>
        <p:nvSpPr>
          <p:cNvPr id="5" name="Title 7">
            <a:extLst>
              <a:ext uri="{FF2B5EF4-FFF2-40B4-BE49-F238E27FC236}">
                <a16:creationId xmlns="" xmlns:a16="http://schemas.microsoft.com/office/drawing/2014/main" id="{62AE65E6-5B5B-40BF-AA43-CA360C316A52}"/>
              </a:ext>
            </a:extLst>
          </p:cNvPr>
          <p:cNvSpPr txBox="1">
            <a:spLocks noGrp="1" noChangeArrowheads="1"/>
          </p:cNvSpPr>
          <p:nvPr>
            <p:ph type="title"/>
          </p:nvPr>
        </p:nvSpPr>
        <p:spPr bwMode="auto">
          <a:xfrm>
            <a:off x="505586" y="319523"/>
            <a:ext cx="7982594" cy="1532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Tanh or hyperbolic tangent Activation Function</a:t>
            </a:r>
            <a:r>
              <a:rPr lang="en-US" sz="4000" b="1" dirty="0">
                <a:latin typeface="Times New Roman" pitchFamily="18" charset="0"/>
                <a:ea typeface="Karla" pitchFamily="2" charset="0"/>
                <a:cs typeface="Times New Roman" pitchFamily="18" charset="0"/>
              </a:rPr>
              <a:t/>
            </a:r>
            <a:br>
              <a:rPr lang="en-US" sz="4000" b="1" dirty="0">
                <a:latin typeface="Times New Roman" pitchFamily="18" charset="0"/>
                <a:ea typeface="Karla" pitchFamily="2" charset="0"/>
                <a:cs typeface="Times New Roman" pitchFamily="18" charset="0"/>
              </a:rPr>
            </a:br>
            <a:endParaRPr lang="en-US" sz="3200" dirty="0">
              <a:latin typeface="Times New Roman" pitchFamily="18" charset="0"/>
              <a:cs typeface="Times New Roman" pitchFamily="18" charset="0"/>
            </a:endParaRPr>
          </a:p>
        </p:txBody>
      </p:sp>
      <p:sp>
        <p:nvSpPr>
          <p:cNvPr id="7" name="TextBox 6">
            <a:extLst>
              <a:ext uri="{FF2B5EF4-FFF2-40B4-BE49-F238E27FC236}">
                <a16:creationId xmlns="" xmlns:a16="http://schemas.microsoft.com/office/drawing/2014/main" id="{165B1FAA-0E82-4849-9083-0232BF15E230}"/>
              </a:ext>
            </a:extLst>
          </p:cNvPr>
          <p:cNvSpPr txBox="1"/>
          <p:nvPr/>
        </p:nvSpPr>
        <p:spPr>
          <a:xfrm>
            <a:off x="1113182" y="2034879"/>
            <a:ext cx="6579705" cy="4015458"/>
          </a:xfrm>
          <a:prstGeom prst="rect">
            <a:avLst/>
          </a:prstGeom>
          <a:noFill/>
        </p:spPr>
        <p:txBody>
          <a:bodyPr wrap="square">
            <a:spAutoFit/>
          </a:bodyPr>
          <a:lstStyle/>
          <a:p>
            <a:pPr marL="0" marR="0" algn="just"/>
            <a:r>
              <a:rPr lang="en-US" sz="2800" b="1" dirty="0">
                <a:solidFill>
                  <a:srgbClr val="000000"/>
                </a:solidFill>
                <a:effectLst/>
                <a:latin typeface="Times New Roman" panose="02020603050405020304" pitchFamily="18" charset="0"/>
                <a:ea typeface="Times New Roman" panose="02020603050405020304" pitchFamily="18" charset="0"/>
              </a:rPr>
              <a:t>Pros:</a:t>
            </a:r>
            <a:endParaRPr lang="en-US" sz="2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1000"/>
              </a:spcAft>
              <a:buFont typeface="+mj-lt"/>
              <a:buAutoNum type="arabicPeriod"/>
              <a:tabLst>
                <a:tab pos="457200" algn="l"/>
              </a:tabLst>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function and its </a:t>
            </a:r>
            <a:r>
              <a:rPr lang="en-US" sz="2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derivative </a:t>
            </a: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both are</a:t>
            </a:r>
            <a:r>
              <a:rPr lang="en-US" sz="2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monotonic</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mj-lt"/>
              <a:buAutoNum type="arabicPeriod"/>
              <a:tabLst>
                <a:tab pos="457200" algn="l"/>
              </a:tabLst>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Output is zero centered</a:t>
            </a:r>
          </a:p>
          <a:p>
            <a:pPr marL="342900" marR="0" lvl="0" indent="-342900" algn="just">
              <a:lnSpc>
                <a:spcPct val="115000"/>
              </a:lnSpc>
              <a:spcBef>
                <a:spcPts val="0"/>
              </a:spcBef>
              <a:spcAft>
                <a:spcPts val="1000"/>
              </a:spcAft>
              <a:buFont typeface="+mj-lt"/>
              <a:buAutoNum type="arabicPeriod"/>
              <a:tabLst>
                <a:tab pos="457200" algn="l"/>
              </a:tabLst>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Optimization is </a:t>
            </a:r>
            <a:r>
              <a:rPr lang="en-US" sz="24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easier</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r>
              <a:rPr lang="en-US" sz="2800" b="1" dirty="0">
                <a:solidFill>
                  <a:srgbClr val="000000"/>
                </a:solidFill>
                <a:effectLst/>
                <a:latin typeface="Times New Roman" panose="02020603050405020304" pitchFamily="18" charset="0"/>
                <a:ea typeface="Times New Roman" panose="02020603050405020304" pitchFamily="18" charset="0"/>
              </a:rPr>
              <a:t>Cons:</a:t>
            </a:r>
            <a:endParaRPr lang="en-US" sz="2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1000"/>
              </a:spcAft>
              <a:buFont typeface="+mj-lt"/>
              <a:buAutoNum type="arabicPeriod"/>
              <a:tabLst>
                <a:tab pos="457200" algn="l"/>
              </a:tabLst>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It also suffers vanishing gradient problem</a:t>
            </a:r>
          </a:p>
          <a:p>
            <a:pPr marL="342900" marR="0" lvl="0" indent="-342900" algn="just">
              <a:lnSpc>
                <a:spcPct val="115000"/>
              </a:lnSpc>
              <a:spcBef>
                <a:spcPts val="0"/>
              </a:spcBef>
              <a:spcAft>
                <a:spcPts val="1000"/>
              </a:spcAft>
              <a:buFont typeface="+mj-lt"/>
              <a:buAutoNum type="arabicPeriod"/>
              <a:tabLst>
                <a:tab pos="457200" algn="l"/>
              </a:tabLst>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It saturate and kill gradients.</a:t>
            </a:r>
          </a:p>
        </p:txBody>
      </p:sp>
    </p:spTree>
    <p:extLst>
      <p:ext uri="{BB962C8B-B14F-4D97-AF65-F5344CB8AC3E}">
        <p14:creationId xmlns="" xmlns:p14="http://schemas.microsoft.com/office/powerpoint/2010/main" val="2938060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453" y="136526"/>
            <a:ext cx="7278135" cy="2861508"/>
          </a:xfrm>
        </p:spPr>
        <p:txBody>
          <a:bodyPr>
            <a:normAutofit/>
          </a:bodyPr>
          <a:lstStyle/>
          <a:p>
            <a:r>
              <a:rPr lang="en-US" sz="4400" b="1" dirty="0" err="1">
                <a:solidFill>
                  <a:srgbClr val="000000"/>
                </a:solidFill>
                <a:effectLst/>
                <a:latin typeface="Times New Roman" panose="02020603050405020304" pitchFamily="18" charset="0"/>
                <a:ea typeface="Times New Roman" panose="02020603050405020304" pitchFamily="18" charset="0"/>
              </a:rPr>
              <a:t>ReLU</a:t>
            </a:r>
            <a:r>
              <a:rPr lang="en-US" sz="4400" b="1" dirty="0">
                <a:solidFill>
                  <a:srgbClr val="000000"/>
                </a:solidFill>
                <a:effectLst/>
                <a:latin typeface="Times New Roman" panose="02020603050405020304" pitchFamily="18" charset="0"/>
                <a:ea typeface="Times New Roman" panose="02020603050405020304" pitchFamily="18" charset="0"/>
              </a:rPr>
              <a:t> (Rectified Linear Unit)</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556432" y="2280979"/>
            <a:ext cx="7886700" cy="1500187"/>
          </a:xfrm>
        </p:spPr>
        <p:txBody>
          <a:bodyPr>
            <a:noAutofit/>
          </a:bodyPr>
          <a:lstStyle/>
          <a:p>
            <a:pPr marL="285750" marR="0" indent="-285750" algn="just">
              <a:buFont typeface="Arial" panose="020B0604020202020204" pitchFamily="34" charset="0"/>
              <a:buChar char="•"/>
            </a:pPr>
            <a:r>
              <a:rPr lang="en-US" sz="2800" dirty="0">
                <a:solidFill>
                  <a:srgbClr val="000000"/>
                </a:solidFill>
                <a:effectLst/>
                <a:latin typeface="Times New Roman" panose="02020603050405020304" pitchFamily="18" charset="0"/>
                <a:ea typeface="Times New Roman" panose="02020603050405020304" pitchFamily="18" charset="0"/>
              </a:rPr>
              <a:t>The </a:t>
            </a:r>
            <a:r>
              <a:rPr lang="en-US" sz="2800" dirty="0" err="1">
                <a:solidFill>
                  <a:srgbClr val="000000"/>
                </a:solidFill>
                <a:effectLst/>
                <a:latin typeface="Times New Roman" panose="02020603050405020304" pitchFamily="18" charset="0"/>
                <a:ea typeface="Times New Roman" panose="02020603050405020304" pitchFamily="18" charset="0"/>
              </a:rPr>
              <a:t>ReLU</a:t>
            </a:r>
            <a:r>
              <a:rPr lang="en-US" sz="2800" dirty="0">
                <a:solidFill>
                  <a:srgbClr val="000000"/>
                </a:solidFill>
                <a:effectLst/>
                <a:latin typeface="Times New Roman" panose="02020603050405020304" pitchFamily="18" charset="0"/>
                <a:ea typeface="Times New Roman" panose="02020603050405020304" pitchFamily="18" charset="0"/>
              </a:rPr>
              <a:t> is the most used activation function in the world right now. </a:t>
            </a:r>
          </a:p>
          <a:p>
            <a:pPr marL="285750" marR="0" indent="-285750" algn="just">
              <a:buFont typeface="Arial" panose="020B0604020202020204" pitchFamily="34" charset="0"/>
              <a:buChar char="•"/>
            </a:pPr>
            <a:r>
              <a:rPr lang="en-US" sz="2800" dirty="0">
                <a:solidFill>
                  <a:srgbClr val="000000"/>
                </a:solidFill>
                <a:effectLst/>
                <a:latin typeface="Times New Roman" panose="02020603050405020304" pitchFamily="18" charset="0"/>
                <a:ea typeface="Times New Roman" panose="02020603050405020304" pitchFamily="18" charset="0"/>
              </a:rPr>
              <a:t>The </a:t>
            </a:r>
            <a:r>
              <a:rPr lang="en-US" sz="2800" dirty="0" err="1">
                <a:solidFill>
                  <a:srgbClr val="000000"/>
                </a:solidFill>
                <a:effectLst/>
                <a:latin typeface="Times New Roman" panose="02020603050405020304" pitchFamily="18" charset="0"/>
                <a:ea typeface="Times New Roman" panose="02020603050405020304" pitchFamily="18" charset="0"/>
              </a:rPr>
              <a:t>ReLU</a:t>
            </a:r>
            <a:r>
              <a:rPr lang="en-US" sz="2800" dirty="0">
                <a:solidFill>
                  <a:srgbClr val="000000"/>
                </a:solidFill>
                <a:effectLst/>
                <a:latin typeface="Times New Roman" panose="02020603050405020304" pitchFamily="18" charset="0"/>
                <a:ea typeface="Times New Roman" panose="02020603050405020304" pitchFamily="18" charset="0"/>
              </a:rPr>
              <a:t> function is another non-linear activation function that has gained popularity in the deep learning domain. </a:t>
            </a:r>
          </a:p>
          <a:p>
            <a:pPr marL="285750" marR="0" indent="-285750" algn="just">
              <a:buFont typeface="Arial" panose="020B0604020202020204" pitchFamily="34" charset="0"/>
              <a:buChar char="•"/>
            </a:pPr>
            <a:r>
              <a:rPr lang="en-US" sz="2800" dirty="0" err="1">
                <a:solidFill>
                  <a:srgbClr val="000000"/>
                </a:solidFill>
                <a:effectLst/>
                <a:latin typeface="Times New Roman" panose="02020603050405020304" pitchFamily="18" charset="0"/>
                <a:ea typeface="Times New Roman" panose="02020603050405020304" pitchFamily="18" charset="0"/>
              </a:rPr>
              <a:t>ReLU</a:t>
            </a:r>
            <a:r>
              <a:rPr lang="en-US" sz="2800" dirty="0">
                <a:solidFill>
                  <a:srgbClr val="000000"/>
                </a:solidFill>
                <a:effectLst/>
                <a:latin typeface="Times New Roman" panose="02020603050405020304" pitchFamily="18" charset="0"/>
                <a:ea typeface="Times New Roman" panose="02020603050405020304" pitchFamily="18" charset="0"/>
              </a:rPr>
              <a:t> stands for Rectified Linear Unit. </a:t>
            </a:r>
          </a:p>
          <a:p>
            <a:pPr marL="285750" marR="0" indent="-285750" algn="just">
              <a:buFont typeface="Arial" panose="020B0604020202020204" pitchFamily="34" charset="0"/>
              <a:buChar char="•"/>
            </a:pPr>
            <a:r>
              <a:rPr lang="en-US" sz="2800" dirty="0">
                <a:solidFill>
                  <a:srgbClr val="000000"/>
                </a:solidFill>
                <a:effectLst/>
                <a:latin typeface="Times New Roman" panose="02020603050405020304" pitchFamily="18" charset="0"/>
                <a:ea typeface="Times New Roman" panose="02020603050405020304" pitchFamily="18" charset="0"/>
              </a:rPr>
              <a:t>The main advantage of using the </a:t>
            </a:r>
            <a:r>
              <a:rPr lang="en-US" sz="2800" dirty="0" err="1">
                <a:solidFill>
                  <a:srgbClr val="000000"/>
                </a:solidFill>
                <a:effectLst/>
                <a:latin typeface="Times New Roman" panose="02020603050405020304" pitchFamily="18" charset="0"/>
                <a:ea typeface="Times New Roman" panose="02020603050405020304" pitchFamily="18" charset="0"/>
              </a:rPr>
              <a:t>ReLU</a:t>
            </a:r>
            <a:r>
              <a:rPr lang="en-US" sz="2800" dirty="0">
                <a:solidFill>
                  <a:srgbClr val="000000"/>
                </a:solidFill>
                <a:effectLst/>
                <a:latin typeface="Times New Roman" panose="02020603050405020304" pitchFamily="18" charset="0"/>
                <a:ea typeface="Times New Roman" panose="02020603050405020304" pitchFamily="18" charset="0"/>
              </a:rPr>
              <a:t> function over other activation functions is that it does not activate all the neurons at the same time.</a:t>
            </a:r>
            <a:endParaRPr lang="en-US" sz="2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Times New Roman" pitchFamily="18" charset="0"/>
                <a:cs typeface="Times New Roman" pitchFamily="18" charset="0"/>
              </a:rPr>
              <a:pPr/>
              <a:t>12</a:t>
            </a:fld>
            <a:endParaRPr lang="en-US">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267700" cy="1009806"/>
          </a:xfrm>
        </p:spPr>
        <p:txBody>
          <a:bodyPr>
            <a:noAutofit/>
          </a:bodyPr>
          <a:lstStyle/>
          <a:p>
            <a:r>
              <a:rPr lang="en-US" sz="4000" b="1" dirty="0">
                <a:latin typeface="Times New Roman" pitchFamily="18" charset="0"/>
                <a:cs typeface="Times New Roman" pitchFamily="18" charset="0"/>
              </a:rPr>
              <a:t>Continue: </a:t>
            </a:r>
            <a:r>
              <a:rPr lang="en-US" sz="4000" b="1" dirty="0" err="1">
                <a:latin typeface="Times New Roman" pitchFamily="18" charset="0"/>
                <a:cs typeface="Times New Roman" pitchFamily="18" charset="0"/>
              </a:rPr>
              <a:t>ReLU</a:t>
            </a:r>
            <a:r>
              <a:rPr lang="en-US" sz="4000" b="1" dirty="0">
                <a:latin typeface="Times New Roman" pitchFamily="18" charset="0"/>
                <a:cs typeface="Times New Roman" pitchFamily="18" charset="0"/>
              </a:rPr>
              <a:t> Activation function</a:t>
            </a: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Times New Roman" pitchFamily="18" charset="0"/>
                <a:cs typeface="Times New Roman" pitchFamily="18" charset="0"/>
              </a:rPr>
              <a:pPr/>
              <a:t>13</a:t>
            </a:fld>
            <a:endParaRPr lang="en-US">
              <a:latin typeface="Times New Roman" pitchFamily="18" charset="0"/>
              <a:cs typeface="Times New Roman" pitchFamily="18" charset="0"/>
            </a:endParaRPr>
          </a:p>
        </p:txBody>
      </p:sp>
      <p:sp>
        <p:nvSpPr>
          <p:cNvPr id="5" name="Rectangle 2">
            <a:extLst>
              <a:ext uri="{FF2B5EF4-FFF2-40B4-BE49-F238E27FC236}">
                <a16:creationId xmlns="" xmlns:a16="http://schemas.microsoft.com/office/drawing/2014/main" id="{6D5EF4D5-081D-4A46-AAC6-B2DA2C69C8C8}"/>
              </a:ext>
            </a:extLst>
          </p:cNvPr>
          <p:cNvSpPr>
            <a:spLocks noChangeArrowheads="1"/>
          </p:cNvSpPr>
          <p:nvPr/>
        </p:nvSpPr>
        <p:spPr bwMode="auto">
          <a:xfrm>
            <a:off x="0" y="0"/>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41" name="Picture 10" descr="Image for post">
            <a:extLst>
              <a:ext uri="{FF2B5EF4-FFF2-40B4-BE49-F238E27FC236}">
                <a16:creationId xmlns="" xmlns:a16="http://schemas.microsoft.com/office/drawing/2014/main" id="{1C726695-5B03-4528-8B9F-52DA0600A70A}"/>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13792" y="1888435"/>
            <a:ext cx="3756991" cy="4027996"/>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Box 8">
            <a:extLst>
              <a:ext uri="{FF2B5EF4-FFF2-40B4-BE49-F238E27FC236}">
                <a16:creationId xmlns="" xmlns:a16="http://schemas.microsoft.com/office/drawing/2014/main" id="{D589566A-145E-4402-94E5-16E6349EECA4}"/>
              </a:ext>
            </a:extLst>
          </p:cNvPr>
          <p:cNvSpPr txBox="1"/>
          <p:nvPr/>
        </p:nvSpPr>
        <p:spPr>
          <a:xfrm>
            <a:off x="5973417" y="4497702"/>
            <a:ext cx="4572000" cy="646331"/>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Equation :</a:t>
            </a: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f(x) = max(0,x)</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Range :</a:t>
            </a: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(0 to infinity)</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072" y="374754"/>
            <a:ext cx="8190328" cy="1009806"/>
          </a:xfrm>
        </p:spPr>
        <p:txBody>
          <a:bodyPr>
            <a:noAutofit/>
          </a:bodyPr>
          <a:lstStyle/>
          <a:p>
            <a:r>
              <a:rPr lang="en-US" sz="4000" b="1" dirty="0" err="1" smtClean="0">
                <a:latin typeface="Times New Roman" pitchFamily="18" charset="0"/>
                <a:cs typeface="Times New Roman" pitchFamily="18" charset="0"/>
              </a:rPr>
              <a:t>ReLU</a:t>
            </a:r>
            <a:r>
              <a:rPr lang="en-US" sz="4000" b="1" dirty="0" smtClean="0">
                <a:latin typeface="Times New Roman" pitchFamily="18" charset="0"/>
                <a:cs typeface="Times New Roman" pitchFamily="18" charset="0"/>
              </a:rPr>
              <a:t> </a:t>
            </a:r>
            <a:r>
              <a:rPr lang="en-US" sz="4000" b="1" dirty="0">
                <a:latin typeface="Times New Roman" pitchFamily="18" charset="0"/>
                <a:cs typeface="Times New Roman" pitchFamily="18" charset="0"/>
              </a:rPr>
              <a:t>Activation function</a:t>
            </a: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Times New Roman" pitchFamily="18" charset="0"/>
                <a:cs typeface="Times New Roman" pitchFamily="18" charset="0"/>
              </a:rPr>
              <a:pPr/>
              <a:t>14</a:t>
            </a:fld>
            <a:endParaRPr lang="en-US">
              <a:latin typeface="Times New Roman" pitchFamily="18" charset="0"/>
              <a:cs typeface="Times New Roman" pitchFamily="18" charset="0"/>
            </a:endParaRPr>
          </a:p>
        </p:txBody>
      </p:sp>
      <p:sp>
        <p:nvSpPr>
          <p:cNvPr id="5" name="Rectangle 2">
            <a:extLst>
              <a:ext uri="{FF2B5EF4-FFF2-40B4-BE49-F238E27FC236}">
                <a16:creationId xmlns="" xmlns:a16="http://schemas.microsoft.com/office/drawing/2014/main" id="{6D5EF4D5-081D-4A46-AAC6-B2DA2C69C8C8}"/>
              </a:ext>
            </a:extLst>
          </p:cNvPr>
          <p:cNvSpPr>
            <a:spLocks noChangeArrowheads="1"/>
          </p:cNvSpPr>
          <p:nvPr/>
        </p:nvSpPr>
        <p:spPr bwMode="auto">
          <a:xfrm>
            <a:off x="0" y="0"/>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 xmlns:a16="http://schemas.microsoft.com/office/drawing/2014/main" id="{47338788-269A-48A5-8328-A9C4F8D9566E}"/>
              </a:ext>
            </a:extLst>
          </p:cNvPr>
          <p:cNvSpPr txBox="1"/>
          <p:nvPr/>
        </p:nvSpPr>
        <p:spPr>
          <a:xfrm>
            <a:off x="844827" y="1397782"/>
            <a:ext cx="7670524" cy="5289653"/>
          </a:xfrm>
          <a:prstGeom prst="rect">
            <a:avLst/>
          </a:prstGeom>
          <a:noFill/>
        </p:spPr>
        <p:txBody>
          <a:bodyPr wrap="square">
            <a:spAutoFit/>
          </a:bodyPr>
          <a:lstStyle/>
          <a:p>
            <a:pPr marL="0" marR="0" algn="just"/>
            <a:r>
              <a:rPr lang="en-US" sz="2800" b="1" dirty="0">
                <a:solidFill>
                  <a:srgbClr val="000000"/>
                </a:solidFill>
                <a:effectLst/>
                <a:latin typeface="Times New Roman" panose="02020603050405020304" pitchFamily="18" charset="0"/>
                <a:ea typeface="Times New Roman" panose="02020603050405020304" pitchFamily="18" charset="0"/>
              </a:rPr>
              <a:t>Pros:</a:t>
            </a:r>
            <a:endParaRPr lang="en-US" sz="2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1000"/>
              </a:spcAft>
              <a:buFont typeface="+mj-lt"/>
              <a:buAutoNum type="arabicPeriod"/>
              <a:tabLst>
                <a:tab pos="457200" algn="l"/>
              </a:tabLst>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function and its </a:t>
            </a:r>
            <a:r>
              <a:rPr lang="en-US" sz="2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derivative </a:t>
            </a: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both are</a:t>
            </a:r>
            <a:r>
              <a:rPr lang="en-US" sz="2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monotonic</a:t>
            </a: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gn="just">
              <a:lnSpc>
                <a:spcPct val="115000"/>
              </a:lnSpc>
              <a:spcBef>
                <a:spcPts val="0"/>
              </a:spcBef>
              <a:spcAft>
                <a:spcPts val="1000"/>
              </a:spcAft>
              <a:buFont typeface="+mj-lt"/>
              <a:buAutoNum type="arabicPeriod"/>
              <a:tabLst>
                <a:tab pos="457200" algn="l"/>
              </a:tabLst>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Due to its functionality it does not activate all the neuron at the same time</a:t>
            </a:r>
          </a:p>
          <a:p>
            <a:pPr marL="342900" marR="0" lvl="0" indent="-342900" algn="just">
              <a:lnSpc>
                <a:spcPct val="115000"/>
              </a:lnSpc>
              <a:spcBef>
                <a:spcPts val="0"/>
              </a:spcBef>
              <a:spcAft>
                <a:spcPts val="1000"/>
              </a:spcAft>
              <a:buFont typeface="+mj-lt"/>
              <a:buAutoNum type="arabicPeriod"/>
              <a:tabLst>
                <a:tab pos="457200" algn="l"/>
              </a:tabLst>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It is efficient and easy for computation.</a:t>
            </a:r>
          </a:p>
          <a:p>
            <a:pPr marL="0" marR="0" algn="just"/>
            <a:r>
              <a:rPr lang="en-US" sz="2800" b="1" dirty="0">
                <a:solidFill>
                  <a:srgbClr val="000000"/>
                </a:solidFill>
                <a:effectLst/>
                <a:latin typeface="Times New Roman" panose="02020603050405020304" pitchFamily="18" charset="0"/>
                <a:ea typeface="Times New Roman" panose="02020603050405020304" pitchFamily="18" charset="0"/>
              </a:rPr>
              <a:t>Cons:</a:t>
            </a:r>
            <a:endParaRPr lang="en-US" sz="2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1000"/>
              </a:spcAft>
              <a:buFont typeface="+mj-lt"/>
              <a:buAutoNum type="arabicPeriod"/>
              <a:tabLst>
                <a:tab pos="457200" algn="l"/>
              </a:tabLst>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outputs are not zero centered similar to the sigmoid activation function</a:t>
            </a:r>
          </a:p>
          <a:p>
            <a:pPr marL="342900" marR="0" lvl="0" indent="-342900" algn="just">
              <a:lnSpc>
                <a:spcPct val="115000"/>
              </a:lnSpc>
              <a:spcBef>
                <a:spcPts val="0"/>
              </a:spcBef>
              <a:spcAft>
                <a:spcPts val="1000"/>
              </a:spcAft>
              <a:buFont typeface="+mj-lt"/>
              <a:buAutoNum type="arabicPeriod"/>
              <a:tabLst>
                <a:tab pos="457200" algn="l"/>
              </a:tabLst>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When the gradient hits zero for the negative values, it does not converge towards the minima which will result in a dead neuron while back propagation.</a:t>
            </a:r>
          </a:p>
        </p:txBody>
      </p:sp>
    </p:spTree>
    <p:extLst>
      <p:ext uri="{BB962C8B-B14F-4D97-AF65-F5344CB8AC3E}">
        <p14:creationId xmlns="" xmlns:p14="http://schemas.microsoft.com/office/powerpoint/2010/main" val="3559130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latin typeface="Times New Roman" pitchFamily="18" charset="0"/>
                <a:cs typeface="Times New Roman" pitchFamily="18" charset="0"/>
              </a:rPr>
              <a:t>Summary</a:t>
            </a:r>
          </a:p>
        </p:txBody>
      </p:sp>
      <p:sp>
        <p:nvSpPr>
          <p:cNvPr id="3" name="Content Placeholder 2"/>
          <p:cNvSpPr>
            <a:spLocks noGrp="1"/>
          </p:cNvSpPr>
          <p:nvPr>
            <p:ph idx="1"/>
          </p:nvPr>
        </p:nvSpPr>
        <p:spPr/>
        <p:txBody>
          <a:bodyPr>
            <a:normAutofit/>
          </a:bodyPr>
          <a:lstStyle/>
          <a:p>
            <a:pPr>
              <a:buNone/>
            </a:pPr>
            <a:r>
              <a:rPr lang="en-US" dirty="0" smtClean="0">
                <a:latin typeface="Times New Roman" pitchFamily="18" charset="0"/>
                <a:cs typeface="Times New Roman" pitchFamily="18" charset="0"/>
              </a:rPr>
              <a:t>Activation </a:t>
            </a:r>
            <a:r>
              <a:rPr lang="en-US" dirty="0">
                <a:latin typeface="Times New Roman" pitchFamily="18" charset="0"/>
                <a:cs typeface="Times New Roman" pitchFamily="18" charset="0"/>
              </a:rPr>
              <a:t>functions consider the output to </a:t>
            </a:r>
            <a:r>
              <a:rPr lang="en-US" dirty="0" smtClean="0">
                <a:latin typeface="Times New Roman" pitchFamily="18" charset="0"/>
                <a:cs typeface="Times New Roman" pitchFamily="18" charset="0"/>
              </a:rPr>
              <a:t>be produced </a:t>
            </a:r>
            <a:r>
              <a:rPr lang="en-US" dirty="0">
                <a:latin typeface="Times New Roman" pitchFamily="18" charset="0"/>
                <a:cs typeface="Times New Roman" pitchFamily="18" charset="0"/>
              </a:rPr>
              <a:t>then according performs the functions. </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various categories are being explored.</a:t>
            </a:r>
            <a:endParaRPr lang="en-US" baseline="30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Times New Roman" pitchFamily="18" charset="0"/>
                <a:cs typeface="Times New Roman" pitchFamily="18" charset="0"/>
              </a:rPr>
              <a:pPr/>
              <a:t>15</a:t>
            </a:fld>
            <a:endParaRPr lang="en-US">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Questions…</a:t>
            </a:r>
          </a:p>
        </p:txBody>
      </p:sp>
      <p:sp>
        <p:nvSpPr>
          <p:cNvPr id="3" name="Content Placeholder 2"/>
          <p:cNvSpPr>
            <a:spLocks noGrp="1"/>
          </p:cNvSpPr>
          <p:nvPr>
            <p:ph idx="1"/>
          </p:nvPr>
        </p:nvSpPr>
        <p:spPr/>
        <p:txBody>
          <a:bodyPr/>
          <a:lstStyle/>
          <a:p>
            <a:pPr marL="514350" indent="-514350">
              <a:buAutoNum type="arabicPeriod"/>
            </a:pPr>
            <a:r>
              <a:rPr lang="en-US" dirty="0"/>
              <a:t>What do mean by non linear activation function?</a:t>
            </a:r>
          </a:p>
          <a:p>
            <a:pPr marL="514350" indent="-514350">
              <a:buAutoNum type="arabicPeriod"/>
            </a:pPr>
            <a:r>
              <a:rPr lang="en-US" dirty="0"/>
              <a:t>What is the difference between </a:t>
            </a:r>
            <a:r>
              <a:rPr lang="en-US" dirty="0" err="1"/>
              <a:t>ReLU</a:t>
            </a:r>
            <a:r>
              <a:rPr lang="en-US" dirty="0"/>
              <a:t> and tanh activation function?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dirty="0">
                <a:latin typeface="Times New Roman" pitchFamily="18" charset="0"/>
                <a:cs typeface="Times New Roman" pitchFamily="18" charset="0"/>
              </a:rPr>
              <a:t>References</a:t>
            </a:r>
            <a:endParaRPr lang="en-US" sz="4800" b="1" dirty="0">
              <a:latin typeface="Times New Roman" pitchFamily="18" charset="0"/>
              <a:cs typeface="Times New Roman" pitchFamily="18" charset="0"/>
            </a:endParaRPr>
          </a:p>
        </p:txBody>
      </p:sp>
      <p:sp>
        <p:nvSpPr>
          <p:cNvPr id="3" name="Content Placeholder 2"/>
          <p:cNvSpPr>
            <a:spLocks noGrp="1"/>
          </p:cNvSpPr>
          <p:nvPr>
            <p:ph idx="1"/>
          </p:nvPr>
        </p:nvSpPr>
        <p:spPr>
          <a:xfrm>
            <a:off x="628650" y="1633928"/>
            <a:ext cx="7886700" cy="4827848"/>
          </a:xfrm>
        </p:spPr>
        <p:txBody>
          <a:bodyPr>
            <a:normAutofit/>
          </a:bodyPr>
          <a:lstStyle/>
          <a:p>
            <a:r>
              <a:rPr lang="en-IN" dirty="0">
                <a:latin typeface="Times New Roman" pitchFamily="18" charset="0"/>
                <a:cs typeface="Times New Roman" pitchFamily="18" charset="0"/>
              </a:rPr>
              <a:t>Book:</a:t>
            </a:r>
          </a:p>
          <a:p>
            <a:pPr lvl="1"/>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S.N.Sivanandam</a:t>
            </a:r>
            <a:r>
              <a:rPr lang="en-US" dirty="0">
                <a:latin typeface="Times New Roman" pitchFamily="18" charset="0"/>
                <a:cs typeface="Times New Roman" pitchFamily="18" charset="0"/>
              </a:rPr>
              <a:t>, S.N </a:t>
            </a:r>
            <a:r>
              <a:rPr lang="en-US" dirty="0" err="1">
                <a:latin typeface="Times New Roman" pitchFamily="18" charset="0"/>
                <a:cs typeface="Times New Roman" pitchFamily="18" charset="0"/>
              </a:rPr>
              <a:t>Deepa</a:t>
            </a:r>
            <a:r>
              <a:rPr lang="en-US" dirty="0">
                <a:latin typeface="Times New Roman" pitchFamily="18" charset="0"/>
                <a:cs typeface="Times New Roman" pitchFamily="18" charset="0"/>
              </a:rPr>
              <a:t>, “Principles of Soft Computing”</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Websites:</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hlinkClick r:id="rId2"/>
              </a:rPr>
              <a:t>https://nptel.ac.in/courses/106/105/106105173/</a:t>
            </a:r>
            <a:endParaRPr lang="en-US" dirty="0">
              <a:latin typeface="Times New Roman" pitchFamily="18" charset="0"/>
              <a:cs typeface="Times New Roman" pitchFamily="18" charset="0"/>
            </a:endParaRPr>
          </a:p>
          <a:p>
            <a:pPr lvl="1"/>
            <a:r>
              <a:rPr lang="en-IN" dirty="0">
                <a:latin typeface="Times New Roman" pitchFamily="18" charset="0"/>
                <a:cs typeface="Times New Roman" pitchFamily="18" charset="0"/>
              </a:rPr>
              <a:t>Videos:</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hlinkClick r:id="rId3"/>
              </a:rPr>
              <a:t>https://www.youtube.com/watch?v=mlfM4SGOAgo</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Times New Roman" pitchFamily="18" charset="0"/>
                <a:cs typeface="Times New Roman" pitchFamily="18" charset="0"/>
              </a:rPr>
              <a:pPr/>
              <a:t>17</a:t>
            </a:fld>
            <a:endParaRPr lang="en-US">
              <a:latin typeface="Times New Roman" pitchFamily="18" charset="0"/>
              <a:cs typeface="Times New Roman" pitchFamily="18" charset="0"/>
            </a:endParaRPr>
          </a:p>
        </p:txBody>
      </p:sp>
      <p:pic>
        <p:nvPicPr>
          <p:cNvPr id="5" name="Picture 2" descr="Question turns into answer (With images) | Motion graphics design ..."/>
          <p:cNvPicPr>
            <a:picLocks noChangeAspect="1" noChangeArrowheads="1" noCrop="1"/>
          </p:cNvPicPr>
          <p:nvPr/>
        </p:nvPicPr>
        <p:blipFill>
          <a:blip r:embed="rId4" cstate="print"/>
          <a:srcRect/>
          <a:stretch>
            <a:fillRect/>
          </a:stretch>
        </p:blipFill>
        <p:spPr bwMode="auto">
          <a:xfrm>
            <a:off x="3092228" y="4482059"/>
            <a:ext cx="3222885" cy="1948722"/>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9144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7010400" y="0"/>
            <a:ext cx="13716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7626846" y="0"/>
            <a:ext cx="49797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550070" y="6294598"/>
            <a:ext cx="418759"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292895" y="5129690"/>
            <a:ext cx="1296233"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114427" y="2249080"/>
            <a:ext cx="8043861"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1981200"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174081"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3" name="Group 28"/>
          <p:cNvGrpSpPr/>
          <p:nvPr/>
        </p:nvGrpSpPr>
        <p:grpSpPr>
          <a:xfrm>
            <a:off x="178141" y="152400"/>
            <a:ext cx="307922"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 xmlns:p14="http://schemas.microsoft.com/office/powerpoint/2010/main" val="4059142145"/>
                </p:ext>
              </p:extLst>
            </p:nvPr>
          </p:nvGraphicFramePr>
          <p:xfrm>
            <a:off x="100420" y="236973"/>
            <a:ext cx="183878" cy="183422"/>
          </p:xfrm>
          <a:graphic>
            <a:graphicData uri="http://schemas.openxmlformats.org/presentationml/2006/ole">
              <p:oleObj spid="_x0000_s4098" name="CorelDRAW" r:id="rId3" imgW="2169000" imgH="2169360" progId="">
                <p:embed/>
              </p:oleObj>
            </a:graphicData>
          </a:graphic>
        </p:graphicFrame>
      </p:grpSp>
      <p:sp>
        <p:nvSpPr>
          <p:cNvPr id="2" name="Rectangle 1"/>
          <p:cNvSpPr/>
          <p:nvPr/>
        </p:nvSpPr>
        <p:spPr>
          <a:xfrm>
            <a:off x="3085504" y="5394448"/>
            <a:ext cx="2589170" cy="646331"/>
          </a:xfrm>
          <a:prstGeom prst="rect">
            <a:avLst/>
          </a:prstGeom>
        </p:spPr>
        <p:txBody>
          <a:bodyPr wrap="non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a:t>
            </a:r>
            <a:r>
              <a:rPr lang="en-US" dirty="0" err="1" smtClean="0">
                <a:latin typeface="Casper" panose="02000506000000020004" pitchFamily="2" charset="0"/>
                <a:cs typeface="Segoe UI" panose="020B0502040204020203" pitchFamily="34" charset="0"/>
              </a:rPr>
              <a:t>monika.e11032@cumail.in</a:t>
            </a:r>
            <a:endParaRPr lang="en-US" dirty="0"/>
          </a:p>
        </p:txBody>
      </p:sp>
    </p:spTree>
    <p:extLst>
      <p:ext uri="{BB962C8B-B14F-4D97-AF65-F5344CB8AC3E}">
        <p14:creationId xmlns="" xmlns:p14="http://schemas.microsoft.com/office/powerpoint/2010/main" val="2656501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
          <p:cNvSpPr txBox="1">
            <a:spLocks noGrp="1"/>
          </p:cNvSpPr>
          <p:nvPr>
            <p:ph type="title"/>
          </p:nvPr>
        </p:nvSpPr>
        <p:spPr>
          <a:xfrm>
            <a:off x="629842" y="457203"/>
            <a:ext cx="5058926" cy="74201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Calibri"/>
              <a:buNone/>
            </a:pPr>
            <a:r>
              <a:rPr lang="en-US" sz="4800" b="1"/>
              <a:t>Course Objectives</a:t>
            </a:r>
            <a:endParaRPr sz="4800" b="1"/>
          </a:p>
        </p:txBody>
      </p:sp>
      <p:sp>
        <p:nvSpPr>
          <p:cNvPr id="196" name="Google Shape;196;p2"/>
          <p:cNvSpPr txBox="1">
            <a:spLocks noGrp="1"/>
          </p:cNvSpPr>
          <p:nvPr>
            <p:ph type="body" idx="2"/>
          </p:nvPr>
        </p:nvSpPr>
        <p:spPr>
          <a:xfrm>
            <a:off x="629841" y="1477006"/>
            <a:ext cx="8179308" cy="381158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sz="2800" b="1" dirty="0"/>
              <a:t> </a:t>
            </a:r>
            <a:endParaRPr sz="2800"/>
          </a:p>
          <a:p>
            <a:pPr marL="0" lvl="0" indent="0" algn="l" rtl="0">
              <a:lnSpc>
                <a:spcPct val="90000"/>
              </a:lnSpc>
              <a:spcBef>
                <a:spcPts val="1000"/>
              </a:spcBef>
              <a:spcAft>
                <a:spcPts val="0"/>
              </a:spcAft>
              <a:buClr>
                <a:schemeClr val="dk1"/>
              </a:buClr>
              <a:buSzPts val="2800"/>
              <a:buFont typeface="Arial"/>
              <a:buNone/>
            </a:pPr>
            <a:endParaRPr sz="2800" b="1"/>
          </a:p>
          <a:p>
            <a:pPr marL="0" lvl="0" indent="0" algn="l" rtl="0">
              <a:lnSpc>
                <a:spcPct val="90000"/>
              </a:lnSpc>
              <a:spcBef>
                <a:spcPts val="1000"/>
              </a:spcBef>
              <a:spcAft>
                <a:spcPts val="0"/>
              </a:spcAft>
              <a:buClr>
                <a:schemeClr val="dk1"/>
              </a:buClr>
              <a:buSzPts val="2800"/>
              <a:buFont typeface="Noto Sans Symbols"/>
              <a:buNone/>
            </a:pPr>
            <a:endParaRPr sz="2800" b="1"/>
          </a:p>
        </p:txBody>
      </p:sp>
      <p:sp>
        <p:nvSpPr>
          <p:cNvPr id="197" name="Google Shape;197;p2"/>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graphicFrame>
        <p:nvGraphicFramePr>
          <p:cNvPr id="5" name="Table 4"/>
          <p:cNvGraphicFramePr>
            <a:graphicFrameLocks noGrp="1"/>
          </p:cNvGraphicFramePr>
          <p:nvPr/>
        </p:nvGraphicFramePr>
        <p:xfrm>
          <a:off x="534650" y="1634063"/>
          <a:ext cx="8313295" cy="4160034"/>
        </p:xfrm>
        <a:graphic>
          <a:graphicData uri="http://schemas.openxmlformats.org/drawingml/2006/table">
            <a:tbl>
              <a:tblPr firstRow="1" bandRow="1">
                <a:tableStyleId>{22838BEF-8BB2-4498-84A7-C5851F593DF1}</a:tableStyleId>
              </a:tblPr>
              <a:tblGrid>
                <a:gridCol w="8313295"/>
              </a:tblGrid>
              <a:tr h="1348978">
                <a:tc>
                  <a:txBody>
                    <a:bodyPr/>
                    <a:lstStyle/>
                    <a:p>
                      <a:r>
                        <a:rPr lang="en-US" sz="2000" b="1" u="none" strike="noStrike" cap="none" dirty="0" smtClean="0">
                          <a:latin typeface="Calibri" pitchFamily="34" charset="0"/>
                          <a:sym typeface="Arial"/>
                        </a:rPr>
                        <a:t>To introduce soft computing concepts and techniques of artificial neural networks, fuzzy sets, fuzzy logic and genetic algorithms</a:t>
                      </a:r>
                    </a:p>
                  </a:txBody>
                  <a:tcPr marL="68580" marR="68580" anchor="ctr"/>
                </a:tc>
              </a:tr>
              <a:tr h="87488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u="none" strike="noStrike" cap="none" dirty="0" smtClean="0">
                          <a:latin typeface="Calibri" pitchFamily="34" charset="0"/>
                          <a:sym typeface="Arial"/>
                        </a:rPr>
                        <a:t>To understand the various techniques from the application point of view.</a:t>
                      </a:r>
                    </a:p>
                    <a:p>
                      <a:endParaRPr lang="en-US" sz="2000" b="1" dirty="0">
                        <a:latin typeface="Calibri" pitchFamily="34" charset="0"/>
                      </a:endParaRPr>
                    </a:p>
                  </a:txBody>
                  <a:tcPr marL="68580" marR="68580" anchor="ctr"/>
                </a:tc>
              </a:tr>
              <a:tr h="12351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u="none" strike="noStrike" cap="none" dirty="0" smtClean="0">
                          <a:latin typeface="Calibri" pitchFamily="34" charset="0"/>
                          <a:sym typeface="Arial"/>
                        </a:rPr>
                        <a:t>To analyze various soft computing techniques and decide the technique to be used in a particular problem situation. </a:t>
                      </a:r>
                    </a:p>
                    <a:p>
                      <a:endParaRPr lang="en-US" sz="2000" b="1" dirty="0">
                        <a:latin typeface="Calibri" pitchFamily="34" charset="0"/>
                      </a:endParaRPr>
                    </a:p>
                  </a:txBody>
                  <a:tcPr marL="68580" marR="68580" anchor="ctr"/>
                </a:tc>
              </a:tr>
              <a:tr h="626143">
                <a:tc>
                  <a:txBody>
                    <a:bodyPr/>
                    <a:lstStyle/>
                    <a:p>
                      <a:r>
                        <a:rPr lang="en-US" sz="2000" b="1" u="none" strike="noStrike" cap="none" dirty="0" smtClean="0">
                          <a:latin typeface="Calibri" pitchFamily="34" charset="0"/>
                          <a:sym typeface="Arial"/>
                        </a:rPr>
                        <a:t>To implement soft computing based solutions for real-world problems</a:t>
                      </a:r>
                    </a:p>
                    <a:p>
                      <a:endParaRPr lang="en-US" sz="2000" b="1" dirty="0">
                        <a:latin typeface="Calibri" pitchFamily="34" charset="0"/>
                      </a:endParaRPr>
                    </a:p>
                  </a:txBody>
                  <a:tcPr marL="68580" marR="6858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
          <p:cNvSpPr txBox="1">
            <a:spLocks noGrp="1"/>
          </p:cNvSpPr>
          <p:nvPr>
            <p:ph type="title"/>
          </p:nvPr>
        </p:nvSpPr>
        <p:spPr>
          <a:xfrm>
            <a:off x="629842" y="457203"/>
            <a:ext cx="5058926" cy="74201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Calibri"/>
              <a:buNone/>
            </a:pPr>
            <a:r>
              <a:rPr lang="en-US" sz="4800" b="1"/>
              <a:t>Course Outcomes</a:t>
            </a:r>
            <a:endParaRPr sz="4800" b="1"/>
          </a:p>
        </p:txBody>
      </p:sp>
      <p:sp>
        <p:nvSpPr>
          <p:cNvPr id="203" name="Google Shape;203;p3"/>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graphicFrame>
        <p:nvGraphicFramePr>
          <p:cNvPr id="5" name="Table 4"/>
          <p:cNvGraphicFramePr>
            <a:graphicFrameLocks noGrp="1"/>
          </p:cNvGraphicFramePr>
          <p:nvPr/>
        </p:nvGraphicFramePr>
        <p:xfrm>
          <a:off x="247339" y="1556928"/>
          <a:ext cx="8600607" cy="4783910"/>
        </p:xfrm>
        <a:graphic>
          <a:graphicData uri="http://schemas.openxmlformats.org/drawingml/2006/table">
            <a:tbl>
              <a:tblPr/>
              <a:tblGrid>
                <a:gridCol w="630704"/>
                <a:gridCol w="7040663"/>
                <a:gridCol w="929240"/>
              </a:tblGrid>
              <a:tr h="896983">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CO1</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fontAlgn="base">
                        <a:lnSpc>
                          <a:spcPct val="115000"/>
                        </a:lnSpc>
                        <a:spcBef>
                          <a:spcPts val="0"/>
                        </a:spcBef>
                        <a:spcAft>
                          <a:spcPts val="0"/>
                        </a:spcAft>
                      </a:pPr>
                      <a:r>
                        <a:rPr lang="en-US" sz="2000" b="1">
                          <a:solidFill>
                            <a:srgbClr val="000000"/>
                          </a:solidFill>
                          <a:latin typeface="Calibri Light"/>
                          <a:ea typeface="Times New Roman"/>
                          <a:cs typeface="Times New Roman"/>
                        </a:rPr>
                        <a:t>Identify and describe soft computing techniques and their roles in building intelligent. Machines</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1</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r>
              <a:tr h="896983">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CO2</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fontAlgn="base">
                        <a:lnSpc>
                          <a:spcPct val="115000"/>
                        </a:lnSpc>
                        <a:spcBef>
                          <a:spcPts val="0"/>
                        </a:spcBef>
                        <a:spcAft>
                          <a:spcPts val="0"/>
                        </a:spcAft>
                      </a:pPr>
                      <a:r>
                        <a:rPr lang="en-US" sz="2000" b="1">
                          <a:solidFill>
                            <a:srgbClr val="000000"/>
                          </a:solidFill>
                          <a:latin typeface="Calibri Light"/>
                          <a:ea typeface="Times New Roman"/>
                          <a:cs typeface="Times New Roman"/>
                        </a:rPr>
                        <a:t>Recognize the feasibility of applying a soft computing methodology for a particular problem.</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2,4</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r>
              <a:tr h="1494972">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CO3</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fontAlgn="base">
                        <a:lnSpc>
                          <a:spcPct val="115000"/>
                        </a:lnSpc>
                        <a:spcBef>
                          <a:spcPts val="0"/>
                        </a:spcBef>
                        <a:spcAft>
                          <a:spcPts val="0"/>
                        </a:spcAft>
                      </a:pPr>
                      <a:r>
                        <a:rPr lang="en-US" sz="2000" b="1">
                          <a:solidFill>
                            <a:srgbClr val="000000"/>
                          </a:solidFill>
                          <a:latin typeface="Calibri Light"/>
                          <a:ea typeface="Times New Roman"/>
                          <a:cs typeface="Times New Roman"/>
                        </a:rPr>
                        <a:t>Apply fuzzy logic and reasoning to handle uncertainty and solve engineering problems, genetic algorithms to combinatorial optimization problems and neural networks to pattern classification and regression problems.</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3</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r>
              <a:tr h="896983">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CO4</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fontAlgn="base">
                        <a:lnSpc>
                          <a:spcPct val="115000"/>
                        </a:lnSpc>
                        <a:spcBef>
                          <a:spcPts val="0"/>
                        </a:spcBef>
                        <a:spcAft>
                          <a:spcPts val="0"/>
                        </a:spcAft>
                      </a:pPr>
                      <a:r>
                        <a:rPr lang="en-US" sz="2000" b="1">
                          <a:solidFill>
                            <a:srgbClr val="000000"/>
                          </a:solidFill>
                          <a:latin typeface="Calibri Light"/>
                          <a:ea typeface="Times New Roman"/>
                          <a:cs typeface="Times New Roman"/>
                        </a:rPr>
                        <a:t>Effectively use modern software tools to solve real problems using a soft computing approach.</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3</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597989">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CO5</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Times New Roman"/>
                          <a:cs typeface="Times New Roman"/>
                        </a:rPr>
                        <a:t>Evaluate various soft computing approaches for a given problem.</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53975">
                        <a:lnSpc>
                          <a:spcPct val="115000"/>
                        </a:lnSpc>
                        <a:spcBef>
                          <a:spcPts val="0"/>
                        </a:spcBef>
                        <a:spcAft>
                          <a:spcPts val="1000"/>
                        </a:spcAft>
                      </a:pPr>
                      <a:r>
                        <a:rPr lang="en-US" sz="2000" b="1" dirty="0">
                          <a:solidFill>
                            <a:srgbClr val="000000"/>
                          </a:solidFill>
                          <a:latin typeface="Calibri Light"/>
                          <a:ea typeface="Calibri"/>
                          <a:cs typeface="Calibri"/>
                        </a:rPr>
                        <a:t>4</a:t>
                      </a:r>
                      <a:endParaRPr lang="en-US" sz="2000" b="1" dirty="0">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3"/>
            <a:ext cx="5058926" cy="742013"/>
          </a:xfrm>
        </p:spPr>
        <p:txBody>
          <a:bodyPr>
            <a:noAutofit/>
          </a:bodyPr>
          <a:lstStyle/>
          <a:p>
            <a:r>
              <a:rPr lang="en-US" sz="4800" b="1" dirty="0" smtClean="0"/>
              <a:t>Table of Contents</a:t>
            </a:r>
            <a:endParaRPr lang="en-US" sz="4800" b="1" dirty="0"/>
          </a:p>
        </p:txBody>
      </p:sp>
      <p:sp>
        <p:nvSpPr>
          <p:cNvPr id="4" name="Text Placeholder 3"/>
          <p:cNvSpPr>
            <a:spLocks noGrp="1"/>
          </p:cNvSpPr>
          <p:nvPr>
            <p:ph type="body" sz="half" idx="2"/>
          </p:nvPr>
        </p:nvSpPr>
        <p:spPr>
          <a:xfrm>
            <a:off x="584870" y="1502764"/>
            <a:ext cx="7797129" cy="3811588"/>
          </a:xfrm>
        </p:spPr>
        <p:txBody>
          <a:bodyPr>
            <a:noAutofit/>
          </a:bodyPr>
          <a:lstStyle/>
          <a:p>
            <a:pPr>
              <a:buFont typeface="Arial" pitchFamily="34" charset="0"/>
              <a:buChar char="•"/>
            </a:pPr>
            <a:r>
              <a:rPr lang="en-US" sz="2800" dirty="0" smtClean="0"/>
              <a:t>Loss functions and optimization</a:t>
            </a:r>
          </a:p>
          <a:p>
            <a:pPr>
              <a:buFont typeface="Arial" pitchFamily="34" charset="0"/>
              <a:buChar char="•"/>
            </a:pPr>
            <a:r>
              <a:rPr lang="en-US" sz="2800" dirty="0" smtClean="0"/>
              <a:t>Cross entropy loss </a:t>
            </a:r>
          </a:p>
          <a:p>
            <a:pPr>
              <a:buFont typeface="Arial" pitchFamily="34" charset="0"/>
              <a:buChar char="•"/>
            </a:pPr>
            <a:r>
              <a:rPr lang="en-US" sz="2800" dirty="0" smtClean="0"/>
              <a:t>Activation function</a:t>
            </a:r>
            <a:endParaRPr lang="en-US" sz="2800" b="1"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 xmlns:p14="http://schemas.microsoft.com/office/powerpoint/2010/main" val="428165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normAutofit fontScale="90000"/>
          </a:bodyPr>
          <a:lstStyle/>
          <a:p>
            <a:r>
              <a:rPr lang="en-US" b="1" dirty="0" smtClean="0"/>
              <a:t>Neural Network </a:t>
            </a:r>
            <a:br>
              <a:rPr lang="en-US" b="1" dirty="0" smtClean="0"/>
            </a:br>
            <a:r>
              <a:rPr lang="en-US" b="1" dirty="0" smtClean="0"/>
              <a:t>Optimization Methods</a:t>
            </a:r>
            <a:endParaRPr lang="en-US" b="1" dirty="0"/>
          </a:p>
        </p:txBody>
      </p:sp>
      <p:sp>
        <p:nvSpPr>
          <p:cNvPr id="4" name="Slide Number Placeholder 3"/>
          <p:cNvSpPr>
            <a:spLocks noGrp="1"/>
          </p:cNvSpPr>
          <p:nvPr>
            <p:ph type="sldNum" sz="quarter" idx="12"/>
          </p:nvPr>
        </p:nvSpPr>
        <p:spPr/>
        <p:txBody>
          <a:bodyPr/>
          <a:lstStyle/>
          <a:p>
            <a:fld id="{3196E4FA-0509-4C1E-ADB1-D05ADE4219A2}"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marR="0" algn="just"/>
            <a:r>
              <a:rPr lang="en-US" b="1" dirty="0">
                <a:solidFill>
                  <a:srgbClr val="000000"/>
                </a:solidFill>
                <a:effectLst/>
                <a:latin typeface="Times New Roman" panose="02020603050405020304" pitchFamily="18" charset="0"/>
                <a:ea typeface="Times New Roman" panose="02020603050405020304" pitchFamily="18" charset="0"/>
              </a:rPr>
              <a:t>Non-linear Activation Function</a:t>
            </a:r>
            <a:endParaRPr lang="en-US" b="1" dirty="0">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415039" y="2005507"/>
            <a:ext cx="8376692" cy="2836316"/>
          </a:xfrm>
        </p:spPr>
        <p:txBody>
          <a:bodyPr>
            <a:noAutofit/>
          </a:bodyPr>
          <a:lstStyle/>
          <a:p>
            <a:pPr marL="0" marR="0" algn="just"/>
            <a:r>
              <a:rPr lang="en-US" sz="3600" dirty="0">
                <a:latin typeface="Times New Roman" pitchFamily="18" charset="0"/>
                <a:cs typeface="Times New Roman" pitchFamily="18" charset="0"/>
              </a:rPr>
              <a:t> </a:t>
            </a:r>
            <a:r>
              <a:rPr lang="en-US" dirty="0">
                <a:solidFill>
                  <a:srgbClr val="000000"/>
                </a:solidFill>
                <a:effectLst/>
                <a:latin typeface="Times New Roman" panose="02020603050405020304" pitchFamily="18" charset="0"/>
                <a:ea typeface="Times New Roman" panose="02020603050405020304" pitchFamily="18" charset="0"/>
              </a:rPr>
              <a:t>The Nonlinear Activation Functions are the most used activation functions. It makes it easy for the model to generalize or adapt with variety of data and to differentiate between the output.</a:t>
            </a:r>
            <a:endParaRPr lang="en-US" dirty="0">
              <a:effectLst/>
              <a:latin typeface="Times New Roman" panose="02020603050405020304" pitchFamily="18" charset="0"/>
              <a:ea typeface="Times New Roman" panose="02020603050405020304" pitchFamily="18" charset="0"/>
            </a:endParaRPr>
          </a:p>
          <a:p>
            <a:pPr marL="0" marR="0" algn="just"/>
            <a:r>
              <a:rPr lang="en-US" dirty="0">
                <a:solidFill>
                  <a:srgbClr val="000000"/>
                </a:solidFill>
                <a:effectLst/>
                <a:latin typeface="Times New Roman" panose="02020603050405020304" pitchFamily="18" charset="0"/>
                <a:ea typeface="Times New Roman" panose="02020603050405020304" pitchFamily="18" charset="0"/>
              </a:rPr>
              <a:t>The Nonlinear Activation Functions are mainly divided on the basis of their </a:t>
            </a:r>
            <a:r>
              <a:rPr lang="en-US" b="1" dirty="0">
                <a:solidFill>
                  <a:srgbClr val="000000"/>
                </a:solidFill>
                <a:effectLst/>
                <a:latin typeface="Times New Roman" panose="02020603050405020304" pitchFamily="18" charset="0"/>
                <a:ea typeface="Times New Roman" panose="02020603050405020304" pitchFamily="18" charset="0"/>
              </a:rPr>
              <a:t>range or curves</a:t>
            </a:r>
            <a:r>
              <a:rPr lang="en-US" b="1" dirty="0">
                <a:solidFill>
                  <a:srgbClr val="000000"/>
                </a:solidFill>
                <a:latin typeface="Times New Roman" panose="02020603050405020304" pitchFamily="18" charset="0"/>
                <a:ea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3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Sigmoid or Logistic Activation Function</a:t>
            </a:r>
            <a:endParaRPr lang="en-US" sz="48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
        <p:nvSpPr>
          <p:cNvPr id="6" name="TextBox 5">
            <a:extLst>
              <a:ext uri="{FF2B5EF4-FFF2-40B4-BE49-F238E27FC236}">
                <a16:creationId xmlns="" xmlns:a16="http://schemas.microsoft.com/office/drawing/2014/main" id="{B207DE9C-69E5-4AB7-AB97-409891DC72D8}"/>
              </a:ext>
            </a:extLst>
          </p:cNvPr>
          <p:cNvSpPr txBox="1"/>
          <p:nvPr/>
        </p:nvSpPr>
        <p:spPr>
          <a:xfrm>
            <a:off x="457200" y="1720840"/>
            <a:ext cx="8001000" cy="4154984"/>
          </a:xfrm>
          <a:prstGeom prst="rect">
            <a:avLst/>
          </a:prstGeom>
          <a:noFill/>
        </p:spPr>
        <p:txBody>
          <a:bodyPr wrap="square">
            <a:spAutoFit/>
          </a:bodyPr>
          <a:lstStyle/>
          <a:p>
            <a:pPr marL="285750" marR="0" indent="-285750" algn="just">
              <a:buFont typeface="Arial" panose="020B0604020202020204" pitchFamily="34" charset="0"/>
              <a:buChar char="•"/>
            </a:pPr>
            <a:r>
              <a:rPr lang="en-US" sz="2400" dirty="0">
                <a:solidFill>
                  <a:srgbClr val="000000"/>
                </a:solidFill>
                <a:effectLst/>
                <a:latin typeface="Times New Roman" panose="02020603050405020304" pitchFamily="18" charset="0"/>
                <a:ea typeface="Times New Roman" panose="02020603050405020304" pitchFamily="18" charset="0"/>
              </a:rPr>
              <a:t>The Sigmoid Function curve looks like a S-shape. The sigmoid function is a non-linear AF used primarily in feedforward neural networks. </a:t>
            </a:r>
            <a:endParaRPr lang="en-US" sz="2400" dirty="0" smtClean="0">
              <a:solidFill>
                <a:srgbClr val="000000"/>
              </a:solidFill>
              <a:effectLst/>
              <a:latin typeface="Times New Roman" panose="02020603050405020304" pitchFamily="18" charset="0"/>
              <a:ea typeface="Times New Roman" panose="02020603050405020304" pitchFamily="18" charset="0"/>
            </a:endParaRPr>
          </a:p>
          <a:p>
            <a:pPr marL="285750" marR="0" indent="-285750" algn="just">
              <a:buFont typeface="Arial" panose="020B0604020202020204" pitchFamily="34" charset="0"/>
              <a:buChar char="•"/>
            </a:pPr>
            <a:endParaRPr lang="en-US" sz="2400" dirty="0">
              <a:solidFill>
                <a:srgbClr val="000000"/>
              </a:solidFill>
              <a:effectLst/>
              <a:latin typeface="Times New Roman" panose="02020603050405020304" pitchFamily="18" charset="0"/>
              <a:ea typeface="Times New Roman" panose="02020603050405020304" pitchFamily="18" charset="0"/>
            </a:endParaRPr>
          </a:p>
          <a:p>
            <a:pPr marL="285750" marR="0" indent="-285750" algn="just">
              <a:buFont typeface="Arial" panose="020B0604020202020204" pitchFamily="34" charset="0"/>
              <a:buChar char="•"/>
            </a:pPr>
            <a:r>
              <a:rPr lang="en-US" sz="2400" dirty="0">
                <a:solidFill>
                  <a:srgbClr val="000000"/>
                </a:solidFill>
                <a:effectLst/>
                <a:latin typeface="Times New Roman" panose="02020603050405020304" pitchFamily="18" charset="0"/>
                <a:ea typeface="Times New Roman" panose="02020603050405020304" pitchFamily="18" charset="0"/>
              </a:rPr>
              <a:t>It is a differentiable real function, defined for real input values, and containing positive derivatives everywhere with a specific degree of smoothness. </a:t>
            </a:r>
          </a:p>
          <a:p>
            <a:pPr marL="285750" marR="0" indent="-285750" algn="just">
              <a:buFont typeface="Arial" panose="020B0604020202020204" pitchFamily="34" charset="0"/>
              <a:buChar char="•"/>
            </a:pPr>
            <a:endParaRPr lang="en-US" sz="2400" dirty="0" smtClean="0">
              <a:solidFill>
                <a:srgbClr val="000000"/>
              </a:solidFill>
              <a:effectLst/>
              <a:latin typeface="Times New Roman" panose="02020603050405020304" pitchFamily="18" charset="0"/>
              <a:ea typeface="Times New Roman" panose="02020603050405020304" pitchFamily="18" charset="0"/>
            </a:endParaRPr>
          </a:p>
          <a:p>
            <a:pPr marL="285750" marR="0" indent="-285750" algn="just">
              <a:buFont typeface="Arial" panose="020B0604020202020204" pitchFamily="34" charset="0"/>
              <a:buChar char="•"/>
            </a:pPr>
            <a:r>
              <a:rPr lang="en-US" sz="2400" dirty="0" smtClean="0">
                <a:solidFill>
                  <a:srgbClr val="000000"/>
                </a:solidFill>
                <a:effectLst/>
                <a:latin typeface="Times New Roman" panose="02020603050405020304" pitchFamily="18" charset="0"/>
                <a:ea typeface="Times New Roman" panose="02020603050405020304" pitchFamily="18" charset="0"/>
              </a:rPr>
              <a:t>The </a:t>
            </a:r>
            <a:r>
              <a:rPr lang="en-US" sz="2400" dirty="0">
                <a:solidFill>
                  <a:srgbClr val="000000"/>
                </a:solidFill>
                <a:effectLst/>
                <a:latin typeface="Times New Roman" panose="02020603050405020304" pitchFamily="18" charset="0"/>
                <a:ea typeface="Times New Roman" panose="02020603050405020304" pitchFamily="18" charset="0"/>
              </a:rPr>
              <a:t>sigmoid function appears in the output layer of the deep learning models and is used for predicting probability-based outputs. </a:t>
            </a:r>
            <a:endParaRPr lang="en-US" sz="2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2E8BB-5523-4177-BD8A-2CA0966DDF6B}"/>
              </a:ext>
            </a:extLst>
          </p:cNvPr>
          <p:cNvSpPr>
            <a:spLocks noGrp="1"/>
          </p:cNvSpPr>
          <p:nvPr>
            <p:ph type="title"/>
          </p:nvPr>
        </p:nvSpPr>
        <p:spPr>
          <a:xfrm>
            <a:off x="723900" y="152400"/>
            <a:ext cx="7886700" cy="1325563"/>
          </a:xfrm>
        </p:spPr>
        <p:txBody>
          <a:bodyPr/>
          <a:lstStyle/>
          <a:p>
            <a:r>
              <a:rPr lang="en-US" b="1" dirty="0"/>
              <a:t>Fig</a:t>
            </a:r>
            <a:r>
              <a:rPr lang="en-US" b="1" dirty="0" smtClean="0"/>
              <a:t>. </a:t>
            </a:r>
            <a:r>
              <a:rPr lang="en-US" b="1" dirty="0"/>
              <a:t>Activation function</a:t>
            </a:r>
          </a:p>
        </p:txBody>
      </p:sp>
      <p:sp>
        <p:nvSpPr>
          <p:cNvPr id="4" name="Slide Number Placeholder 3">
            <a:extLst>
              <a:ext uri="{FF2B5EF4-FFF2-40B4-BE49-F238E27FC236}">
                <a16:creationId xmlns="" xmlns:a16="http://schemas.microsoft.com/office/drawing/2014/main" id="{64CFEC15-AC1F-4A38-8D68-9BCC1E636869}"/>
              </a:ext>
            </a:extLst>
          </p:cNvPr>
          <p:cNvSpPr>
            <a:spLocks noGrp="1"/>
          </p:cNvSpPr>
          <p:nvPr>
            <p:ph type="sldNum" sz="quarter" idx="12"/>
          </p:nvPr>
        </p:nvSpPr>
        <p:spPr/>
        <p:txBody>
          <a:bodyPr/>
          <a:lstStyle/>
          <a:p>
            <a:fld id="{BDCDBBEF-AA6C-4BA6-85B2-A17D7F280E38}" type="slidenum">
              <a:rPr lang="en-US" smtClean="0"/>
              <a:pPr/>
              <a:t>8</a:t>
            </a:fld>
            <a:endParaRPr lang="en-US"/>
          </a:p>
        </p:txBody>
      </p:sp>
      <p:pic>
        <p:nvPicPr>
          <p:cNvPr id="7" name="Content Placeholder 6" descr="Image for post">
            <a:extLst>
              <a:ext uri="{FF2B5EF4-FFF2-40B4-BE49-F238E27FC236}">
                <a16:creationId xmlns="" xmlns:a16="http://schemas.microsoft.com/office/drawing/2014/main" id="{B1D178EB-65AA-4787-B388-5FB9DAF99226}"/>
              </a:ext>
            </a:extLst>
          </p:cNvPr>
          <p:cNvPicPr>
            <a:picLocks noGrp="1"/>
          </p:cNvPicPr>
          <p:nvPr>
            <p:ph idx="1"/>
          </p:nvPr>
        </p:nvPicPr>
        <p:blipFill>
          <a:blip r:embed="rId2"/>
          <a:srcRect/>
          <a:stretch>
            <a:fillRect/>
          </a:stretch>
        </p:blipFill>
        <p:spPr bwMode="auto">
          <a:xfrm>
            <a:off x="381000" y="1828800"/>
            <a:ext cx="4565012" cy="4425536"/>
          </a:xfrm>
          <a:prstGeom prst="rect">
            <a:avLst/>
          </a:prstGeom>
          <a:noFill/>
          <a:ln w="9525">
            <a:noFill/>
            <a:miter lim="800000"/>
            <a:headEnd/>
            <a:tailEnd/>
          </a:ln>
        </p:spPr>
      </p:pic>
      <p:sp>
        <p:nvSpPr>
          <p:cNvPr id="9" name="TextBox 8">
            <a:extLst>
              <a:ext uri="{FF2B5EF4-FFF2-40B4-BE49-F238E27FC236}">
                <a16:creationId xmlns="" xmlns:a16="http://schemas.microsoft.com/office/drawing/2014/main" id="{F1947CB2-21CC-47E0-BF62-B2A66774A377}"/>
              </a:ext>
            </a:extLst>
          </p:cNvPr>
          <p:cNvSpPr txBox="1"/>
          <p:nvPr/>
        </p:nvSpPr>
        <p:spPr>
          <a:xfrm>
            <a:off x="5105400" y="3810000"/>
            <a:ext cx="3886200" cy="646331"/>
          </a:xfrm>
          <a:prstGeom prst="rect">
            <a:avLst/>
          </a:prstGeom>
          <a:noFill/>
        </p:spPr>
        <p:txBody>
          <a:bodyPr wrap="square">
            <a:spAutoFit/>
          </a:bodyPr>
          <a:lstStyle/>
          <a:p>
            <a:pPr marL="0" marR="0" algn="just"/>
            <a:r>
              <a:rPr lang="en-US" sz="1800" b="1" dirty="0">
                <a:solidFill>
                  <a:srgbClr val="000000"/>
                </a:solidFill>
                <a:effectLst/>
                <a:latin typeface="Times New Roman" panose="02020603050405020304" pitchFamily="18" charset="0"/>
                <a:ea typeface="Times New Roman" panose="02020603050405020304" pitchFamily="18" charset="0"/>
              </a:rPr>
              <a:t>Equation :</a:t>
            </a:r>
            <a:r>
              <a:rPr lang="en-US" sz="1800" dirty="0">
                <a:solidFill>
                  <a:srgbClr val="000000"/>
                </a:solidFill>
                <a:effectLst/>
                <a:latin typeface="Times New Roman" panose="02020603050405020304" pitchFamily="18" charset="0"/>
                <a:ea typeface="Times New Roman" panose="02020603050405020304" pitchFamily="18" charset="0"/>
              </a:rPr>
              <a:t> f(x) = 1 / 1 + exp(-x)</a:t>
            </a:r>
            <a:endParaRPr lang="en-US" sz="1800" dirty="0">
              <a:effectLst/>
              <a:latin typeface="Times New Roman" panose="02020603050405020304" pitchFamily="18" charset="0"/>
              <a:ea typeface="Times New Roman" panose="02020603050405020304" pitchFamily="18" charset="0"/>
            </a:endParaRPr>
          </a:p>
          <a:p>
            <a:pPr marL="0" marR="0" algn="just"/>
            <a:r>
              <a:rPr lang="en-US" sz="1800" b="1" dirty="0">
                <a:solidFill>
                  <a:srgbClr val="000000"/>
                </a:solidFill>
                <a:effectLst/>
                <a:latin typeface="Times New Roman" panose="02020603050405020304" pitchFamily="18" charset="0"/>
                <a:ea typeface="Times New Roman" panose="02020603050405020304" pitchFamily="18" charset="0"/>
              </a:rPr>
              <a:t>Range :</a:t>
            </a:r>
            <a:r>
              <a:rPr lang="en-US" sz="1800" dirty="0">
                <a:solidFill>
                  <a:srgbClr val="000000"/>
                </a:solidFill>
                <a:effectLst/>
                <a:latin typeface="Times New Roman" panose="02020603050405020304" pitchFamily="18" charset="0"/>
                <a:ea typeface="Times New Roman" panose="02020603050405020304" pitchFamily="18" charset="0"/>
              </a:rPr>
              <a:t> (0 to 1)</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 xmlns:p14="http://schemas.microsoft.com/office/powerpoint/2010/main" val="1200324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629400" y="6356351"/>
            <a:ext cx="2057400" cy="365125"/>
          </a:xfrm>
        </p:spPr>
        <p:txBody>
          <a:bodyPr/>
          <a:lstStyle/>
          <a:p>
            <a:fld id="{BDCDBBEF-AA6C-4BA6-85B2-A17D7F280E38}" type="slidenum">
              <a:rPr lang="en-US" smtClean="0">
                <a:latin typeface="Times New Roman" pitchFamily="18" charset="0"/>
                <a:cs typeface="Times New Roman" pitchFamily="18" charset="0"/>
              </a:rPr>
              <a:pPr/>
              <a:t>9</a:t>
            </a:fld>
            <a:endParaRPr lang="en-US" dirty="0">
              <a:latin typeface="Times New Roman" pitchFamily="18" charset="0"/>
              <a:cs typeface="Times New Roman" pitchFamily="18" charset="0"/>
            </a:endParaRPr>
          </a:p>
        </p:txBody>
      </p:sp>
      <p:sp>
        <p:nvSpPr>
          <p:cNvPr id="8" name="Title 7"/>
          <p:cNvSpPr txBox="1">
            <a:spLocks noGrp="1" noChangeArrowheads="1"/>
          </p:cNvSpPr>
          <p:nvPr>
            <p:ph type="title"/>
          </p:nvPr>
        </p:nvSpPr>
        <p:spPr bwMode="auto">
          <a:xfrm>
            <a:off x="505586" y="152400"/>
            <a:ext cx="7982594" cy="8125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Times New Roman" pitchFamily="18" charset="0"/>
                <a:ea typeface="Karla" pitchFamily="2" charset="0"/>
                <a:cs typeface="Times New Roman" pitchFamily="18" charset="0"/>
              </a:rPr>
              <a:t>Sigmoid activation function</a:t>
            </a:r>
            <a:r>
              <a:rPr lang="en-US" sz="2000" b="1" dirty="0">
                <a:latin typeface="Times New Roman" pitchFamily="18" charset="0"/>
                <a:ea typeface="Karla" pitchFamily="2" charset="0"/>
                <a:cs typeface="Times New Roman" pitchFamily="18" charset="0"/>
              </a:rPr>
              <a:t/>
            </a:r>
            <a:br>
              <a:rPr lang="en-US" sz="2000" b="1" dirty="0">
                <a:latin typeface="Times New Roman" pitchFamily="18" charset="0"/>
                <a:ea typeface="Karla" pitchFamily="2" charset="0"/>
                <a:cs typeface="Times New Roman" pitchFamily="18" charset="0"/>
              </a:rPr>
            </a:br>
            <a:endParaRPr lang="en-US" sz="1600" dirty="0">
              <a:latin typeface="Times New Roman" pitchFamily="18" charset="0"/>
              <a:cs typeface="Times New Roman" pitchFamily="18" charset="0"/>
            </a:endParaRPr>
          </a:p>
        </p:txBody>
      </p:sp>
      <p:sp>
        <p:nvSpPr>
          <p:cNvPr id="10" name="Oval 9"/>
          <p:cNvSpPr/>
          <p:nvPr/>
        </p:nvSpPr>
        <p:spPr>
          <a:xfrm>
            <a:off x="8412957" y="6324601"/>
            <a:ext cx="333375"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 name="Text Placeholder 10"/>
          <p:cNvSpPr>
            <a:spLocks noGrp="1"/>
          </p:cNvSpPr>
          <p:nvPr>
            <p:ph type="body" sz="half" idx="2"/>
          </p:nvPr>
        </p:nvSpPr>
        <p:spPr>
          <a:xfrm>
            <a:off x="505586" y="1243845"/>
            <a:ext cx="8181214" cy="3785355"/>
          </a:xfrm>
        </p:spPr>
        <p:txBody>
          <a:bodyPr>
            <a:noAutofit/>
          </a:bodyPr>
          <a:lstStyle/>
          <a:p>
            <a:pPr marL="0" marR="0" algn="just"/>
            <a:r>
              <a:rPr lang="en-US" sz="2400" b="1" dirty="0">
                <a:solidFill>
                  <a:srgbClr val="000000"/>
                </a:solidFill>
                <a:effectLst/>
                <a:latin typeface="Times New Roman" panose="02020603050405020304" pitchFamily="18" charset="0"/>
                <a:ea typeface="Times New Roman" panose="02020603050405020304" pitchFamily="18" charset="0"/>
              </a:rPr>
              <a:t>Pros:</a:t>
            </a:r>
            <a:endParaRPr lang="en-US" sz="2400" dirty="0">
              <a:effectLst/>
              <a:latin typeface="Times New Roman" panose="02020603050405020304" pitchFamily="18" charset="0"/>
              <a:ea typeface="Times New Roman" panose="02020603050405020304" pitchFamily="18" charset="0"/>
            </a:endParaRPr>
          </a:p>
          <a:p>
            <a:pPr marL="0" marR="0" algn="just"/>
            <a:r>
              <a:rPr lang="en-US" sz="2400" dirty="0">
                <a:solidFill>
                  <a:srgbClr val="000000"/>
                </a:solidFill>
                <a:effectLst/>
                <a:latin typeface="Times New Roman" panose="02020603050405020304" pitchFamily="18" charset="0"/>
                <a:ea typeface="Times New Roman" panose="02020603050405020304" pitchFamily="18" charset="0"/>
              </a:rPr>
              <a:t>1. The function is </a:t>
            </a:r>
            <a:r>
              <a:rPr lang="en-US" sz="2400" b="1" dirty="0">
                <a:solidFill>
                  <a:srgbClr val="000000"/>
                </a:solidFill>
                <a:effectLst/>
                <a:latin typeface="Times New Roman" panose="02020603050405020304" pitchFamily="18" charset="0"/>
                <a:ea typeface="Times New Roman" panose="02020603050405020304" pitchFamily="18" charset="0"/>
              </a:rPr>
              <a:t>differentiable</a:t>
            </a:r>
            <a:r>
              <a:rPr lang="en-US" sz="2400" dirty="0">
                <a:solidFill>
                  <a:srgbClr val="000000"/>
                </a:solidFill>
                <a:effectLst/>
                <a:latin typeface="Times New Roman" panose="02020603050405020304" pitchFamily="18" charset="0"/>
                <a:ea typeface="Times New Roman" panose="02020603050405020304" pitchFamily="18" charset="0"/>
              </a:rPr>
              <a:t>. That means, we can find the slope of the sigmoid curve at any two points.</a:t>
            </a:r>
            <a:endParaRPr lang="en-US" sz="2400" dirty="0">
              <a:effectLst/>
              <a:latin typeface="Times New Roman" panose="02020603050405020304" pitchFamily="18" charset="0"/>
              <a:ea typeface="Times New Roman" panose="02020603050405020304" pitchFamily="18" charset="0"/>
            </a:endParaRPr>
          </a:p>
          <a:p>
            <a:pPr marL="0" marR="0" algn="just"/>
            <a:r>
              <a:rPr lang="en-US" sz="2400" dirty="0">
                <a:solidFill>
                  <a:srgbClr val="000000"/>
                </a:solidFill>
                <a:effectLst/>
                <a:latin typeface="Times New Roman" panose="02020603050405020304" pitchFamily="18" charset="0"/>
                <a:ea typeface="Times New Roman" panose="02020603050405020304" pitchFamily="18" charset="0"/>
              </a:rPr>
              <a:t>2. The function is </a:t>
            </a:r>
            <a:r>
              <a:rPr lang="en-US" sz="2400" b="1" dirty="0">
                <a:solidFill>
                  <a:srgbClr val="000000"/>
                </a:solidFill>
                <a:effectLst/>
                <a:latin typeface="Times New Roman" panose="02020603050405020304" pitchFamily="18" charset="0"/>
                <a:ea typeface="Times New Roman" panose="02020603050405020304" pitchFamily="18" charset="0"/>
              </a:rPr>
              <a:t>monotonic </a:t>
            </a:r>
            <a:r>
              <a:rPr lang="en-US" sz="2400" dirty="0">
                <a:solidFill>
                  <a:srgbClr val="000000"/>
                </a:solidFill>
                <a:effectLst/>
                <a:latin typeface="Times New Roman" panose="02020603050405020304" pitchFamily="18" charset="0"/>
                <a:ea typeface="Times New Roman" panose="02020603050405020304" pitchFamily="18" charset="0"/>
              </a:rPr>
              <a:t>but function’s derivative is not</a:t>
            </a:r>
            <a:endParaRPr lang="en-US" sz="2400" dirty="0">
              <a:effectLst/>
              <a:latin typeface="Times New Roman" panose="02020603050405020304" pitchFamily="18" charset="0"/>
              <a:ea typeface="Times New Roman" panose="02020603050405020304" pitchFamily="18" charset="0"/>
            </a:endParaRPr>
          </a:p>
          <a:p>
            <a:pPr marL="0" marR="0" algn="just"/>
            <a:r>
              <a:rPr lang="en-US" sz="2400" b="1" dirty="0">
                <a:solidFill>
                  <a:srgbClr val="000000"/>
                </a:solidFill>
                <a:effectLst/>
                <a:latin typeface="Times New Roman" panose="02020603050405020304" pitchFamily="18" charset="0"/>
                <a:ea typeface="Times New Roman" panose="02020603050405020304" pitchFamily="18" charset="0"/>
              </a:rPr>
              <a:t>Cons:</a:t>
            </a:r>
            <a:endParaRPr lang="en-US" sz="2400" dirty="0">
              <a:effectLst/>
              <a:latin typeface="Times New Roman" panose="02020603050405020304" pitchFamily="18" charset="0"/>
              <a:ea typeface="Times New Roman" panose="02020603050405020304" pitchFamily="18" charset="0"/>
            </a:endParaRPr>
          </a:p>
          <a:p>
            <a:pPr marL="0" marR="0" algn="just"/>
            <a:r>
              <a:rPr lang="en-US" sz="2400" dirty="0">
                <a:solidFill>
                  <a:srgbClr val="000000"/>
                </a:solidFill>
                <a:effectLst/>
                <a:latin typeface="Times New Roman" panose="02020603050405020304" pitchFamily="18" charset="0"/>
                <a:ea typeface="Times New Roman" panose="02020603050405020304" pitchFamily="18" charset="0"/>
              </a:rPr>
              <a:t>1. It gives rise to a problem of “</a:t>
            </a:r>
            <a:r>
              <a:rPr lang="en-US" sz="2400" b="1" dirty="0">
                <a:solidFill>
                  <a:srgbClr val="000000"/>
                </a:solidFill>
                <a:effectLst/>
                <a:latin typeface="Times New Roman" panose="02020603050405020304" pitchFamily="18" charset="0"/>
                <a:ea typeface="Times New Roman" panose="02020603050405020304" pitchFamily="18" charset="0"/>
              </a:rPr>
              <a:t>vanishing gradients</a:t>
            </a:r>
            <a:r>
              <a:rPr lang="en-US" sz="2400" dirty="0">
                <a:solidFill>
                  <a:srgbClr val="000000"/>
                </a:solidFill>
                <a:effectLst/>
                <a:latin typeface="Times New Roman" panose="02020603050405020304" pitchFamily="18" charset="0"/>
                <a:ea typeface="Times New Roman" panose="02020603050405020304" pitchFamily="18" charset="0"/>
              </a:rPr>
              <a:t>”, since the Y values tend to respond very less to changes in X</a:t>
            </a:r>
            <a:endParaRPr lang="en-US" sz="2400" dirty="0">
              <a:effectLst/>
              <a:latin typeface="Times New Roman" panose="02020603050405020304" pitchFamily="18" charset="0"/>
              <a:ea typeface="Times New Roman" panose="02020603050405020304" pitchFamily="18" charset="0"/>
            </a:endParaRPr>
          </a:p>
          <a:p>
            <a:pPr marL="0" marR="0" algn="just"/>
            <a:r>
              <a:rPr lang="en-US" sz="2400" dirty="0">
                <a:solidFill>
                  <a:srgbClr val="000000"/>
                </a:solidFill>
                <a:effectLst/>
                <a:latin typeface="Times New Roman" panose="02020603050405020304" pitchFamily="18" charset="0"/>
                <a:ea typeface="Times New Roman" panose="02020603050405020304" pitchFamily="18" charset="0"/>
              </a:rPr>
              <a:t>2. Secondly , its output isn’t zero centered. It makes the gradient updates go too far in different directions. </a:t>
            </a:r>
            <a:r>
              <a:rPr lang="en-US" sz="2400" b="1" dirty="0">
                <a:solidFill>
                  <a:srgbClr val="000000"/>
                </a:solidFill>
                <a:effectLst/>
                <a:latin typeface="Times New Roman" panose="02020603050405020304" pitchFamily="18" charset="0"/>
                <a:ea typeface="Times New Roman" panose="02020603050405020304" pitchFamily="18" charset="0"/>
              </a:rPr>
              <a:t>0 &lt; output &lt; 1, and it makes optimization harder.</a:t>
            </a:r>
            <a:endParaRPr lang="en-US" sz="2400" dirty="0">
              <a:effectLst/>
              <a:latin typeface="Times New Roman" panose="02020603050405020304" pitchFamily="18" charset="0"/>
              <a:ea typeface="Times New Roman" panose="02020603050405020304" pitchFamily="18" charset="0"/>
            </a:endParaRPr>
          </a:p>
          <a:p>
            <a:pPr marL="0" marR="0" algn="just"/>
            <a:r>
              <a:rPr lang="en-US" sz="2400" dirty="0">
                <a:solidFill>
                  <a:srgbClr val="000000"/>
                </a:solidFill>
                <a:effectLst/>
                <a:latin typeface="Times New Roman" panose="02020603050405020304" pitchFamily="18" charset="0"/>
                <a:ea typeface="Times New Roman" panose="02020603050405020304" pitchFamily="18" charset="0"/>
              </a:rPr>
              <a:t>3. </a:t>
            </a:r>
            <a:r>
              <a:rPr lang="en-US" sz="2400" dirty="0" err="1">
                <a:solidFill>
                  <a:srgbClr val="000000"/>
                </a:solidFill>
                <a:effectLst/>
                <a:latin typeface="Times New Roman" panose="02020603050405020304" pitchFamily="18" charset="0"/>
                <a:ea typeface="Times New Roman" panose="02020603050405020304" pitchFamily="18" charset="0"/>
              </a:rPr>
              <a:t>Sigmoids</a:t>
            </a:r>
            <a:r>
              <a:rPr lang="en-US" sz="2400" dirty="0">
                <a:solidFill>
                  <a:srgbClr val="000000"/>
                </a:solidFill>
                <a:effectLst/>
                <a:latin typeface="Times New Roman" panose="02020603050405020304" pitchFamily="18" charset="0"/>
                <a:ea typeface="Times New Roman" panose="02020603050405020304" pitchFamily="18" charset="0"/>
              </a:rPr>
              <a:t> saturate and kill gradients.</a:t>
            </a:r>
            <a:endParaRPr lang="en-US" sz="2400" dirty="0">
              <a:effectLst/>
              <a:latin typeface="Times New Roman" panose="02020603050405020304" pitchFamily="18" charset="0"/>
              <a:ea typeface="Times New Roman" panose="02020603050405020304" pitchFamily="18" charset="0"/>
            </a:endParaRPr>
          </a:p>
          <a:p>
            <a:pPr marL="0" marR="0" algn="just"/>
            <a:r>
              <a:rPr lang="en-US" sz="2400" dirty="0">
                <a:solidFill>
                  <a:srgbClr val="000000"/>
                </a:solidFill>
                <a:effectLst/>
                <a:latin typeface="Times New Roman" panose="02020603050405020304" pitchFamily="18" charset="0"/>
                <a:ea typeface="Times New Roman" panose="02020603050405020304" pitchFamily="18" charset="0"/>
              </a:rPr>
              <a:t>4. </a:t>
            </a:r>
            <a:r>
              <a:rPr lang="en-US" sz="2400" dirty="0" err="1">
                <a:solidFill>
                  <a:srgbClr val="000000"/>
                </a:solidFill>
                <a:effectLst/>
                <a:latin typeface="Times New Roman" panose="02020603050405020304" pitchFamily="18" charset="0"/>
                <a:ea typeface="Times New Roman" panose="02020603050405020304" pitchFamily="18" charset="0"/>
              </a:rPr>
              <a:t>Sigmoids</a:t>
            </a:r>
            <a:r>
              <a:rPr lang="en-US" sz="2400" dirty="0">
                <a:solidFill>
                  <a:srgbClr val="000000"/>
                </a:solidFill>
                <a:effectLst/>
                <a:latin typeface="Times New Roman" panose="02020603050405020304" pitchFamily="18" charset="0"/>
                <a:ea typeface="Times New Roman" panose="02020603050405020304" pitchFamily="18" charset="0"/>
              </a:rPr>
              <a:t> have slow convergence.</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 xmlns:p14="http://schemas.microsoft.com/office/powerpoint/2010/main" val="693801593"/>
      </p:ext>
    </p:extLst>
  </p:cSld>
  <p:clrMapOvr>
    <a:masterClrMapping/>
  </p:clrMapOvr>
</p:sld>
</file>

<file path=ppt/theme/theme1.xml><?xml version="1.0" encoding="utf-8"?>
<a:theme xmlns:a="http://schemas.openxmlformats.org/drawingml/2006/main" name="Unit 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DAA</Template>
  <TotalTime>592</TotalTime>
  <Words>839</Words>
  <Application>Microsoft Office PowerPoint</Application>
  <PresentationFormat>On-screen Show (4:3)</PresentationFormat>
  <Paragraphs>115</Paragraphs>
  <Slides>18</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Unit 2.1</vt:lpstr>
      <vt:lpstr>CorelDRAW</vt:lpstr>
      <vt:lpstr>Slide 1</vt:lpstr>
      <vt:lpstr>Course Objectives</vt:lpstr>
      <vt:lpstr>Course Outcomes</vt:lpstr>
      <vt:lpstr>Table of Contents</vt:lpstr>
      <vt:lpstr>Neural Network  Optimization Methods</vt:lpstr>
      <vt:lpstr>Non-linear Activation Function</vt:lpstr>
      <vt:lpstr>. Sigmoid or Logistic Activation Function</vt:lpstr>
      <vt:lpstr>Fig. Activation function</vt:lpstr>
      <vt:lpstr>Sigmoid activation function </vt:lpstr>
      <vt:lpstr>Tanh or hyperbolic tangent Activation Function </vt:lpstr>
      <vt:lpstr>Tanh or hyperbolic tangent Activation Function </vt:lpstr>
      <vt:lpstr>ReLU (Rectified Linear Unit)  </vt:lpstr>
      <vt:lpstr>Continue: ReLU Activation function</vt:lpstr>
      <vt:lpstr>ReLU Activation function</vt:lpstr>
      <vt:lpstr>Summary</vt:lpstr>
      <vt:lpstr>Questions…</vt:lpstr>
      <vt:lpstr>References</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CHANDIGARH UNIVERSITY</dc:title>
  <dc:creator>admin</dc:creator>
  <cp:lastModifiedBy>user</cp:lastModifiedBy>
  <cp:revision>74</cp:revision>
  <dcterms:created xsi:type="dcterms:W3CDTF">2016-12-14T07:42:08Z</dcterms:created>
  <dcterms:modified xsi:type="dcterms:W3CDTF">2021-08-07T21:23:04Z</dcterms:modified>
</cp:coreProperties>
</file>