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0" r:id="rId1"/>
  </p:sldMasterIdLst>
  <p:notesMasterIdLst>
    <p:notesMasterId r:id="rId17"/>
  </p:notesMasterIdLst>
  <p:handoutMasterIdLst>
    <p:handoutMasterId r:id="rId18"/>
  </p:handoutMasterIdLst>
  <p:sldIdLst>
    <p:sldId id="402" r:id="rId2"/>
    <p:sldId id="403" r:id="rId3"/>
    <p:sldId id="404" r:id="rId4"/>
    <p:sldId id="419" r:id="rId5"/>
    <p:sldId id="408" r:id="rId6"/>
    <p:sldId id="433" r:id="rId7"/>
    <p:sldId id="434" r:id="rId8"/>
    <p:sldId id="435" r:id="rId9"/>
    <p:sldId id="436" r:id="rId10"/>
    <p:sldId id="437" r:id="rId11"/>
    <p:sldId id="438" r:id="rId12"/>
    <p:sldId id="444" r:id="rId13"/>
    <p:sldId id="445" r:id="rId14"/>
    <p:sldId id="446" r:id="rId15"/>
    <p:sldId id="421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66" d="100"/>
          <a:sy n="66" d="100"/>
        </p:scale>
        <p:origin x="-138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CHANDIGARH UNIVERSITY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B32419-084D-4E0D-9A81-F06A46FA8ADD}" type="datetimeFigureOut">
              <a:rPr lang="en-US" smtClean="0"/>
              <a:pPr/>
              <a:t>8/7/2021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UIE, ECE Deptt.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4A465A-3FFF-4902-8C3C-02F7D1C232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22884233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CHANDIGARH UNIVERSITY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4AF571-42FD-4B81-A251-32B58F7D77BB}" type="datetimeFigureOut">
              <a:rPr lang="en-US" smtClean="0"/>
              <a:pPr/>
              <a:t>8/7/2021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UIE, ECE Deptt.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4ABBD6-B49C-4877-AA8F-35FC952398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89404343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72219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50815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344941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1"/>
          <p:cNvSpPr/>
          <p:nvPr userDrawn="1"/>
        </p:nvSpPr>
        <p:spPr>
          <a:xfrm>
            <a:off x="-14288" y="1905000"/>
            <a:ext cx="9158288" cy="4953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4" name="Прямоугольник 8"/>
          <p:cNvSpPr/>
          <p:nvPr userDrawn="1"/>
        </p:nvSpPr>
        <p:spPr>
          <a:xfrm>
            <a:off x="-14288" y="0"/>
            <a:ext cx="9158288" cy="4438650"/>
          </a:xfrm>
          <a:custGeom>
            <a:avLst/>
            <a:gdLst>
              <a:gd name="connsiteX0" fmla="*/ 0 w 12192000"/>
              <a:gd name="connsiteY0" fmla="*/ 0 h 4133850"/>
              <a:gd name="connsiteX1" fmla="*/ 12192000 w 12192000"/>
              <a:gd name="connsiteY1" fmla="*/ 0 h 4133850"/>
              <a:gd name="connsiteX2" fmla="*/ 12192000 w 12192000"/>
              <a:gd name="connsiteY2" fmla="*/ 4133850 h 4133850"/>
              <a:gd name="connsiteX3" fmla="*/ 0 w 12192000"/>
              <a:gd name="connsiteY3" fmla="*/ 4133850 h 4133850"/>
              <a:gd name="connsiteX4" fmla="*/ 0 w 12192000"/>
              <a:gd name="connsiteY4" fmla="*/ 0 h 4133850"/>
              <a:gd name="connsiteX0" fmla="*/ 19050 w 12211050"/>
              <a:gd name="connsiteY0" fmla="*/ 0 h 4133850"/>
              <a:gd name="connsiteX1" fmla="*/ 12211050 w 12211050"/>
              <a:gd name="connsiteY1" fmla="*/ 0 h 4133850"/>
              <a:gd name="connsiteX2" fmla="*/ 12211050 w 12211050"/>
              <a:gd name="connsiteY2" fmla="*/ 4133850 h 4133850"/>
              <a:gd name="connsiteX3" fmla="*/ 0 w 12211050"/>
              <a:gd name="connsiteY3" fmla="*/ 3219450 h 4133850"/>
              <a:gd name="connsiteX4" fmla="*/ 19050 w 12211050"/>
              <a:gd name="connsiteY4" fmla="*/ 0 h 4133850"/>
              <a:gd name="connsiteX0" fmla="*/ 19050 w 12211050"/>
              <a:gd name="connsiteY0" fmla="*/ 0 h 4438650"/>
              <a:gd name="connsiteX1" fmla="*/ 12211050 w 12211050"/>
              <a:gd name="connsiteY1" fmla="*/ 0 h 4438650"/>
              <a:gd name="connsiteX2" fmla="*/ 12211050 w 12211050"/>
              <a:gd name="connsiteY2" fmla="*/ 4438650 h 4438650"/>
              <a:gd name="connsiteX3" fmla="*/ 0 w 12211050"/>
              <a:gd name="connsiteY3" fmla="*/ 3219450 h 4438650"/>
              <a:gd name="connsiteX4" fmla="*/ 19050 w 12211050"/>
              <a:gd name="connsiteY4" fmla="*/ 0 h 443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11050" h="4438650">
                <a:moveTo>
                  <a:pt x="19050" y="0"/>
                </a:moveTo>
                <a:lnTo>
                  <a:pt x="12211050" y="0"/>
                </a:lnTo>
                <a:lnTo>
                  <a:pt x="12211050" y="4438650"/>
                </a:lnTo>
                <a:lnTo>
                  <a:pt x="0" y="3219450"/>
                </a:lnTo>
                <a:lnTo>
                  <a:pt x="19050" y="0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5" name="Прямоугольник 3"/>
          <p:cNvSpPr/>
          <p:nvPr userDrawn="1"/>
        </p:nvSpPr>
        <p:spPr>
          <a:xfrm>
            <a:off x="814388" y="1009650"/>
            <a:ext cx="7515225" cy="5238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0"/>
          </p:nvPr>
        </p:nvSpPr>
        <p:spPr>
          <a:xfrm>
            <a:off x="1385888" y="2819400"/>
            <a:ext cx="6372225" cy="28003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 smtClean="0"/>
              <a:t>Click icon to add picture</a:t>
            </a:r>
            <a:endParaRPr lang="ru-RU" noProof="0" dirty="0"/>
          </a:p>
        </p:txBody>
      </p:sp>
    </p:spTree>
    <p:extLst>
      <p:ext uri="{BB962C8B-B14F-4D97-AF65-F5344CB8AC3E}">
        <p14:creationId xmlns="" xmlns:p14="http://schemas.microsoft.com/office/powerpoint/2010/main" val="3974081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B3ACE-D620-4EC3-88A7-3E317E64F19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8/7/2021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A48AB-23F1-45F1-98E5-D2CDC7A5261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068353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913" y="103188"/>
            <a:ext cx="8243887" cy="1314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4561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510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03663"/>
            <a:ext cx="4038600" cy="2152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Rectangle 4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April 2007</a:t>
            </a:r>
          </a:p>
        </p:txBody>
      </p:sp>
      <p:sp>
        <p:nvSpPr>
          <p:cNvPr id="7" name="Rectangle 4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4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D1CC39-1C89-462D-B938-2A21933623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42913" y="103188"/>
            <a:ext cx="8243887" cy="5953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3" name="Rectangle 4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April 2007</a:t>
            </a:r>
          </a:p>
        </p:txBody>
      </p:sp>
      <p:sp>
        <p:nvSpPr>
          <p:cNvPr id="4" name="Rectangle 4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3110E2-5755-40D8-BBB1-2B0BEAFDF3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51369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1714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12201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01216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81204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8319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91860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24762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7">
            <a:lum/>
          </a:blip>
          <a:srcRect/>
          <a:stretch>
            <a:fillRect l="1000" t="-1000" r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33391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13" r:id="rId13"/>
    <p:sldLayoutId id="2147483714" r:id="rId14"/>
    <p:sldLayoutId id="2147483715" r:id="rId1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mlfM4SGOAgo" TargetMode="External"/><Relationship Id="rId2" Type="http://schemas.openxmlformats.org/officeDocument/2006/relationships/hyperlink" Target="https://nptel.ac.in/courses/106/105/106105173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gi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-3316" y="5427344"/>
            <a:ext cx="9147315" cy="15185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226649" y="5901988"/>
            <a:ext cx="34289" cy="61388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Slide Number Placeholder 2"/>
          <p:cNvSpPr txBox="1">
            <a:spLocks/>
          </p:cNvSpPr>
          <p:nvPr/>
        </p:nvSpPr>
        <p:spPr>
          <a:xfrm>
            <a:off x="6572250" y="65087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6" name="Right Triangle 45">
            <a:extLst>
              <a:ext uri="{FF2B5EF4-FFF2-40B4-BE49-F238E27FC236}">
                <a16:creationId xmlns:a16="http://schemas.microsoft.com/office/drawing/2014/main" xmlns="" id="{0983CA01-DED8-4A8A-82CA-5B1BE1DADB0C}"/>
              </a:ext>
            </a:extLst>
          </p:cNvPr>
          <p:cNvSpPr/>
          <p:nvPr/>
        </p:nvSpPr>
        <p:spPr>
          <a:xfrm flipV="1">
            <a:off x="7130144" y="5939880"/>
            <a:ext cx="968829" cy="1157606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graphicFrame>
        <p:nvGraphicFramePr>
          <p:cNvPr id="48" name="Object 47">
            <a:extLst>
              <a:ext uri="{FF2B5EF4-FFF2-40B4-BE49-F238E27FC236}">
                <a16:creationId xmlns:a16="http://schemas.microsoft.com/office/drawing/2014/main" xmlns="" id="{CAD0D7B8-E462-453C-B296-CA0154FA54A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689304721"/>
              </p:ext>
            </p:extLst>
          </p:nvPr>
        </p:nvGraphicFramePr>
        <p:xfrm>
          <a:off x="1" y="2825769"/>
          <a:ext cx="2289517" cy="2909441"/>
        </p:xfrm>
        <a:graphic>
          <a:graphicData uri="http://schemas.openxmlformats.org/presentationml/2006/ole">
            <p:oleObj spid="_x0000_s3074" name="CorelDRAW" r:id="rId3" imgW="2169000" imgH="2169360" progId="">
              <p:embed/>
            </p:oleObj>
          </a:graphicData>
        </a:graphic>
      </p:graphicFrame>
      <p:sp>
        <p:nvSpPr>
          <p:cNvPr id="37" name="Right Triangle 36">
            <a:extLst>
              <a:ext uri="{FF2B5EF4-FFF2-40B4-BE49-F238E27FC236}">
                <a16:creationId xmlns:a16="http://schemas.microsoft.com/office/drawing/2014/main" xmlns="" id="{0983CA01-DED8-4A8A-82CA-5B1BE1DADB0C}"/>
              </a:ext>
            </a:extLst>
          </p:cNvPr>
          <p:cNvSpPr/>
          <p:nvPr/>
        </p:nvSpPr>
        <p:spPr>
          <a:xfrm flipH="1">
            <a:off x="5284078" y="-64960"/>
            <a:ext cx="3859922" cy="5852440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1593057" y="2025528"/>
            <a:ext cx="5122069" cy="1580679"/>
          </a:xfrm>
          <a:prstGeom prst="rect">
            <a:avLst/>
          </a:prstGeom>
          <a:gradFill flip="none" rotWithShape="1">
            <a:gsLst>
              <a:gs pos="15000">
                <a:srgbClr val="FFFFFF">
                  <a:alpha val="34000"/>
                </a:srgbClr>
              </a:gs>
              <a:gs pos="94000">
                <a:srgbClr val="FFFFFF">
                  <a:alpha val="34000"/>
                </a:srgbClr>
              </a:gs>
              <a:gs pos="2655">
                <a:schemeClr val="bg1">
                  <a:alpha val="0"/>
                </a:schemeClr>
              </a:gs>
              <a:gs pos="51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="" xmlns:a14="http://schemas.microsoft.com/office/drawing/2010/main">
                  <a14:imgLayer r:embed=""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9" y="24501"/>
            <a:ext cx="2894815" cy="1538254"/>
          </a:xfrm>
          <a:prstGeom prst="rect">
            <a:avLst/>
          </a:prstGeom>
        </p:spPr>
      </p:pic>
      <p:sp>
        <p:nvSpPr>
          <p:cNvPr id="43" name="Right Triangle 42"/>
          <p:cNvSpPr/>
          <p:nvPr/>
        </p:nvSpPr>
        <p:spPr>
          <a:xfrm rot="10800000" flipV="1">
            <a:off x="7372349" y="5334002"/>
            <a:ext cx="1774967" cy="1600201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5161019" y="6019563"/>
            <a:ext cx="369645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/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DISCOVER . </a:t>
            </a:r>
            <a:r>
              <a:rPr lang="en-US" sz="2000" b="1" dirty="0">
                <a:solidFill>
                  <a:srgbClr val="C00000"/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LEARN</a:t>
            </a:r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 . EMPOWER</a:t>
            </a:r>
            <a:endParaRPr lang="en-US" sz="1200" b="1" dirty="0">
              <a:solidFill>
                <a:prstClr val="black"/>
              </a:solidFill>
              <a:latin typeface="Casper" panose="02000506000000020004" pitchFamily="2" charset="0"/>
            </a:endParaRPr>
          </a:p>
          <a:p>
            <a:pPr eaLnBrk="1" hangingPunct="1"/>
            <a:endParaRPr lang="en-US" sz="1600" b="1" dirty="0">
              <a:latin typeface="Casper" panose="02000506000000020004" pitchFamily="2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5164337" y="6043646"/>
            <a:ext cx="34289" cy="37062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1337313" y="2051948"/>
            <a:ext cx="6797489" cy="20374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 b="1" dirty="0" smtClean="0">
                <a:latin typeface="Arial Black" panose="020B0A04020102020204" pitchFamily="34" charset="0"/>
                <a:ea typeface="Karla" pitchFamily="2" charset="0"/>
                <a:cs typeface="Karla" pitchFamily="2" charset="0"/>
              </a:rPr>
              <a:t>CSE (H) with specialization in Machine Learning and Artificial Intelligence 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 Computing (CSF – 332)</a:t>
            </a:r>
            <a:endParaRPr lang="en-US" sz="1600" dirty="0">
              <a:latin typeface="Raleway ExtraBold" pitchFamily="34" charset="-52"/>
            </a:endParaRP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-76200" y="4953000"/>
            <a:ext cx="5181599" cy="20559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Chapter </a:t>
            </a:r>
            <a:r>
              <a:rPr lang="en-US" sz="2400" b="1" smtClean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400" b="1" smtClean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2.2</a:t>
            </a:r>
            <a:r>
              <a:rPr lang="en-US" sz="2400" b="1" smtClean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b="1" dirty="0" smtClean="0">
              <a:solidFill>
                <a:prstClr val="black">
                  <a:lumMod val="85000"/>
                  <a:lumOff val="1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Neural Network Optimization Methods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By: Dr. Monika Singh </a:t>
            </a:r>
            <a:r>
              <a:rPr lang="en-US" sz="2400" b="1" dirty="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E11032</a:t>
            </a:r>
            <a:endParaRPr lang="en-US" sz="2400" b="1" dirty="0">
              <a:solidFill>
                <a:prstClr val="black">
                  <a:lumMod val="85000"/>
                  <a:lumOff val="1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sz="1600" dirty="0">
              <a:latin typeface="Raleway ExtraBold" pitchFamily="34" charset="-5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56502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8" name="Title 7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505586" y="319523"/>
            <a:ext cx="7982594" cy="1034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algn="ctr"/>
            <a:r>
              <a:rPr lang="en-US" sz="36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Classification loss</a:t>
            </a:r>
            <a:r>
              <a:rPr lang="en-US" sz="4000" b="1" dirty="0">
                <a:latin typeface="Times New Roman" pitchFamily="18" charset="0"/>
                <a:ea typeface="Karla" pitchFamily="2" charset="0"/>
                <a:cs typeface="Times New Roman" pitchFamily="18" charset="0"/>
              </a:rPr>
              <a:t/>
            </a:r>
            <a:br>
              <a:rPr lang="en-US" sz="4000" b="1" dirty="0">
                <a:latin typeface="Times New Roman" pitchFamily="18" charset="0"/>
                <a:ea typeface="Karla" pitchFamily="2" charset="0"/>
                <a:cs typeface="Times New Roman" pitchFamily="18" charset="0"/>
              </a:rPr>
            </a:b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E1124A84-FAAA-447A-8EC3-2DA89B4807F7}"/>
              </a:ext>
            </a:extLst>
          </p:cNvPr>
          <p:cNvSpPr txBox="1"/>
          <p:nvPr/>
        </p:nvSpPr>
        <p:spPr>
          <a:xfrm>
            <a:off x="532756" y="1208409"/>
            <a:ext cx="7982594" cy="22159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Classification predictive modeling is the task of approximating a mapping function (f) from input variables (x) to discrete output variables (y). The output variables are often called labels or categories. The mapping function predicts the class or category for a given observation.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Image for post">
            <a:extLst>
              <a:ext uri="{FF2B5EF4-FFF2-40B4-BE49-F238E27FC236}">
                <a16:creationId xmlns:a16="http://schemas.microsoft.com/office/drawing/2014/main" xmlns="" id="{34127341-7FDB-40BF-97E0-FC7245AFEDC1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5246" y="3094892"/>
            <a:ext cx="5520379" cy="3048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11CA7DB2-AA1F-4F62-87EA-998F3111B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Title 7">
            <a:extLst>
              <a:ext uri="{FF2B5EF4-FFF2-40B4-BE49-F238E27FC236}">
                <a16:creationId xmlns:a16="http://schemas.microsoft.com/office/drawing/2014/main" xmlns="" id="{62AE65E6-5B5B-40BF-AA43-CA360C316A52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 bwMode="auto">
          <a:xfrm>
            <a:off x="505586" y="319523"/>
            <a:ext cx="7982594" cy="1034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algn="ctr"/>
            <a:r>
              <a:rPr lang="en-US" sz="36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Continue:</a:t>
            </a:r>
            <a:r>
              <a:rPr lang="en-US" sz="4000" b="1" dirty="0">
                <a:latin typeface="Times New Roman" pitchFamily="18" charset="0"/>
                <a:ea typeface="Karla" pitchFamily="2" charset="0"/>
                <a:cs typeface="Times New Roman" pitchFamily="18" charset="0"/>
              </a:rPr>
              <a:t/>
            </a:r>
            <a:br>
              <a:rPr lang="en-US" sz="4000" b="1" dirty="0">
                <a:latin typeface="Times New Roman" pitchFamily="18" charset="0"/>
                <a:ea typeface="Karla" pitchFamily="2" charset="0"/>
                <a:cs typeface="Times New Roman" pitchFamily="18" charset="0"/>
              </a:rPr>
            </a:b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AAF85F6E-D69A-4172-86D9-8C2CE83BFFB0}"/>
              </a:ext>
            </a:extLst>
          </p:cNvPr>
          <p:cNvSpPr txBox="1"/>
          <p:nvPr/>
        </p:nvSpPr>
        <p:spPr>
          <a:xfrm>
            <a:off x="609600" y="1219200"/>
            <a:ext cx="7982594" cy="47243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indent="-28575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Put an image into the network, it can be classified as belonging to one of two types: “cat” or “not”. That’s called two-class classification or binary classification. </a:t>
            </a:r>
          </a:p>
          <a:p>
            <a:pPr marL="285750" marR="0" indent="-28575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 on, when a problem has more than two classes, or in this case, we want to classify into “cat”, “dog” or any other group, it called multi-class classification problem. </a:t>
            </a:r>
          </a:p>
          <a:p>
            <a:pPr marL="285750" marR="0" indent="-28575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probabilities can be interpreted as the likelihood or confidence of a given example belonging to each class. </a:t>
            </a:r>
          </a:p>
          <a:p>
            <a:pPr marL="285750" marR="0" indent="-28575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predicted probability can be converted into a class value by selecting the class label that has the highest probability</a:t>
            </a:r>
            <a:r>
              <a:rPr lang="en-US" sz="24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380605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latin typeface="Times New Roman" pitchFamily="18" charset="0"/>
                <a:cs typeface="Times New Roman" pitchFamily="18" charset="0"/>
              </a:rP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Requirement of loss functions is being discussed. There are two categories of loss function, i.e., classification loss and regression loss. Classification loss is discussed.</a:t>
            </a:r>
            <a:endParaRPr lang="en-US" baseline="30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>
                <a:latin typeface="Times New Roman" pitchFamily="18" charset="0"/>
                <a:cs typeface="Times New Roman" pitchFamily="18" charset="0"/>
              </a:rPr>
              <a:pPr/>
              <a:t>12</a:t>
            </a:fld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Questions…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What do mean by loss functions</a:t>
            </a:r>
          </a:p>
          <a:p>
            <a:pPr marL="514350" indent="-514350">
              <a:buAutoNum type="arabicPeriod"/>
            </a:pPr>
            <a:r>
              <a:rPr lang="en-US" dirty="0"/>
              <a:t>What is the difference between classification and regression loss?</a:t>
            </a:r>
          </a:p>
          <a:p>
            <a:pPr marL="514350" indent="-514350">
              <a:buAutoNum type="arabicPeriod"/>
            </a:pPr>
            <a:r>
              <a:rPr lang="en-US" dirty="0"/>
              <a:t>What do you understand by </a:t>
            </a:r>
            <a:r>
              <a:rPr lang="en-US"/>
              <a:t>cross entropy loss?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800" b="1" dirty="0">
                <a:latin typeface="Times New Roman" pitchFamily="18" charset="0"/>
                <a:cs typeface="Times New Roman" pitchFamily="18" charset="0"/>
              </a:rPr>
              <a:t>References</a:t>
            </a:r>
            <a:endParaRPr lang="en-US" sz="4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33928"/>
            <a:ext cx="7886700" cy="4827848"/>
          </a:xfrm>
        </p:spPr>
        <p:txBody>
          <a:bodyPr>
            <a:normAutofit/>
          </a:bodyPr>
          <a:lstStyle/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Book: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S.N.Sivanandam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S.N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Deepa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“Principles of Soft Computing”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Websites: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  <a:hlinkClick r:id="rId2"/>
              </a:rPr>
              <a:t>https://nptel.ac.in/courses/106/105/106105173/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IN" dirty="0">
                <a:latin typeface="Times New Roman" pitchFamily="18" charset="0"/>
                <a:cs typeface="Times New Roman" pitchFamily="18" charset="0"/>
              </a:rPr>
              <a:t>Videos: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  <a:hlinkClick r:id="rId3"/>
              </a:rPr>
              <a:t>https://www.youtube.com/watch?v=mlfM4SGOAgo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>
                <a:latin typeface="Times New Roman" pitchFamily="18" charset="0"/>
                <a:cs typeface="Times New Roman" pitchFamily="18" charset="0"/>
              </a:rPr>
              <a:pPr/>
              <a:t>14</a:t>
            </a:fld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2" descr="Question turns into answer (With images) | Motion graphics design ..."/>
          <p:cNvPicPr>
            <a:picLocks noChangeAspect="1" noChangeArrowheads="1" noCrop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92228" y="4482059"/>
            <a:ext cx="3222885" cy="194872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2C813A83-4CF3-4942-8C24-169E11C40466}"/>
              </a:ext>
            </a:extLst>
          </p:cNvPr>
          <p:cNvSpPr/>
          <p:nvPr/>
        </p:nvSpPr>
        <p:spPr>
          <a:xfrm>
            <a:off x="0" y="0"/>
            <a:ext cx="9144000" cy="4686918"/>
          </a:xfrm>
          <a:prstGeom prst="rect">
            <a:avLst/>
          </a:prstGeom>
          <a:solidFill>
            <a:schemeClr val="accent6">
              <a:lumMod val="50000"/>
              <a:alpha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</a:rPr>
              <a:t> 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="" xmlns:a16="http://schemas.microsoft.com/office/drawing/2014/main" id="{8C6F3F28-25A8-4E20-83C7-12F88E7C28D0}"/>
              </a:ext>
            </a:extLst>
          </p:cNvPr>
          <p:cNvCxnSpPr>
            <a:cxnSpLocks/>
          </p:cNvCxnSpPr>
          <p:nvPr/>
        </p:nvCxnSpPr>
        <p:spPr>
          <a:xfrm>
            <a:off x="7010400" y="0"/>
            <a:ext cx="1371600" cy="18288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="" xmlns:a16="http://schemas.microsoft.com/office/drawing/2014/main" id="{8E1879BF-80CB-413D-9BC1-C05963A116D7}"/>
              </a:ext>
            </a:extLst>
          </p:cNvPr>
          <p:cNvCxnSpPr>
            <a:cxnSpLocks/>
          </p:cNvCxnSpPr>
          <p:nvPr/>
        </p:nvCxnSpPr>
        <p:spPr>
          <a:xfrm>
            <a:off x="7626846" y="0"/>
            <a:ext cx="497979" cy="66397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="" xmlns:a16="http://schemas.microsoft.com/office/drawing/2014/main" id="{ED354CBC-26FA-4C5C-B91C-AD6F2AE53BC2}"/>
              </a:ext>
            </a:extLst>
          </p:cNvPr>
          <p:cNvCxnSpPr>
            <a:cxnSpLocks/>
          </p:cNvCxnSpPr>
          <p:nvPr/>
        </p:nvCxnSpPr>
        <p:spPr>
          <a:xfrm>
            <a:off x="550070" y="6294598"/>
            <a:ext cx="418759" cy="55834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="" xmlns:a16="http://schemas.microsoft.com/office/drawing/2014/main" id="{B6F6E02B-7F30-40ED-9667-2C98864546BE}"/>
              </a:ext>
            </a:extLst>
          </p:cNvPr>
          <p:cNvCxnSpPr>
            <a:cxnSpLocks/>
          </p:cNvCxnSpPr>
          <p:nvPr/>
        </p:nvCxnSpPr>
        <p:spPr>
          <a:xfrm>
            <a:off x="292895" y="5129690"/>
            <a:ext cx="1296233" cy="172831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 txBox="1">
            <a:spLocks/>
          </p:cNvSpPr>
          <p:nvPr/>
        </p:nvSpPr>
        <p:spPr>
          <a:xfrm>
            <a:off x="1114427" y="2249080"/>
            <a:ext cx="8043861" cy="1231106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sper" panose="02000506000000020004" pitchFamily="2" charset="0"/>
                <a:ea typeface="Segoe UI" panose="020B0502040204020203" pitchFamily="34" charset="0"/>
                <a:cs typeface="Segoe UI" panose="020B0502040204020203" pitchFamily="34" charset="0"/>
              </a:rPr>
              <a:t>THANK YOU</a:t>
            </a:r>
          </a:p>
        </p:txBody>
      </p:sp>
      <p:sp>
        <p:nvSpPr>
          <p:cNvPr id="22" name="Diamond 6">
            <a:extLst>
              <a:ext uri="{FF2B5EF4-FFF2-40B4-BE49-F238E27FC236}">
                <a16:creationId xmlns="" xmlns:a16="http://schemas.microsoft.com/office/drawing/2014/main" id="{AFBA4B1A-59E0-42F9-8062-FE9B4E00A99F}"/>
              </a:ext>
            </a:extLst>
          </p:cNvPr>
          <p:cNvSpPr/>
          <p:nvPr/>
        </p:nvSpPr>
        <p:spPr>
          <a:xfrm>
            <a:off x="1981200" y="1214279"/>
            <a:ext cx="1822847" cy="3225800"/>
          </a:xfrm>
          <a:custGeom>
            <a:avLst/>
            <a:gdLst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3225800 w 3225800"/>
              <a:gd name="connsiteY2" fmla="*/ 1612900 h 3225800"/>
              <a:gd name="connsiteX3" fmla="*/ 1612900 w 3225800"/>
              <a:gd name="connsiteY3" fmla="*/ 3225800 h 3225800"/>
              <a:gd name="connsiteX4" fmla="*/ 0 w 3225800"/>
              <a:gd name="connsiteY4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1612900 w 3225800"/>
              <a:gd name="connsiteY4" fmla="*/ 3225800 h 3225800"/>
              <a:gd name="connsiteX5" fmla="*/ 0 w 3225800"/>
              <a:gd name="connsiteY5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2430463 w 3225800"/>
              <a:gd name="connsiteY4" fmla="*/ 2413000 h 3225800"/>
              <a:gd name="connsiteX5" fmla="*/ 1612900 w 3225800"/>
              <a:gd name="connsiteY5" fmla="*/ 3225800 h 3225800"/>
              <a:gd name="connsiteX6" fmla="*/ 0 w 3225800"/>
              <a:gd name="connsiteY6" fmla="*/ 1612900 h 3225800"/>
              <a:gd name="connsiteX0" fmla="*/ 3225800 w 3317240"/>
              <a:gd name="connsiteY0" fmla="*/ 1612900 h 3225800"/>
              <a:gd name="connsiteX1" fmla="*/ 2430463 w 3317240"/>
              <a:gd name="connsiteY1" fmla="*/ 2413000 h 3225800"/>
              <a:gd name="connsiteX2" fmla="*/ 1612900 w 3317240"/>
              <a:gd name="connsiteY2" fmla="*/ 3225800 h 3225800"/>
              <a:gd name="connsiteX3" fmla="*/ 0 w 3317240"/>
              <a:gd name="connsiteY3" fmla="*/ 1612900 h 3225800"/>
              <a:gd name="connsiteX4" fmla="*/ 1612900 w 3317240"/>
              <a:gd name="connsiteY4" fmla="*/ 0 h 3225800"/>
              <a:gd name="connsiteX5" fmla="*/ 2430463 w 3317240"/>
              <a:gd name="connsiteY5" fmla="*/ 817563 h 3225800"/>
              <a:gd name="connsiteX6" fmla="*/ 3317240 w 3317240"/>
              <a:gd name="connsiteY6" fmla="*/ 1704340 h 3225800"/>
              <a:gd name="connsiteX0" fmla="*/ 2430463 w 3317240"/>
              <a:gd name="connsiteY0" fmla="*/ 2413000 h 3225800"/>
              <a:gd name="connsiteX1" fmla="*/ 1612900 w 3317240"/>
              <a:gd name="connsiteY1" fmla="*/ 3225800 h 3225800"/>
              <a:gd name="connsiteX2" fmla="*/ 0 w 3317240"/>
              <a:gd name="connsiteY2" fmla="*/ 1612900 h 3225800"/>
              <a:gd name="connsiteX3" fmla="*/ 1612900 w 3317240"/>
              <a:gd name="connsiteY3" fmla="*/ 0 h 3225800"/>
              <a:gd name="connsiteX4" fmla="*/ 2430463 w 3317240"/>
              <a:gd name="connsiteY4" fmla="*/ 817563 h 3225800"/>
              <a:gd name="connsiteX5" fmla="*/ 3317240 w 3317240"/>
              <a:gd name="connsiteY5" fmla="*/ 1704340 h 3225800"/>
              <a:gd name="connsiteX0" fmla="*/ 2430463 w 2430463"/>
              <a:gd name="connsiteY0" fmla="*/ 2413000 h 3225800"/>
              <a:gd name="connsiteX1" fmla="*/ 1612900 w 2430463"/>
              <a:gd name="connsiteY1" fmla="*/ 3225800 h 3225800"/>
              <a:gd name="connsiteX2" fmla="*/ 0 w 2430463"/>
              <a:gd name="connsiteY2" fmla="*/ 1612900 h 3225800"/>
              <a:gd name="connsiteX3" fmla="*/ 1612900 w 2430463"/>
              <a:gd name="connsiteY3" fmla="*/ 0 h 3225800"/>
              <a:gd name="connsiteX4" fmla="*/ 2430463 w 2430463"/>
              <a:gd name="connsiteY4" fmla="*/ 817563 h 322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30463" h="3225800">
                <a:moveTo>
                  <a:pt x="2430463" y="2413000"/>
                </a:moveTo>
                <a:lnTo>
                  <a:pt x="1612900" y="3225800"/>
                </a:lnTo>
                <a:lnTo>
                  <a:pt x="0" y="1612900"/>
                </a:lnTo>
                <a:lnTo>
                  <a:pt x="1612900" y="0"/>
                </a:lnTo>
                <a:lnTo>
                  <a:pt x="2430463" y="817563"/>
                </a:lnTo>
              </a:path>
            </a:pathLst>
          </a:custGeom>
          <a:noFill/>
          <a:ln w="38100" cap="flat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</a:endParaRPr>
          </a:p>
        </p:txBody>
      </p:sp>
      <p:sp>
        <p:nvSpPr>
          <p:cNvPr id="23" name="Diamond 6">
            <a:extLst>
              <a:ext uri="{FF2B5EF4-FFF2-40B4-BE49-F238E27FC236}">
                <a16:creationId xmlns="" xmlns:a16="http://schemas.microsoft.com/office/drawing/2014/main" id="{4F0CA98B-3337-4AC3-8305-ED6C9C731FFB}"/>
              </a:ext>
            </a:extLst>
          </p:cNvPr>
          <p:cNvSpPr/>
          <p:nvPr/>
        </p:nvSpPr>
        <p:spPr>
          <a:xfrm>
            <a:off x="2174081" y="1214279"/>
            <a:ext cx="1822847" cy="3225800"/>
          </a:xfrm>
          <a:custGeom>
            <a:avLst/>
            <a:gdLst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3225800 w 3225800"/>
              <a:gd name="connsiteY2" fmla="*/ 1612900 h 3225800"/>
              <a:gd name="connsiteX3" fmla="*/ 1612900 w 3225800"/>
              <a:gd name="connsiteY3" fmla="*/ 3225800 h 3225800"/>
              <a:gd name="connsiteX4" fmla="*/ 0 w 3225800"/>
              <a:gd name="connsiteY4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1612900 w 3225800"/>
              <a:gd name="connsiteY4" fmla="*/ 3225800 h 3225800"/>
              <a:gd name="connsiteX5" fmla="*/ 0 w 3225800"/>
              <a:gd name="connsiteY5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2430463 w 3225800"/>
              <a:gd name="connsiteY4" fmla="*/ 2413000 h 3225800"/>
              <a:gd name="connsiteX5" fmla="*/ 1612900 w 3225800"/>
              <a:gd name="connsiteY5" fmla="*/ 3225800 h 3225800"/>
              <a:gd name="connsiteX6" fmla="*/ 0 w 3225800"/>
              <a:gd name="connsiteY6" fmla="*/ 1612900 h 3225800"/>
              <a:gd name="connsiteX0" fmla="*/ 3225800 w 3317240"/>
              <a:gd name="connsiteY0" fmla="*/ 1612900 h 3225800"/>
              <a:gd name="connsiteX1" fmla="*/ 2430463 w 3317240"/>
              <a:gd name="connsiteY1" fmla="*/ 2413000 h 3225800"/>
              <a:gd name="connsiteX2" fmla="*/ 1612900 w 3317240"/>
              <a:gd name="connsiteY2" fmla="*/ 3225800 h 3225800"/>
              <a:gd name="connsiteX3" fmla="*/ 0 w 3317240"/>
              <a:gd name="connsiteY3" fmla="*/ 1612900 h 3225800"/>
              <a:gd name="connsiteX4" fmla="*/ 1612900 w 3317240"/>
              <a:gd name="connsiteY4" fmla="*/ 0 h 3225800"/>
              <a:gd name="connsiteX5" fmla="*/ 2430463 w 3317240"/>
              <a:gd name="connsiteY5" fmla="*/ 817563 h 3225800"/>
              <a:gd name="connsiteX6" fmla="*/ 3317240 w 3317240"/>
              <a:gd name="connsiteY6" fmla="*/ 1704340 h 3225800"/>
              <a:gd name="connsiteX0" fmla="*/ 2430463 w 3317240"/>
              <a:gd name="connsiteY0" fmla="*/ 2413000 h 3225800"/>
              <a:gd name="connsiteX1" fmla="*/ 1612900 w 3317240"/>
              <a:gd name="connsiteY1" fmla="*/ 3225800 h 3225800"/>
              <a:gd name="connsiteX2" fmla="*/ 0 w 3317240"/>
              <a:gd name="connsiteY2" fmla="*/ 1612900 h 3225800"/>
              <a:gd name="connsiteX3" fmla="*/ 1612900 w 3317240"/>
              <a:gd name="connsiteY3" fmla="*/ 0 h 3225800"/>
              <a:gd name="connsiteX4" fmla="*/ 2430463 w 3317240"/>
              <a:gd name="connsiteY4" fmla="*/ 817563 h 3225800"/>
              <a:gd name="connsiteX5" fmla="*/ 3317240 w 3317240"/>
              <a:gd name="connsiteY5" fmla="*/ 1704340 h 3225800"/>
              <a:gd name="connsiteX0" fmla="*/ 2430463 w 2430463"/>
              <a:gd name="connsiteY0" fmla="*/ 2413000 h 3225800"/>
              <a:gd name="connsiteX1" fmla="*/ 1612900 w 2430463"/>
              <a:gd name="connsiteY1" fmla="*/ 3225800 h 3225800"/>
              <a:gd name="connsiteX2" fmla="*/ 0 w 2430463"/>
              <a:gd name="connsiteY2" fmla="*/ 1612900 h 3225800"/>
              <a:gd name="connsiteX3" fmla="*/ 1612900 w 2430463"/>
              <a:gd name="connsiteY3" fmla="*/ 0 h 3225800"/>
              <a:gd name="connsiteX4" fmla="*/ 2430463 w 2430463"/>
              <a:gd name="connsiteY4" fmla="*/ 817563 h 322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30463" h="3225800">
                <a:moveTo>
                  <a:pt x="2430463" y="2413000"/>
                </a:moveTo>
                <a:lnTo>
                  <a:pt x="1612900" y="3225800"/>
                </a:lnTo>
                <a:lnTo>
                  <a:pt x="0" y="1612900"/>
                </a:lnTo>
                <a:lnTo>
                  <a:pt x="1612900" y="0"/>
                </a:lnTo>
                <a:lnTo>
                  <a:pt x="2430463" y="817563"/>
                </a:lnTo>
              </a:path>
            </a:pathLst>
          </a:custGeom>
          <a:noFill/>
          <a:ln w="381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</a:endParaRPr>
          </a:p>
        </p:txBody>
      </p:sp>
      <p:grpSp>
        <p:nvGrpSpPr>
          <p:cNvPr id="3" name="Group 28"/>
          <p:cNvGrpSpPr/>
          <p:nvPr/>
        </p:nvGrpSpPr>
        <p:grpSpPr>
          <a:xfrm>
            <a:off x="178141" y="152400"/>
            <a:ext cx="307922" cy="1612900"/>
            <a:chOff x="83821" y="0"/>
            <a:chExt cx="219636" cy="903079"/>
          </a:xfrm>
        </p:grpSpPr>
        <p:sp>
          <p:nvSpPr>
            <p:cNvPr id="30" name="Rectangle 29"/>
            <p:cNvSpPr/>
            <p:nvPr/>
          </p:nvSpPr>
          <p:spPr>
            <a:xfrm>
              <a:off x="84026" y="0"/>
              <a:ext cx="219431" cy="21095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84262" y="408599"/>
              <a:ext cx="219194" cy="494480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83821" y="210952"/>
              <a:ext cx="217937" cy="2209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33" name="Object 32">
              <a:extLst>
                <a:ext uri="{FF2B5EF4-FFF2-40B4-BE49-F238E27FC236}">
                  <a16:creationId xmlns="" xmlns:a16="http://schemas.microsoft.com/office/drawing/2014/main" id="{CAD0D7B8-E462-453C-B296-CA0154FA54AE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xmlns="" val="4059142145"/>
                </p:ext>
              </p:extLst>
            </p:nvPr>
          </p:nvGraphicFramePr>
          <p:xfrm>
            <a:off x="100420" y="236973"/>
            <a:ext cx="183878" cy="183422"/>
          </p:xfrm>
          <a:graphic>
            <a:graphicData uri="http://schemas.openxmlformats.org/presentationml/2006/ole">
              <p:oleObj spid="_x0000_s4098" name="CorelDRAW" r:id="rId3" imgW="2169000" imgH="2169360" progId="">
                <p:embed/>
              </p:oleObj>
            </a:graphicData>
          </a:graphic>
        </p:graphicFrame>
      </p:grpSp>
      <p:sp>
        <p:nvSpPr>
          <p:cNvPr id="2" name="Rectangle 1"/>
          <p:cNvSpPr/>
          <p:nvPr/>
        </p:nvSpPr>
        <p:spPr>
          <a:xfrm>
            <a:off x="3085504" y="5394448"/>
            <a:ext cx="258917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asper" panose="02000506000000020004" pitchFamily="2" charset="0"/>
                <a:ea typeface="Segoe UI" panose="020B0502040204020203" pitchFamily="34" charset="0"/>
                <a:cs typeface="Segoe UI" panose="020B0502040204020203" pitchFamily="34" charset="0"/>
              </a:rPr>
              <a:t>For queries</a:t>
            </a:r>
          </a:p>
          <a:p>
            <a:r>
              <a:rPr lang="en-US" dirty="0" smtClean="0">
                <a:latin typeface="Casper" panose="02000506000000020004" pitchFamily="2" charset="0"/>
                <a:cs typeface="Segoe UI" panose="020B0502040204020203" pitchFamily="34" charset="0"/>
              </a:rPr>
              <a:t>Email: </a:t>
            </a:r>
            <a:r>
              <a:rPr lang="en-US" dirty="0" err="1" smtClean="0">
                <a:latin typeface="Casper" panose="02000506000000020004" pitchFamily="2" charset="0"/>
                <a:cs typeface="Segoe UI" panose="020B0502040204020203" pitchFamily="34" charset="0"/>
              </a:rPr>
              <a:t>monika.e11032@cumail.in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6501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"/>
          <p:cNvSpPr txBox="1">
            <a:spLocks noGrp="1"/>
          </p:cNvSpPr>
          <p:nvPr>
            <p:ph type="title"/>
          </p:nvPr>
        </p:nvSpPr>
        <p:spPr>
          <a:xfrm>
            <a:off x="629842" y="457203"/>
            <a:ext cx="5058926" cy="742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lang="en-US" sz="4800" b="1"/>
              <a:t>Course Objectives</a:t>
            </a:r>
            <a:endParaRPr sz="4800" b="1"/>
          </a:p>
        </p:txBody>
      </p:sp>
      <p:sp>
        <p:nvSpPr>
          <p:cNvPr id="196" name="Google Shape;196;p2"/>
          <p:cNvSpPr txBox="1">
            <a:spLocks noGrp="1"/>
          </p:cNvSpPr>
          <p:nvPr>
            <p:ph type="body" idx="2"/>
          </p:nvPr>
        </p:nvSpPr>
        <p:spPr>
          <a:xfrm>
            <a:off x="629841" y="1477006"/>
            <a:ext cx="817930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800" b="1" dirty="0"/>
              <a:t> </a:t>
            </a:r>
            <a:endParaRPr sz="280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1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endParaRPr sz="2800" b="1"/>
          </a:p>
        </p:txBody>
      </p:sp>
      <p:sp>
        <p:nvSpPr>
          <p:cNvPr id="197" name="Google Shape;197;p2"/>
          <p:cNvSpPr txBox="1">
            <a:spLocks noGrp="1"/>
          </p:cNvSpPr>
          <p:nvPr>
            <p:ph type="sldNum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34650" y="1634063"/>
          <a:ext cx="8313295" cy="4160034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8313295"/>
              </a:tblGrid>
              <a:tr h="1348978">
                <a:tc>
                  <a:txBody>
                    <a:bodyPr/>
                    <a:lstStyle/>
                    <a:p>
                      <a:r>
                        <a:rPr lang="en-US" sz="2000" b="1" u="none" strike="noStrike" cap="none" dirty="0" smtClean="0">
                          <a:latin typeface="Calibri" pitchFamily="34" charset="0"/>
                          <a:sym typeface="Arial"/>
                        </a:rPr>
                        <a:t>To introduce soft computing concepts and techniques of artificial neural networks, fuzzy sets, fuzzy logic and genetic algorithms</a:t>
                      </a:r>
                    </a:p>
                  </a:txBody>
                  <a:tcPr marL="68580" marR="68580" anchor="ctr"/>
                </a:tc>
              </a:tr>
              <a:tr h="8748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000" b="1" u="none" strike="noStrike" cap="none" dirty="0" smtClean="0">
                          <a:latin typeface="Calibri" pitchFamily="34" charset="0"/>
                          <a:sym typeface="Arial"/>
                        </a:rPr>
                        <a:t>To understand the various techniques from the application point of view.</a:t>
                      </a:r>
                    </a:p>
                    <a:p>
                      <a:endParaRPr lang="en-US" sz="2000" b="1" dirty="0">
                        <a:latin typeface="Calibri" pitchFamily="34" charset="0"/>
                      </a:endParaRPr>
                    </a:p>
                  </a:txBody>
                  <a:tcPr marL="68580" marR="68580" anchor="ctr"/>
                </a:tc>
              </a:tr>
              <a:tr h="123513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000" b="1" u="none" strike="noStrike" cap="none" dirty="0" smtClean="0">
                          <a:latin typeface="Calibri" pitchFamily="34" charset="0"/>
                          <a:sym typeface="Arial"/>
                        </a:rPr>
                        <a:t>To analyze various soft computing techniques and decide the technique to be used in a particular problem situation. </a:t>
                      </a:r>
                    </a:p>
                    <a:p>
                      <a:endParaRPr lang="en-US" sz="2000" b="1" dirty="0">
                        <a:latin typeface="Calibri" pitchFamily="34" charset="0"/>
                      </a:endParaRPr>
                    </a:p>
                  </a:txBody>
                  <a:tcPr marL="68580" marR="68580" anchor="ctr"/>
                </a:tc>
              </a:tr>
              <a:tr h="626143">
                <a:tc>
                  <a:txBody>
                    <a:bodyPr/>
                    <a:lstStyle/>
                    <a:p>
                      <a:r>
                        <a:rPr lang="en-US" sz="2000" b="1" u="none" strike="noStrike" cap="none" dirty="0" smtClean="0">
                          <a:latin typeface="Calibri" pitchFamily="34" charset="0"/>
                          <a:sym typeface="Arial"/>
                        </a:rPr>
                        <a:t>To implement soft computing based solutions for real-world problems</a:t>
                      </a:r>
                    </a:p>
                    <a:p>
                      <a:endParaRPr lang="en-US" sz="2000" b="1" dirty="0">
                        <a:latin typeface="Calibri" pitchFamily="34" charset="0"/>
                      </a:endParaRPr>
                    </a:p>
                  </a:txBody>
                  <a:tcPr marL="68580" marR="6858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"/>
          <p:cNvSpPr txBox="1">
            <a:spLocks noGrp="1"/>
          </p:cNvSpPr>
          <p:nvPr>
            <p:ph type="title"/>
          </p:nvPr>
        </p:nvSpPr>
        <p:spPr>
          <a:xfrm>
            <a:off x="629842" y="457203"/>
            <a:ext cx="5058926" cy="742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lang="en-US" sz="4800" b="1"/>
              <a:t>Course Outcomes</a:t>
            </a:r>
            <a:endParaRPr sz="4800" b="1"/>
          </a:p>
        </p:txBody>
      </p:sp>
      <p:sp>
        <p:nvSpPr>
          <p:cNvPr id="203" name="Google Shape;203;p3"/>
          <p:cNvSpPr txBox="1">
            <a:spLocks noGrp="1"/>
          </p:cNvSpPr>
          <p:nvPr>
            <p:ph type="sldNum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47339" y="1556928"/>
          <a:ext cx="8600607" cy="4783910"/>
        </p:xfrm>
        <a:graphic>
          <a:graphicData uri="http://schemas.openxmlformats.org/drawingml/2006/table">
            <a:tbl>
              <a:tblPr/>
              <a:tblGrid>
                <a:gridCol w="630704"/>
                <a:gridCol w="7040663"/>
                <a:gridCol w="929240"/>
              </a:tblGrid>
              <a:tr h="896983">
                <a:tc>
                  <a:txBody>
                    <a:bodyPr/>
                    <a:lstStyle/>
                    <a:p>
                      <a:pPr marL="0" marR="53975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latin typeface="Calibri Light"/>
                          <a:ea typeface="Calibri"/>
                          <a:cs typeface="Calibri"/>
                        </a:rPr>
                        <a:t>CO1</a:t>
                      </a:r>
                      <a:endParaRPr lang="en-US" sz="20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latin typeface="Calibri Light"/>
                          <a:ea typeface="Times New Roman"/>
                          <a:cs typeface="Times New Roman"/>
                        </a:rPr>
                        <a:t>Identify and describe soft computing techniques and their roles in building intelligent. Machines</a:t>
                      </a:r>
                      <a:endParaRPr lang="en-US" sz="20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53975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latin typeface="Calibri Light"/>
                          <a:ea typeface="Calibri"/>
                          <a:cs typeface="Calibri"/>
                        </a:rPr>
                        <a:t>1</a:t>
                      </a:r>
                      <a:endParaRPr lang="en-US" sz="20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</a:tr>
              <a:tr h="896983">
                <a:tc>
                  <a:txBody>
                    <a:bodyPr/>
                    <a:lstStyle/>
                    <a:p>
                      <a:pPr marL="0" marR="53975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latin typeface="Calibri Light"/>
                          <a:ea typeface="Calibri"/>
                          <a:cs typeface="Calibri"/>
                        </a:rPr>
                        <a:t>CO2</a:t>
                      </a:r>
                      <a:endParaRPr lang="en-US" sz="20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latin typeface="Calibri Light"/>
                          <a:ea typeface="Times New Roman"/>
                          <a:cs typeface="Times New Roman"/>
                        </a:rPr>
                        <a:t>Recognize the feasibility of applying a soft computing methodology for a particular problem.</a:t>
                      </a:r>
                      <a:endParaRPr lang="en-US" sz="20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53975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latin typeface="Calibri Light"/>
                          <a:ea typeface="Calibri"/>
                          <a:cs typeface="Calibri"/>
                        </a:rPr>
                        <a:t>2,4</a:t>
                      </a:r>
                      <a:endParaRPr lang="en-US" sz="20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</a:tr>
              <a:tr h="1494972">
                <a:tc>
                  <a:txBody>
                    <a:bodyPr/>
                    <a:lstStyle/>
                    <a:p>
                      <a:pPr marL="0" marR="53975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latin typeface="Calibri Light"/>
                          <a:ea typeface="Calibri"/>
                          <a:cs typeface="Calibri"/>
                        </a:rPr>
                        <a:t>CO3</a:t>
                      </a:r>
                      <a:endParaRPr lang="en-US" sz="20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latin typeface="Calibri Light"/>
                          <a:ea typeface="Times New Roman"/>
                          <a:cs typeface="Times New Roman"/>
                        </a:rPr>
                        <a:t>Apply fuzzy logic and reasoning to handle uncertainty and solve engineering problems, genetic algorithms to combinatorial optimization problems and neural networks to pattern classification and regression problems.</a:t>
                      </a:r>
                      <a:endParaRPr lang="en-US" sz="20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53975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latin typeface="Calibri Light"/>
                          <a:ea typeface="Calibri"/>
                          <a:cs typeface="Calibri"/>
                        </a:rPr>
                        <a:t>3</a:t>
                      </a:r>
                      <a:endParaRPr lang="en-US" sz="20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</a:tr>
              <a:tr h="896983">
                <a:tc>
                  <a:txBody>
                    <a:bodyPr/>
                    <a:lstStyle/>
                    <a:p>
                      <a:pPr marL="0" marR="53975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latin typeface="Calibri Light"/>
                          <a:ea typeface="Calibri"/>
                          <a:cs typeface="Calibri"/>
                        </a:rPr>
                        <a:t>CO4</a:t>
                      </a:r>
                      <a:endParaRPr lang="en-US" sz="20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latin typeface="Calibri Light"/>
                          <a:ea typeface="Times New Roman"/>
                          <a:cs typeface="Times New Roman"/>
                        </a:rPr>
                        <a:t>Effectively use modern software tools to solve real problems using a soft computing approach.</a:t>
                      </a:r>
                      <a:endParaRPr lang="en-US" sz="20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53975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latin typeface="Calibri Light"/>
                          <a:ea typeface="Calibri"/>
                          <a:cs typeface="Calibri"/>
                        </a:rPr>
                        <a:t>3</a:t>
                      </a:r>
                      <a:endParaRPr lang="en-US" sz="20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</a:tr>
              <a:tr h="597989">
                <a:tc>
                  <a:txBody>
                    <a:bodyPr/>
                    <a:lstStyle/>
                    <a:p>
                      <a:pPr marL="0" marR="53975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latin typeface="Calibri Light"/>
                          <a:ea typeface="Calibri"/>
                          <a:cs typeface="Calibri"/>
                        </a:rPr>
                        <a:t>CO5</a:t>
                      </a:r>
                      <a:endParaRPr lang="en-US" sz="20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53975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latin typeface="Calibri Light"/>
                          <a:ea typeface="Times New Roman"/>
                          <a:cs typeface="Times New Roman"/>
                        </a:rPr>
                        <a:t>Evaluate various soft computing approaches for a given problem.</a:t>
                      </a:r>
                      <a:endParaRPr lang="en-US" sz="20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53975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Calibri Light"/>
                          <a:ea typeface="Calibri"/>
                          <a:cs typeface="Calibri"/>
                        </a:rPr>
                        <a:t>4</a:t>
                      </a:r>
                      <a:endParaRPr lang="en-US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2" y="457203"/>
            <a:ext cx="5058926" cy="742013"/>
          </a:xfrm>
        </p:spPr>
        <p:txBody>
          <a:bodyPr>
            <a:noAutofit/>
          </a:bodyPr>
          <a:lstStyle/>
          <a:p>
            <a:r>
              <a:rPr lang="en-US" sz="4800" b="1" dirty="0" smtClean="0"/>
              <a:t>Table of Contents</a:t>
            </a:r>
            <a:endParaRPr lang="en-US" sz="4800" b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4870" y="1502764"/>
            <a:ext cx="7797129" cy="3811588"/>
          </a:xfrm>
        </p:spPr>
        <p:txBody>
          <a:bodyPr>
            <a:no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 smtClean="0"/>
              <a:t>Loss functions and optimization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Cross entropy loss 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Activation function</a:t>
            </a:r>
            <a:endParaRPr lang="en-US" sz="28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81653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956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Neural Network </a:t>
            </a:r>
            <a:br>
              <a:rPr lang="en-US" b="1" dirty="0" smtClean="0"/>
            </a:br>
            <a:r>
              <a:rPr lang="en-US" b="1" dirty="0" smtClean="0"/>
              <a:t>Optimization Methods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6E4FA-0509-4C1E-ADB1-D05ADE4219A2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marR="0" algn="just"/>
            <a:r>
              <a:rPr lang="en-US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Introduction to loss functions</a:t>
            </a:r>
            <a:endParaRPr lang="en-US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5039" y="2005507"/>
            <a:ext cx="8376692" cy="2836316"/>
          </a:xfrm>
        </p:spPr>
        <p:txBody>
          <a:bodyPr>
            <a:noAutofit/>
          </a:bodyPr>
          <a:lstStyle/>
          <a:p>
            <a:pPr marL="0" marR="0" algn="just"/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output of a network or from Activation Functions sometime becomes meaningless without efficient evaluation. </a:t>
            </a:r>
          </a:p>
          <a:p>
            <a:pPr marL="0" marR="0" algn="just"/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Before listing some functions that might become your ‘finance’ in the future, I want to notice you that there is not a single Loss Function that works for all kind of data. </a:t>
            </a:r>
          </a:p>
          <a:p>
            <a:pPr marL="0" marR="0" algn="just"/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It depends on a number of factors including the presence of outliers, algorithm, time efficiency of gradient descent, ease of finding the derivatives and confidence of predictions… or maybe an accident.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36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Sigmoid or Logistic Activation Function</a:t>
            </a:r>
            <a:endParaRPr lang="en-US" sz="4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B207DE9C-69E5-4AB7-AB97-409891DC72D8}"/>
              </a:ext>
            </a:extLst>
          </p:cNvPr>
          <p:cNvSpPr txBox="1"/>
          <p:nvPr/>
        </p:nvSpPr>
        <p:spPr>
          <a:xfrm>
            <a:off x="228600" y="1720840"/>
            <a:ext cx="8077200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indent="-285750" algn="just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Sigmoid Function curve looks like a S-shape. The sigmoid function is a non-linear AF used primarily in feedforward neural networks. </a:t>
            </a:r>
          </a:p>
          <a:p>
            <a:pPr marL="285750" marR="0" indent="-285750" algn="just">
              <a:buFont typeface="Arial" panose="020B0604020202020204" pitchFamily="34" charset="0"/>
              <a:buChar char="•"/>
            </a:pPr>
            <a:endParaRPr lang="en-US" sz="2800" dirty="0" smtClean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marR="0" indent="-285750" algn="just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It </a:t>
            </a:r>
            <a:r>
              <a:rPr lang="en-US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 a differentiable real function, defined for real input values, and containing positive derivatives everywhere with a specific degree of smoothness. </a:t>
            </a:r>
          </a:p>
          <a:p>
            <a:pPr marL="285750" marR="0" indent="-285750" algn="just">
              <a:buFont typeface="Arial" panose="020B0604020202020204" pitchFamily="34" charset="0"/>
              <a:buChar char="•"/>
            </a:pPr>
            <a:endParaRPr lang="en-US" sz="2800" dirty="0" smtClean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marR="0" indent="-285750" algn="just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</a:t>
            </a:r>
            <a:r>
              <a:rPr lang="en-US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sigmoid function appears in the output layer of the deep learning models and is used for predicting probability-based outputs. </a:t>
            </a:r>
            <a:endParaRPr lang="en-US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032E8BB-5523-4177-BD8A-2CA0966DD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Continue: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4CFEC15-AC1F-4A38-8D68-9BCC1E636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8E4E72DF-CE53-4C88-9460-0967459C2F2A}"/>
              </a:ext>
            </a:extLst>
          </p:cNvPr>
          <p:cNvSpPr txBox="1"/>
          <p:nvPr/>
        </p:nvSpPr>
        <p:spPr>
          <a:xfrm>
            <a:off x="464234" y="1447800"/>
            <a:ext cx="8229600" cy="38282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indent="-28575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Some algorithms can be used for both methods with small modifications, such as decision trees and artificial neural networks. Some algorithms cannot, or cannot be adapted easily .</a:t>
            </a: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marR="0" indent="-28575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Importantly, the way that we evaluate classification and regression predictions varies and does not overlap, for example:</a:t>
            </a: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Classification predictions can be evaluated using accuracy, whereas regression predictions cannot.</a:t>
            </a:r>
            <a:b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Regression predictions can be evaluated using root mean squared error, whereas classification predictions cannot</a:t>
            </a: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003241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629400" y="6356351"/>
            <a:ext cx="2057400" cy="365125"/>
          </a:xfrm>
        </p:spPr>
        <p:txBody>
          <a:bodyPr/>
          <a:lstStyle/>
          <a:p>
            <a:fld id="{BDCDBBEF-AA6C-4BA6-85B2-A17D7F280E38}" type="slidenum">
              <a:rPr lang="en-US" smtClean="0">
                <a:latin typeface="Times New Roman" pitchFamily="18" charset="0"/>
                <a:cs typeface="Times New Roman" pitchFamily="18" charset="0"/>
              </a:rPr>
              <a:pPr/>
              <a:t>9</a:t>
            </a:fld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itle 7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505586" y="541121"/>
            <a:ext cx="7982594" cy="812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algn="ctr"/>
            <a:r>
              <a:rPr lang="en-US" sz="3600" b="1" dirty="0">
                <a:latin typeface="Times New Roman" pitchFamily="18" charset="0"/>
                <a:ea typeface="Karla" pitchFamily="2" charset="0"/>
                <a:cs typeface="Times New Roman" pitchFamily="18" charset="0"/>
              </a:rPr>
              <a:t>Categories of Loss functions</a:t>
            </a:r>
            <a:r>
              <a:rPr lang="en-US" sz="2000" b="1" dirty="0">
                <a:latin typeface="Times New Roman" pitchFamily="18" charset="0"/>
                <a:ea typeface="Karla" pitchFamily="2" charset="0"/>
                <a:cs typeface="Times New Roman" pitchFamily="18" charset="0"/>
              </a:rPr>
              <a:t/>
            </a:r>
            <a:br>
              <a:rPr lang="en-US" sz="2000" b="1" dirty="0">
                <a:latin typeface="Times New Roman" pitchFamily="18" charset="0"/>
                <a:ea typeface="Karla" pitchFamily="2" charset="0"/>
                <a:cs typeface="Times New Roman" pitchFamily="18" charset="0"/>
              </a:rPr>
            </a:b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8412957" y="6324601"/>
            <a:ext cx="333375" cy="4222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 descr="Image for post">
            <a:extLst>
              <a:ext uri="{FF2B5EF4-FFF2-40B4-BE49-F238E27FC236}">
                <a16:creationId xmlns:a16="http://schemas.microsoft.com/office/drawing/2014/main" xmlns="" id="{1F009ADF-C6F8-4483-A58E-D9E4383972E4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14601" y="1491175"/>
            <a:ext cx="3623173" cy="5125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693801593"/>
      </p:ext>
    </p:extLst>
  </p:cSld>
  <p:clrMapOvr>
    <a:masterClrMapping/>
  </p:clrMapOvr>
</p:sld>
</file>

<file path=ppt/theme/theme1.xml><?xml version="1.0" encoding="utf-8"?>
<a:theme xmlns:a="http://schemas.openxmlformats.org/drawingml/2006/main" name="Unit 2.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DAA</Template>
  <TotalTime>595</TotalTime>
  <Words>697</Words>
  <Application>Microsoft Office PowerPoint</Application>
  <PresentationFormat>On-screen Show (4:3)</PresentationFormat>
  <Paragraphs>85</Paragraphs>
  <Slides>15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7" baseType="lpstr">
      <vt:lpstr>Unit 2.1</vt:lpstr>
      <vt:lpstr>CorelDRAW</vt:lpstr>
      <vt:lpstr>Slide 1</vt:lpstr>
      <vt:lpstr>Course Objectives</vt:lpstr>
      <vt:lpstr>Course Outcomes</vt:lpstr>
      <vt:lpstr>Table of Contents</vt:lpstr>
      <vt:lpstr>Neural Network  Optimization Methods</vt:lpstr>
      <vt:lpstr>Introduction to loss functions</vt:lpstr>
      <vt:lpstr>. Sigmoid or Logistic Activation Function</vt:lpstr>
      <vt:lpstr>Continue:</vt:lpstr>
      <vt:lpstr>Categories of Loss functions </vt:lpstr>
      <vt:lpstr>Classification loss </vt:lpstr>
      <vt:lpstr>Continue: </vt:lpstr>
      <vt:lpstr>Summary</vt:lpstr>
      <vt:lpstr>Questions…</vt:lpstr>
      <vt:lpstr>References</vt:lpstr>
      <vt:lpstr>Slide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CHANDIGARH UNIVERSITY</dc:title>
  <dc:creator>admin</dc:creator>
  <cp:lastModifiedBy>user</cp:lastModifiedBy>
  <cp:revision>75</cp:revision>
  <dcterms:created xsi:type="dcterms:W3CDTF">2016-12-14T07:42:08Z</dcterms:created>
  <dcterms:modified xsi:type="dcterms:W3CDTF">2021-08-07T21:23:36Z</dcterms:modified>
</cp:coreProperties>
</file>