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openxmlformats-officedocument.oleObject"/>
  <Override PartName="/ppt/notesSlides/notesSlide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00" r:id="rId1"/>
  </p:sldMasterIdLst>
  <p:notesMasterIdLst>
    <p:notesMasterId r:id="rId16"/>
  </p:notesMasterIdLst>
  <p:handoutMasterIdLst>
    <p:handoutMasterId r:id="rId17"/>
  </p:handoutMasterIdLst>
  <p:sldIdLst>
    <p:sldId id="402" r:id="rId2"/>
    <p:sldId id="403" r:id="rId3"/>
    <p:sldId id="404" r:id="rId4"/>
    <p:sldId id="419" r:id="rId5"/>
    <p:sldId id="408" r:id="rId6"/>
    <p:sldId id="439" r:id="rId7"/>
    <p:sldId id="440" r:id="rId8"/>
    <p:sldId id="441" r:id="rId9"/>
    <p:sldId id="442" r:id="rId10"/>
    <p:sldId id="443" r:id="rId11"/>
    <p:sldId id="444" r:id="rId12"/>
    <p:sldId id="445" r:id="rId13"/>
    <p:sldId id="446" r:id="rId14"/>
    <p:sldId id="421"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66" d="100"/>
          <a:sy n="66" d="100"/>
        </p:scale>
        <p:origin x="-1386"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smtClean="0"/>
              <a:t>CHANDIGARH UNIVERSITY</a:t>
            </a: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CB32419-084D-4E0D-9A81-F06A46FA8ADD}" type="datetimeFigureOut">
              <a:rPr lang="en-US" smtClean="0"/>
              <a:pPr/>
              <a:t>8/7/2021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smtClean="0"/>
              <a:t>UIE, ECE Deptt.</a:t>
            </a: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94A465A-3FFF-4902-8C3C-02F7D1C232A3}" type="slidenum">
              <a:rPr lang="en-US" smtClean="0"/>
              <a:pPr/>
              <a:t>‹#›</a:t>
            </a:fld>
            <a:endParaRPr lang="en-US"/>
          </a:p>
        </p:txBody>
      </p:sp>
    </p:spTree>
    <p:extLst>
      <p:ext uri="{BB962C8B-B14F-4D97-AF65-F5344CB8AC3E}">
        <p14:creationId xmlns="" xmlns:p14="http://schemas.microsoft.com/office/powerpoint/2010/main" val="822884233"/>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smtClean="0"/>
              <a:t>CHANDIGARH UNIVERSITY</a:t>
            </a: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34AF571-42FD-4B81-A251-32B58F7D77BB}" type="datetimeFigureOut">
              <a:rPr lang="en-US" smtClean="0"/>
              <a:pPr/>
              <a:t>8/7/2021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r>
              <a:rPr lang="en-US" smtClean="0"/>
              <a:t>UIE, ECE Deptt.</a:t>
            </a: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54ABBD6-B49C-4877-AA8F-35FC9523985E}" type="slidenum">
              <a:rPr lang="en-US" smtClean="0"/>
              <a:pPr/>
              <a:t>‹#›</a:t>
            </a:fld>
            <a:endParaRPr lang="en-US"/>
          </a:p>
        </p:txBody>
      </p:sp>
    </p:spTree>
    <p:extLst>
      <p:ext uri="{BB962C8B-B14F-4D97-AF65-F5344CB8AC3E}">
        <p14:creationId xmlns="" xmlns:p14="http://schemas.microsoft.com/office/powerpoint/2010/main" val="1389404343"/>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3" name="Google Shape;193;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0" name="Google Shape;200;p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 xmlns:p14="http://schemas.microsoft.com/office/powerpoint/2010/main" val="3722197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 xmlns:p14="http://schemas.microsoft.com/office/powerpoint/2010/main" val="4050815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 xmlns:p14="http://schemas.microsoft.com/office/powerpoint/2010/main" val="21344941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4288" y="1905000"/>
            <a:ext cx="9158288"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4288" y="0"/>
            <a:ext cx="9158288"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 fmla="*/ 19050 w 12211050"/>
              <a:gd name="connsiteY0" fmla="*/ 0 h 4133850"/>
              <a:gd name="connsiteX1" fmla="*/ 12211050 w 12211050"/>
              <a:gd name="connsiteY1" fmla="*/ 0 h 4133850"/>
              <a:gd name="connsiteX2" fmla="*/ 12211050 w 12211050"/>
              <a:gd name="connsiteY2" fmla="*/ 4133850 h 4133850"/>
              <a:gd name="connsiteX3" fmla="*/ 0 w 12211050"/>
              <a:gd name="connsiteY3" fmla="*/ 3219450 h 4133850"/>
              <a:gd name="connsiteX4" fmla="*/ 19050 w 12211050"/>
              <a:gd name="connsiteY4" fmla="*/ 0 h 4133850"/>
              <a:gd name="connsiteX0" fmla="*/ 19050 w 12211050"/>
              <a:gd name="connsiteY0" fmla="*/ 0 h 4438650"/>
              <a:gd name="connsiteX1" fmla="*/ 12211050 w 12211050"/>
              <a:gd name="connsiteY1" fmla="*/ 0 h 4438650"/>
              <a:gd name="connsiteX2" fmla="*/ 12211050 w 12211050"/>
              <a:gd name="connsiteY2" fmla="*/ 4438650 h 4438650"/>
              <a:gd name="connsiteX3" fmla="*/ 0 w 12211050"/>
              <a:gd name="connsiteY3" fmla="*/ 3219450 h 4438650"/>
              <a:gd name="connsiteX4" fmla="*/ 19050 w 12211050"/>
              <a:gd name="connsiteY4" fmla="*/ 0 h 443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814388" y="1009650"/>
            <a:ext cx="7515225"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385888" y="2819400"/>
            <a:ext cx="6372225" cy="2800350"/>
          </a:xfrm>
          <a:prstGeom prst="rect">
            <a:avLst/>
          </a:prstGeom>
        </p:spPr>
        <p:txBody>
          <a:bodyPr/>
          <a:lstStyle/>
          <a:p>
            <a:pPr lvl="0"/>
            <a:r>
              <a:rPr lang="en-US" noProof="0" smtClean="0"/>
              <a:t>Click icon to add picture</a:t>
            </a:r>
            <a:endParaRPr lang="ru-RU" noProof="0" dirty="0"/>
          </a:p>
        </p:txBody>
      </p:sp>
    </p:spTree>
    <p:extLst>
      <p:ext uri="{BB962C8B-B14F-4D97-AF65-F5344CB8AC3E}">
        <p14:creationId xmlns="" xmlns:p14="http://schemas.microsoft.com/office/powerpoint/2010/main" val="39740816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7FB3ACE-D620-4EC3-88A7-3E317E64F19F}" type="datetimeFigureOut">
              <a:rPr lang="en-US" smtClean="0">
                <a:solidFill>
                  <a:prstClr val="black">
                    <a:tint val="75000"/>
                  </a:prstClr>
                </a:solidFill>
              </a:rPr>
              <a:pPr/>
              <a:t>8/7/2021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C9A48AB-23F1-45F1-98E5-D2CDC7A5261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 xmlns:p14="http://schemas.microsoft.com/office/powerpoint/2010/main" val="21068353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42913" y="103188"/>
            <a:ext cx="8243887" cy="1314450"/>
          </a:xfrm>
        </p:spPr>
        <p:txBody>
          <a:bodyPr/>
          <a:lstStyle/>
          <a:p>
            <a:r>
              <a:rPr lang="en-US" smtClean="0"/>
              <a:t>Click to edit Master title style</a:t>
            </a:r>
            <a:endParaRPr lang="en-IN"/>
          </a:p>
        </p:txBody>
      </p:sp>
      <p:sp>
        <p:nvSpPr>
          <p:cNvPr id="3" name="Text Placeholder 2"/>
          <p:cNvSpPr>
            <a:spLocks noGrp="1"/>
          </p:cNvSpPr>
          <p:nvPr>
            <p:ph type="body" sz="half" idx="1"/>
          </p:nvPr>
        </p:nvSpPr>
        <p:spPr>
          <a:xfrm>
            <a:off x="457200" y="1600200"/>
            <a:ext cx="4038600" cy="44561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quarter" idx="2"/>
          </p:nvPr>
        </p:nvSpPr>
        <p:spPr>
          <a:xfrm>
            <a:off x="4648200" y="1600200"/>
            <a:ext cx="4038600" cy="21510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Content Placeholder 4"/>
          <p:cNvSpPr>
            <a:spLocks noGrp="1"/>
          </p:cNvSpPr>
          <p:nvPr>
            <p:ph sz="quarter" idx="3"/>
          </p:nvPr>
        </p:nvSpPr>
        <p:spPr>
          <a:xfrm>
            <a:off x="4648200" y="3903663"/>
            <a:ext cx="4038600" cy="21526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Rectangle 47"/>
          <p:cNvSpPr>
            <a:spLocks noGrp="1" noChangeArrowheads="1"/>
          </p:cNvSpPr>
          <p:nvPr>
            <p:ph type="dt" sz="half" idx="10"/>
          </p:nvPr>
        </p:nvSpPr>
        <p:spPr/>
        <p:txBody>
          <a:bodyPr/>
          <a:lstStyle>
            <a:lvl1pPr>
              <a:defRPr/>
            </a:lvl1pPr>
          </a:lstStyle>
          <a:p>
            <a:pPr>
              <a:defRPr/>
            </a:pPr>
            <a:r>
              <a:rPr lang="en-US"/>
              <a:t>April 2007</a:t>
            </a:r>
          </a:p>
        </p:txBody>
      </p:sp>
      <p:sp>
        <p:nvSpPr>
          <p:cNvPr id="7" name="Rectangle 48"/>
          <p:cNvSpPr>
            <a:spLocks noGrp="1" noChangeArrowheads="1"/>
          </p:cNvSpPr>
          <p:nvPr>
            <p:ph type="ftr" sz="quarter" idx="11"/>
          </p:nvPr>
        </p:nvSpPr>
        <p:spPr/>
        <p:txBody>
          <a:bodyPr/>
          <a:lstStyle>
            <a:lvl1pPr>
              <a:defRPr/>
            </a:lvl1pPr>
          </a:lstStyle>
          <a:p>
            <a:pPr>
              <a:defRPr/>
            </a:pPr>
            <a:endParaRPr lang="en-US"/>
          </a:p>
        </p:txBody>
      </p:sp>
      <p:sp>
        <p:nvSpPr>
          <p:cNvPr id="8" name="Rectangle 49"/>
          <p:cNvSpPr>
            <a:spLocks noGrp="1" noChangeArrowheads="1"/>
          </p:cNvSpPr>
          <p:nvPr>
            <p:ph type="sldNum" sz="quarter" idx="12"/>
          </p:nvPr>
        </p:nvSpPr>
        <p:spPr/>
        <p:txBody>
          <a:bodyPr/>
          <a:lstStyle>
            <a:lvl1pPr>
              <a:defRPr/>
            </a:lvl1pPr>
          </a:lstStyle>
          <a:p>
            <a:pPr>
              <a:defRPr/>
            </a:pPr>
            <a:fld id="{E6D1CC39-1C89-462D-B938-2A2193362301}" type="slidenum">
              <a:rPr lang="en-US"/>
              <a:pPr>
                <a:defRPr/>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42913" y="103188"/>
            <a:ext cx="8243887" cy="5953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3" name="Rectangle 47"/>
          <p:cNvSpPr>
            <a:spLocks noGrp="1" noChangeArrowheads="1"/>
          </p:cNvSpPr>
          <p:nvPr>
            <p:ph type="dt" sz="half" idx="10"/>
          </p:nvPr>
        </p:nvSpPr>
        <p:spPr/>
        <p:txBody>
          <a:bodyPr/>
          <a:lstStyle>
            <a:lvl1pPr>
              <a:defRPr/>
            </a:lvl1pPr>
          </a:lstStyle>
          <a:p>
            <a:pPr>
              <a:defRPr/>
            </a:pPr>
            <a:r>
              <a:rPr lang="en-US"/>
              <a:t>April 2007</a:t>
            </a:r>
          </a:p>
        </p:txBody>
      </p:sp>
      <p:sp>
        <p:nvSpPr>
          <p:cNvPr id="4" name="Rectangle 48"/>
          <p:cNvSpPr>
            <a:spLocks noGrp="1" noChangeArrowheads="1"/>
          </p:cNvSpPr>
          <p:nvPr>
            <p:ph type="ftr" sz="quarter" idx="11"/>
          </p:nvPr>
        </p:nvSpPr>
        <p:spPr/>
        <p:txBody>
          <a:bodyPr/>
          <a:lstStyle>
            <a:lvl1pPr>
              <a:defRPr/>
            </a:lvl1pPr>
          </a:lstStyle>
          <a:p>
            <a:pPr>
              <a:defRPr/>
            </a:pPr>
            <a:endParaRPr lang="en-US"/>
          </a:p>
        </p:txBody>
      </p:sp>
      <p:sp>
        <p:nvSpPr>
          <p:cNvPr id="5" name="Rectangle 49"/>
          <p:cNvSpPr>
            <a:spLocks noGrp="1" noChangeArrowheads="1"/>
          </p:cNvSpPr>
          <p:nvPr>
            <p:ph type="sldNum" sz="quarter" idx="12"/>
          </p:nvPr>
        </p:nvSpPr>
        <p:spPr/>
        <p:txBody>
          <a:bodyPr/>
          <a:lstStyle>
            <a:lvl1pPr>
              <a:defRPr/>
            </a:lvl1pPr>
          </a:lstStyle>
          <a:p>
            <a:pPr>
              <a:defRPr/>
            </a:pPr>
            <a:fld id="{0C3110E2-5755-40D8-BBB1-2B0BEAFDF36D}"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 xmlns:p14="http://schemas.microsoft.com/office/powerpoint/2010/main" val="14513695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 xmlns:p14="http://schemas.microsoft.com/office/powerpoint/2010/main" val="4117143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 xmlns:p14="http://schemas.microsoft.com/office/powerpoint/2010/main" val="17122016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 xmlns:p14="http://schemas.microsoft.com/office/powerpoint/2010/main" val="18012169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 xmlns:p14="http://schemas.microsoft.com/office/powerpoint/2010/main" val="8812041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 xmlns:p14="http://schemas.microsoft.com/office/powerpoint/2010/main" val="2783193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 xmlns:p14="http://schemas.microsoft.com/office/powerpoint/2010/main" val="26918609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391" y="987426"/>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 xmlns:p14="http://schemas.microsoft.com/office/powerpoint/2010/main" val="5247627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7">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pPr/>
              <a:t>‹#›</a:t>
            </a:fld>
            <a:endParaRPr lang="en-US"/>
          </a:p>
        </p:txBody>
      </p:sp>
    </p:spTree>
    <p:extLst>
      <p:ext uri="{BB962C8B-B14F-4D97-AF65-F5344CB8AC3E}">
        <p14:creationId xmlns="" xmlns:p14="http://schemas.microsoft.com/office/powerpoint/2010/main" val="3333391393"/>
      </p:ext>
    </p:extLst>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 id="2147483713" r:id="rId13"/>
    <p:sldLayoutId id="2147483714" r:id="rId14"/>
    <p:sldLayoutId id="2147483715" r:id="rId15"/>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www.youtube.com/watch?v=mlfM4SGOAgo" TargetMode="External"/><Relationship Id="rId2" Type="http://schemas.openxmlformats.org/officeDocument/2006/relationships/hyperlink" Target="https://nptel.ac.in/courses/106/105/106105173/" TargetMode="External"/><Relationship Id="rId1" Type="http://schemas.openxmlformats.org/officeDocument/2006/relationships/slideLayout" Target="../slideLayouts/slideLayout2.xml"/><Relationship Id="rId4" Type="http://schemas.openxmlformats.org/officeDocument/2006/relationships/image" Target="../media/image10.gif"/></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3.xml"/><Relationship Id="rId1" Type="http://schemas.openxmlformats.org/officeDocument/2006/relationships/vmlDrawing" Target="../drawings/vmlDrawing2.v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hyperlink" Target="https://en.wikipedia.org/wiki/Hinge_loss" TargetMode="External"/><Relationship Id="rId2" Type="http://schemas.openxmlformats.org/officeDocument/2006/relationships/image" Target="../media/image7.gif"/><Relationship Id="rId1" Type="http://schemas.openxmlformats.org/officeDocument/2006/relationships/slideLayout" Target="../slideLayouts/slideLayout3.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3316" y="5427344"/>
            <a:ext cx="9147315" cy="15185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226649" y="5901988"/>
            <a:ext cx="34289" cy="61388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Slide Number Placeholder 2"/>
          <p:cNvSpPr txBox="1">
            <a:spLocks/>
          </p:cNvSpPr>
          <p:nvPr/>
        </p:nvSpPr>
        <p:spPr>
          <a:xfrm>
            <a:off x="6572250" y="6508753"/>
            <a:ext cx="20574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46" name="Right Triangle 45">
            <a:extLst>
              <a:ext uri="{FF2B5EF4-FFF2-40B4-BE49-F238E27FC236}">
                <a16:creationId xmlns:a16="http://schemas.microsoft.com/office/drawing/2014/main" xmlns="" id="{0983CA01-DED8-4A8A-82CA-5B1BE1DADB0C}"/>
              </a:ext>
            </a:extLst>
          </p:cNvPr>
          <p:cNvSpPr/>
          <p:nvPr/>
        </p:nvSpPr>
        <p:spPr>
          <a:xfrm flipV="1">
            <a:off x="7130144" y="5939880"/>
            <a:ext cx="968829" cy="1157606"/>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smtClean="0">
              <a:ln>
                <a:noFill/>
              </a:ln>
              <a:solidFill>
                <a:srgbClr val="FFFFFF"/>
              </a:solidFill>
              <a:effectLst/>
              <a:uLnTx/>
              <a:uFillTx/>
              <a:latin typeface="Calibri" panose="020F0502020204030204"/>
            </a:endParaRPr>
          </a:p>
        </p:txBody>
      </p:sp>
      <p:graphicFrame>
        <p:nvGraphicFramePr>
          <p:cNvPr id="48" name="Object 47">
            <a:extLst>
              <a:ext uri="{FF2B5EF4-FFF2-40B4-BE49-F238E27FC236}">
                <a16:creationId xmlns:a16="http://schemas.microsoft.com/office/drawing/2014/main" xmlns="" id="{CAD0D7B8-E462-453C-B296-CA0154FA54AE}"/>
              </a:ext>
            </a:extLst>
          </p:cNvPr>
          <p:cNvGraphicFramePr>
            <a:graphicFrameLocks noChangeAspect="1"/>
          </p:cNvGraphicFramePr>
          <p:nvPr>
            <p:extLst>
              <p:ext uri="{D42A27DB-BD31-4B8C-83A1-F6EECF244321}">
                <p14:modId xmlns="" xmlns:p14="http://schemas.microsoft.com/office/powerpoint/2010/main" val="689304721"/>
              </p:ext>
            </p:extLst>
          </p:nvPr>
        </p:nvGraphicFramePr>
        <p:xfrm>
          <a:off x="1" y="2825769"/>
          <a:ext cx="2289517" cy="2909441"/>
        </p:xfrm>
        <a:graphic>
          <a:graphicData uri="http://schemas.openxmlformats.org/presentationml/2006/ole">
            <p:oleObj spid="_x0000_s3074" name="CorelDRAW" r:id="rId3" imgW="2169000" imgH="2169360" progId="">
              <p:embed/>
            </p:oleObj>
          </a:graphicData>
        </a:graphic>
      </p:graphicFrame>
      <p:sp>
        <p:nvSpPr>
          <p:cNvPr id="37" name="Right Triangle 36">
            <a:extLst>
              <a:ext uri="{FF2B5EF4-FFF2-40B4-BE49-F238E27FC236}">
                <a16:creationId xmlns:a16="http://schemas.microsoft.com/office/drawing/2014/main" xmlns="" id="{0983CA01-DED8-4A8A-82CA-5B1BE1DADB0C}"/>
              </a:ext>
            </a:extLst>
          </p:cNvPr>
          <p:cNvSpPr/>
          <p:nvPr/>
        </p:nvSpPr>
        <p:spPr>
          <a:xfrm flipH="1">
            <a:off x="5284078" y="-64960"/>
            <a:ext cx="3859922" cy="5852440"/>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smtClean="0">
              <a:ln>
                <a:noFill/>
              </a:ln>
              <a:solidFill>
                <a:srgbClr val="FFFFFF"/>
              </a:solidFill>
              <a:effectLst/>
              <a:uLnTx/>
              <a:uFillTx/>
              <a:latin typeface="Calibri" panose="020F0502020204030204"/>
            </a:endParaRPr>
          </a:p>
        </p:txBody>
      </p:sp>
      <p:sp>
        <p:nvSpPr>
          <p:cNvPr id="45" name="Rectangle 44"/>
          <p:cNvSpPr/>
          <p:nvPr/>
        </p:nvSpPr>
        <p:spPr>
          <a:xfrm>
            <a:off x="1593057" y="2025528"/>
            <a:ext cx="5122069" cy="1580679"/>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Picture 29"/>
          <p:cNvPicPr>
            <a:picLocks noChangeAspect="1"/>
          </p:cNvPicPr>
          <p:nvPr/>
        </p:nvPicPr>
        <p:blipFill>
          <a:blip r:embed="rId4">
            <a:extLst>
              <a:ext uri="{BEBA8EAE-BF5A-486C-A8C5-ECC9F3942E4B}">
                <a14:imgProps xmlns="" xmlns:a14="http://schemas.microsoft.com/office/drawing/2010/main">
                  <a14:imgLayer r:embed="">
                    <a14:imgEffect>
                      <a14:colorTemperature colorTemp="5742"/>
                    </a14:imgEffect>
                    <a14:imgEffect>
                      <a14:saturation sat="238000"/>
                    </a14:imgEffect>
                  </a14:imgLayer>
                </a14:imgProps>
              </a:ext>
              <a:ext uri="{28A0092B-C50C-407E-A947-70E740481C1C}">
                <a14:useLocalDpi xmlns="" xmlns:a14="http://schemas.microsoft.com/office/drawing/2010/main" val="0"/>
              </a:ext>
            </a:extLst>
          </a:blip>
          <a:stretch>
            <a:fillRect/>
          </a:stretch>
        </p:blipFill>
        <p:spPr>
          <a:xfrm>
            <a:off x="9079" y="24501"/>
            <a:ext cx="2894815" cy="1538254"/>
          </a:xfrm>
          <a:prstGeom prst="rect">
            <a:avLst/>
          </a:prstGeom>
        </p:spPr>
      </p:pic>
      <p:sp>
        <p:nvSpPr>
          <p:cNvPr id="43" name="Right Triangle 42"/>
          <p:cNvSpPr/>
          <p:nvPr/>
        </p:nvSpPr>
        <p:spPr>
          <a:xfrm rot="10800000" flipV="1">
            <a:off x="7372349" y="5334002"/>
            <a:ext cx="1774967"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a:spLocks noChangeArrowheads="1"/>
          </p:cNvSpPr>
          <p:nvPr/>
        </p:nvSpPr>
        <p:spPr bwMode="auto">
          <a:xfrm>
            <a:off x="5161019" y="6019563"/>
            <a:ext cx="3696456" cy="6463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r>
              <a:rPr lang="en-US" sz="2000" b="1" dirty="0">
                <a:solidFill>
                  <a:prstClr val="black">
                    <a:lumMod val="65000"/>
                    <a:lumOff val="35000"/>
                  </a:prstClr>
                </a:solidFill>
                <a:latin typeface="Casper" panose="02000506000000020004" pitchFamily="2" charset="0"/>
                <a:ea typeface="Karla" pitchFamily="2" charset="0"/>
                <a:cs typeface="Karla" pitchFamily="2" charset="0"/>
              </a:rPr>
              <a:t>DISCOVER . </a:t>
            </a:r>
            <a:r>
              <a:rPr lang="en-US" sz="2000" b="1" dirty="0">
                <a:solidFill>
                  <a:srgbClr val="C00000"/>
                </a:solidFill>
                <a:latin typeface="Casper" panose="02000506000000020004" pitchFamily="2" charset="0"/>
                <a:ea typeface="Karla" pitchFamily="2" charset="0"/>
                <a:cs typeface="Karla" pitchFamily="2" charset="0"/>
              </a:rPr>
              <a:t>LEARN</a:t>
            </a:r>
            <a:r>
              <a:rPr lang="en-US" sz="2000" b="1" dirty="0">
                <a:solidFill>
                  <a:prstClr val="black">
                    <a:lumMod val="65000"/>
                    <a:lumOff val="35000"/>
                  </a:prstClr>
                </a:solidFill>
                <a:latin typeface="Casper" panose="02000506000000020004" pitchFamily="2" charset="0"/>
                <a:ea typeface="Karla" pitchFamily="2" charset="0"/>
                <a:cs typeface="Karla" pitchFamily="2" charset="0"/>
              </a:rPr>
              <a:t> . EMPOWER</a:t>
            </a:r>
            <a:endParaRPr lang="en-US" sz="1200" b="1" dirty="0">
              <a:solidFill>
                <a:prstClr val="black"/>
              </a:solidFill>
              <a:latin typeface="Casper" panose="02000506000000020004" pitchFamily="2" charset="0"/>
            </a:endParaRPr>
          </a:p>
          <a:p>
            <a:pPr eaLnBrk="1" hangingPunct="1"/>
            <a:endParaRPr lang="en-US" sz="1600" b="1" dirty="0">
              <a:latin typeface="Casper" panose="02000506000000020004" pitchFamily="2" charset="0"/>
            </a:endParaRPr>
          </a:p>
        </p:txBody>
      </p:sp>
      <p:sp>
        <p:nvSpPr>
          <p:cNvPr id="52" name="Rectangle 51"/>
          <p:cNvSpPr/>
          <p:nvPr/>
        </p:nvSpPr>
        <p:spPr>
          <a:xfrm>
            <a:off x="5164337" y="6043646"/>
            <a:ext cx="34289" cy="3706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a:spLocks noChangeArrowheads="1"/>
          </p:cNvSpPr>
          <p:nvPr/>
        </p:nvSpPr>
        <p:spPr bwMode="auto">
          <a:xfrm>
            <a:off x="1337313" y="2051948"/>
            <a:ext cx="6797489" cy="203748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lgn="ctr" defTabSz="622300">
              <a:lnSpc>
                <a:spcPct val="90000"/>
              </a:lnSpc>
              <a:spcBef>
                <a:spcPct val="0"/>
              </a:spcBef>
              <a:spcAft>
                <a:spcPct val="35000"/>
              </a:spcAft>
            </a:pPr>
            <a:r>
              <a:rPr lang="en-US" sz="3200" b="1" dirty="0" smtClean="0">
                <a:latin typeface="Arial Black" panose="020B0A04020102020204" pitchFamily="34" charset="0"/>
                <a:ea typeface="Karla" pitchFamily="2" charset="0"/>
                <a:cs typeface="Karla" pitchFamily="2" charset="0"/>
              </a:rPr>
              <a:t>CSE (H) with specialization in Machine Learning and Artificial Intelligence </a:t>
            </a:r>
          </a:p>
          <a:p>
            <a:pPr lvl="0" algn="ctr" defTabSz="622300">
              <a:lnSpc>
                <a:spcPct val="90000"/>
              </a:lnSpc>
              <a:spcBef>
                <a:spcPct val="0"/>
              </a:spcBef>
              <a:spcAft>
                <a:spcPct val="35000"/>
              </a:spcAft>
            </a:pPr>
            <a:r>
              <a:rPr lang="en-US" sz="3200" b="1" dirty="0" smtClean="0">
                <a:solidFill>
                  <a:prstClr val="black">
                    <a:lumMod val="85000"/>
                    <a:lumOff val="15000"/>
                  </a:prstClr>
                </a:solidFill>
                <a:latin typeface="Times New Roman" panose="02020603050405020304" pitchFamily="18" charset="0"/>
                <a:cs typeface="Times New Roman" panose="02020603050405020304" pitchFamily="18" charset="0"/>
              </a:rPr>
              <a:t>Soft Computing (CSF – 332)</a:t>
            </a:r>
            <a:endParaRPr lang="en-US" sz="1600" dirty="0">
              <a:latin typeface="Raleway ExtraBold" pitchFamily="34" charset="-52"/>
            </a:endParaRPr>
          </a:p>
        </p:txBody>
      </p:sp>
      <p:sp>
        <p:nvSpPr>
          <p:cNvPr id="15" name="TextBox 14"/>
          <p:cNvSpPr txBox="1">
            <a:spLocks noChangeArrowheads="1"/>
          </p:cNvSpPr>
          <p:nvPr/>
        </p:nvSpPr>
        <p:spPr bwMode="auto">
          <a:xfrm>
            <a:off x="-76200" y="4953000"/>
            <a:ext cx="5181599" cy="205594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lgn="ctr" defTabSz="622300">
              <a:lnSpc>
                <a:spcPct val="90000"/>
              </a:lnSpc>
              <a:spcBef>
                <a:spcPct val="0"/>
              </a:spcBef>
              <a:spcAft>
                <a:spcPct val="35000"/>
              </a:spcAft>
            </a:pPr>
            <a:r>
              <a:rPr lang="en-US" sz="2400" b="1" smtClean="0">
                <a:solidFill>
                  <a:prstClr val="black">
                    <a:lumMod val="85000"/>
                    <a:lumOff val="15000"/>
                  </a:prstClr>
                </a:solidFill>
                <a:latin typeface="Times New Roman" panose="02020603050405020304" pitchFamily="18" charset="0"/>
                <a:cs typeface="Times New Roman" panose="02020603050405020304" pitchFamily="18" charset="0"/>
              </a:rPr>
              <a:t>Chapter </a:t>
            </a:r>
            <a:r>
              <a:rPr lang="en-US" sz="2400" b="1" smtClean="0">
                <a:solidFill>
                  <a:prstClr val="black">
                    <a:lumMod val="85000"/>
                    <a:lumOff val="15000"/>
                  </a:prstClr>
                </a:solidFill>
                <a:latin typeface="Times New Roman" panose="02020603050405020304" pitchFamily="18" charset="0"/>
                <a:cs typeface="Times New Roman" panose="02020603050405020304" pitchFamily="18" charset="0"/>
              </a:rPr>
              <a:t>-</a:t>
            </a:r>
            <a:r>
              <a:rPr lang="en-US" sz="2400" b="1" smtClean="0">
                <a:solidFill>
                  <a:prstClr val="black">
                    <a:lumMod val="85000"/>
                    <a:lumOff val="15000"/>
                  </a:prstClr>
                </a:solidFill>
                <a:latin typeface="Times New Roman" panose="02020603050405020304" pitchFamily="18" charset="0"/>
                <a:cs typeface="Times New Roman" panose="02020603050405020304" pitchFamily="18" charset="0"/>
              </a:rPr>
              <a:t>2.2</a:t>
            </a:r>
            <a:r>
              <a:rPr lang="en-US" sz="2400" b="1" smtClean="0">
                <a:solidFill>
                  <a:prstClr val="black">
                    <a:lumMod val="85000"/>
                    <a:lumOff val="15000"/>
                  </a:prstClr>
                </a:solidFill>
                <a:latin typeface="Times New Roman" panose="02020603050405020304" pitchFamily="18" charset="0"/>
                <a:cs typeface="Times New Roman" panose="02020603050405020304" pitchFamily="18" charset="0"/>
              </a:rPr>
              <a:t> </a:t>
            </a:r>
            <a:endParaRPr lang="en-US" sz="2400" b="1" dirty="0" smtClean="0">
              <a:solidFill>
                <a:prstClr val="black">
                  <a:lumMod val="85000"/>
                  <a:lumOff val="15000"/>
                </a:prstClr>
              </a:solidFill>
              <a:latin typeface="Times New Roman" panose="02020603050405020304" pitchFamily="18" charset="0"/>
              <a:cs typeface="Times New Roman" panose="02020603050405020304" pitchFamily="18" charset="0"/>
            </a:endParaRPr>
          </a:p>
          <a:p>
            <a:pPr lvl="0" algn="ctr" defTabSz="622300">
              <a:lnSpc>
                <a:spcPct val="90000"/>
              </a:lnSpc>
              <a:spcBef>
                <a:spcPct val="0"/>
              </a:spcBef>
              <a:spcAft>
                <a:spcPct val="35000"/>
              </a:spcAft>
            </a:pPr>
            <a:r>
              <a:rPr lang="en-US" sz="2400" b="1" dirty="0" smtClean="0">
                <a:solidFill>
                  <a:prstClr val="black">
                    <a:lumMod val="85000"/>
                    <a:lumOff val="15000"/>
                  </a:prstClr>
                </a:solidFill>
                <a:latin typeface="Times New Roman" panose="02020603050405020304" pitchFamily="18" charset="0"/>
                <a:cs typeface="Times New Roman" panose="02020603050405020304" pitchFamily="18" charset="0"/>
              </a:rPr>
              <a:t>Neural Network Optimization Methods</a:t>
            </a:r>
          </a:p>
          <a:p>
            <a:pPr lvl="0" algn="ctr" defTabSz="622300">
              <a:lnSpc>
                <a:spcPct val="90000"/>
              </a:lnSpc>
              <a:spcBef>
                <a:spcPct val="0"/>
              </a:spcBef>
              <a:spcAft>
                <a:spcPct val="35000"/>
              </a:spcAft>
            </a:pPr>
            <a:r>
              <a:rPr lang="en-US" sz="2400" b="1" dirty="0" smtClean="0">
                <a:solidFill>
                  <a:prstClr val="black">
                    <a:lumMod val="85000"/>
                    <a:lumOff val="15000"/>
                  </a:prstClr>
                </a:solidFill>
                <a:latin typeface="Times New Roman" panose="02020603050405020304" pitchFamily="18" charset="0"/>
                <a:cs typeface="Times New Roman" panose="02020603050405020304" pitchFamily="18" charset="0"/>
              </a:rPr>
              <a:t>By: Dr. Monika Singh </a:t>
            </a:r>
            <a:r>
              <a:rPr lang="en-US" sz="2400" b="1" dirty="0" err="1" smtClean="0">
                <a:solidFill>
                  <a:prstClr val="black">
                    <a:lumMod val="85000"/>
                    <a:lumOff val="15000"/>
                  </a:prstClr>
                </a:solidFill>
                <a:latin typeface="Times New Roman" panose="02020603050405020304" pitchFamily="18" charset="0"/>
                <a:cs typeface="Times New Roman" panose="02020603050405020304" pitchFamily="18" charset="0"/>
              </a:rPr>
              <a:t>E11032</a:t>
            </a:r>
            <a:endParaRPr lang="en-US" sz="2400" b="1" dirty="0">
              <a:solidFill>
                <a:prstClr val="black">
                  <a:lumMod val="85000"/>
                  <a:lumOff val="15000"/>
                </a:prstClr>
              </a:solidFill>
              <a:latin typeface="Times New Roman" panose="02020603050405020304" pitchFamily="18" charset="0"/>
              <a:cs typeface="Times New Roman" panose="02020603050405020304" pitchFamily="18" charset="0"/>
            </a:endParaRPr>
          </a:p>
          <a:p>
            <a:pPr eaLnBrk="1" hangingPunct="1"/>
            <a:endParaRPr lang="en-US" sz="1600" dirty="0">
              <a:latin typeface="Raleway ExtraBold" pitchFamily="34" charset="-52"/>
            </a:endParaRPr>
          </a:p>
        </p:txBody>
      </p:sp>
    </p:spTree>
    <p:extLst>
      <p:ext uri="{BB962C8B-B14F-4D97-AF65-F5344CB8AC3E}">
        <p14:creationId xmlns="" xmlns:p14="http://schemas.microsoft.com/office/powerpoint/2010/main" val="45650219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xmlns="" id="{032D54DF-EE87-42F5-8F50-D2634E3D1FD9}"/>
              </a:ext>
            </a:extLst>
          </p:cNvPr>
          <p:cNvSpPr>
            <a:spLocks noGrp="1"/>
          </p:cNvSpPr>
          <p:nvPr>
            <p:ph type="sldNum" sz="quarter" idx="12"/>
          </p:nvPr>
        </p:nvSpPr>
        <p:spPr/>
        <p:txBody>
          <a:bodyPr/>
          <a:lstStyle/>
          <a:p>
            <a:fld id="{BDCDBBEF-AA6C-4BA6-85B2-A17D7F280E38}" type="slidenum">
              <a:rPr lang="en-US" smtClean="0"/>
              <a:pPr/>
              <a:t>10</a:t>
            </a:fld>
            <a:endParaRPr lang="en-US"/>
          </a:p>
        </p:txBody>
      </p:sp>
      <p:sp>
        <p:nvSpPr>
          <p:cNvPr id="5" name="Title 1">
            <a:extLst>
              <a:ext uri="{FF2B5EF4-FFF2-40B4-BE49-F238E27FC236}">
                <a16:creationId xmlns:a16="http://schemas.microsoft.com/office/drawing/2014/main" xmlns="" id="{BB987991-7462-47F2-8E4A-0CD3443AB6B9}"/>
              </a:ext>
            </a:extLst>
          </p:cNvPr>
          <p:cNvSpPr txBox="1">
            <a:spLocks/>
          </p:cNvSpPr>
          <p:nvPr/>
        </p:nvSpPr>
        <p:spPr>
          <a:xfrm>
            <a:off x="691343" y="76200"/>
            <a:ext cx="7886700" cy="1183363"/>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dirty="0">
                <a:latin typeface="Times New Roman" pitchFamily="18" charset="0"/>
                <a:cs typeface="Times New Roman" pitchFamily="18" charset="0"/>
              </a:rPr>
              <a:t>Square loss function:</a:t>
            </a:r>
          </a:p>
        </p:txBody>
      </p:sp>
      <p:sp>
        <p:nvSpPr>
          <p:cNvPr id="7" name="TextBox 6">
            <a:extLst>
              <a:ext uri="{FF2B5EF4-FFF2-40B4-BE49-F238E27FC236}">
                <a16:creationId xmlns:a16="http://schemas.microsoft.com/office/drawing/2014/main" xmlns="" id="{9DCE7F73-C50A-45D7-BDA7-1F6B2A93DD2F}"/>
              </a:ext>
            </a:extLst>
          </p:cNvPr>
          <p:cNvSpPr txBox="1"/>
          <p:nvPr/>
        </p:nvSpPr>
        <p:spPr>
          <a:xfrm>
            <a:off x="457200" y="1371600"/>
            <a:ext cx="8104314" cy="2569934"/>
          </a:xfrm>
          <a:prstGeom prst="rect">
            <a:avLst/>
          </a:prstGeom>
          <a:noFill/>
        </p:spPr>
        <p:txBody>
          <a:bodyPr wrap="square">
            <a:spAutoFit/>
          </a:bodyPr>
          <a:lstStyle/>
          <a:p>
            <a:pPr marL="0" marR="0">
              <a:lnSpc>
                <a:spcPct val="115000"/>
              </a:lnSpc>
              <a:spcBef>
                <a:spcPts val="0"/>
              </a:spcBef>
              <a:spcAft>
                <a:spcPts val="1000"/>
              </a:spcAft>
            </a:pP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A popular extension is called the squared hinge loss that simply calculates the square of the score hinge loss. It has the effect of smoothing the surface of the error function and making it numerically easier to work with.</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0" name="Picture 9" descr="Image for post">
            <a:extLst>
              <a:ext uri="{FF2B5EF4-FFF2-40B4-BE49-F238E27FC236}">
                <a16:creationId xmlns:a16="http://schemas.microsoft.com/office/drawing/2014/main" xmlns="" id="{9DA8EBA9-1003-45BE-8A77-681D1720704D}"/>
              </a:ext>
            </a:extLst>
          </p:cNvPr>
          <p:cNvPicPr/>
          <p:nvPr/>
        </p:nvPicPr>
        <p:blipFill>
          <a:blip r:embed="rId2"/>
          <a:srcRect/>
          <a:stretch>
            <a:fillRect/>
          </a:stretch>
        </p:blipFill>
        <p:spPr bwMode="auto">
          <a:xfrm>
            <a:off x="2002324" y="3493806"/>
            <a:ext cx="3636476" cy="3364194"/>
          </a:xfrm>
          <a:prstGeom prst="rect">
            <a:avLst/>
          </a:prstGeom>
          <a:noFill/>
          <a:ln w="9525">
            <a:noFill/>
            <a:miter lim="800000"/>
            <a:headEnd/>
            <a:tailEnd/>
          </a:ln>
        </p:spPr>
      </p:pic>
    </p:spTree>
    <p:extLst>
      <p:ext uri="{BB962C8B-B14F-4D97-AF65-F5344CB8AC3E}">
        <p14:creationId xmlns:p14="http://schemas.microsoft.com/office/powerpoint/2010/main" xmlns="" val="16270815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b="1" dirty="0">
                <a:latin typeface="Times New Roman" pitchFamily="18" charset="0"/>
                <a:cs typeface="Times New Roman" pitchFamily="18" charset="0"/>
              </a:rPr>
              <a:t>Summary</a:t>
            </a:r>
          </a:p>
        </p:txBody>
      </p:sp>
      <p:sp>
        <p:nvSpPr>
          <p:cNvPr id="3" name="Content Placeholder 2"/>
          <p:cNvSpPr>
            <a:spLocks noGrp="1"/>
          </p:cNvSpPr>
          <p:nvPr>
            <p:ph idx="1"/>
          </p:nvPr>
        </p:nvSpPr>
        <p:spPr/>
        <p:txBody>
          <a:bodyPr>
            <a:normAutofit/>
          </a:bodyPr>
          <a:lstStyle/>
          <a:p>
            <a:pPr>
              <a:buNone/>
            </a:pPr>
            <a:r>
              <a:rPr lang="en-US" dirty="0">
                <a:latin typeface="Times New Roman" pitchFamily="18" charset="0"/>
                <a:cs typeface="Times New Roman" pitchFamily="18" charset="0"/>
              </a:rPr>
              <a:t>   Requirement of loss functions is being discussed. There are two categories of loss function, i.e., classification loss and regression loss. Classification loss is discussed.</a:t>
            </a:r>
            <a:endParaRPr lang="en-US" baseline="300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latin typeface="Times New Roman" pitchFamily="18" charset="0"/>
                <a:cs typeface="Times New Roman" pitchFamily="18" charset="0"/>
              </a:rPr>
              <a:pPr/>
              <a:t>11</a:t>
            </a:fld>
            <a:endParaRPr lang="en-US">
              <a:latin typeface="Times New Roman" pitchFamily="18" charset="0"/>
              <a:cs typeface="Times New Roman"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b="1" dirty="0"/>
              <a:t>Questions…</a:t>
            </a:r>
          </a:p>
        </p:txBody>
      </p:sp>
      <p:sp>
        <p:nvSpPr>
          <p:cNvPr id="3" name="Content Placeholder 2"/>
          <p:cNvSpPr>
            <a:spLocks noGrp="1"/>
          </p:cNvSpPr>
          <p:nvPr>
            <p:ph idx="1"/>
          </p:nvPr>
        </p:nvSpPr>
        <p:spPr/>
        <p:txBody>
          <a:bodyPr/>
          <a:lstStyle/>
          <a:p>
            <a:pPr marL="514350" indent="-514350">
              <a:buAutoNum type="arabicPeriod"/>
            </a:pPr>
            <a:r>
              <a:rPr lang="en-US" dirty="0"/>
              <a:t>What do mean by loss functions</a:t>
            </a:r>
          </a:p>
          <a:p>
            <a:pPr marL="514350" indent="-514350">
              <a:buAutoNum type="arabicPeriod"/>
            </a:pPr>
            <a:r>
              <a:rPr lang="en-US" dirty="0"/>
              <a:t>What is the difference between classification and regression loss?</a:t>
            </a:r>
          </a:p>
          <a:p>
            <a:pPr marL="514350" indent="-514350">
              <a:buAutoNum type="arabicPeriod"/>
            </a:pPr>
            <a:r>
              <a:rPr lang="en-US" dirty="0"/>
              <a:t>What do you understand by </a:t>
            </a:r>
            <a:r>
              <a:rPr lang="en-US"/>
              <a:t>cross entropy loss?</a:t>
            </a:r>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4800" b="1" dirty="0">
                <a:latin typeface="Times New Roman" pitchFamily="18" charset="0"/>
                <a:cs typeface="Times New Roman" pitchFamily="18" charset="0"/>
              </a:rPr>
              <a:t>References</a:t>
            </a:r>
            <a:endParaRPr lang="en-US" sz="4800" b="1" dirty="0">
              <a:latin typeface="Times New Roman" pitchFamily="18" charset="0"/>
              <a:cs typeface="Times New Roman" pitchFamily="18" charset="0"/>
            </a:endParaRPr>
          </a:p>
        </p:txBody>
      </p:sp>
      <p:sp>
        <p:nvSpPr>
          <p:cNvPr id="3" name="Content Placeholder 2"/>
          <p:cNvSpPr>
            <a:spLocks noGrp="1"/>
          </p:cNvSpPr>
          <p:nvPr>
            <p:ph idx="1"/>
          </p:nvPr>
        </p:nvSpPr>
        <p:spPr>
          <a:xfrm>
            <a:off x="628650" y="1633928"/>
            <a:ext cx="7886700" cy="4827848"/>
          </a:xfrm>
        </p:spPr>
        <p:txBody>
          <a:bodyPr>
            <a:normAutofit/>
          </a:bodyPr>
          <a:lstStyle/>
          <a:p>
            <a:r>
              <a:rPr lang="en-IN" dirty="0">
                <a:latin typeface="Times New Roman" pitchFamily="18" charset="0"/>
                <a:cs typeface="Times New Roman" pitchFamily="18" charset="0"/>
              </a:rPr>
              <a:t>Book:</a:t>
            </a:r>
          </a:p>
          <a:p>
            <a:pPr lvl="1"/>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S.N.Sivanandam</a:t>
            </a:r>
            <a:r>
              <a:rPr lang="en-US" dirty="0">
                <a:latin typeface="Times New Roman" pitchFamily="18" charset="0"/>
                <a:cs typeface="Times New Roman" pitchFamily="18" charset="0"/>
              </a:rPr>
              <a:t>, S.N </a:t>
            </a:r>
            <a:r>
              <a:rPr lang="en-US" dirty="0" err="1">
                <a:latin typeface="Times New Roman" pitchFamily="18" charset="0"/>
                <a:cs typeface="Times New Roman" pitchFamily="18" charset="0"/>
              </a:rPr>
              <a:t>Deepa</a:t>
            </a:r>
            <a:r>
              <a:rPr lang="en-US" dirty="0">
                <a:latin typeface="Times New Roman" pitchFamily="18" charset="0"/>
                <a:cs typeface="Times New Roman" pitchFamily="18" charset="0"/>
              </a:rPr>
              <a:t>, “Principles of Soft Computing”</a:t>
            </a:r>
            <a:endParaRPr lang="en-IN" dirty="0">
              <a:latin typeface="Times New Roman" pitchFamily="18" charset="0"/>
              <a:cs typeface="Times New Roman" pitchFamily="18" charset="0"/>
            </a:endParaRPr>
          </a:p>
          <a:p>
            <a:r>
              <a:rPr lang="en-IN" dirty="0">
                <a:latin typeface="Times New Roman" pitchFamily="18" charset="0"/>
                <a:cs typeface="Times New Roman" pitchFamily="18" charset="0"/>
              </a:rPr>
              <a:t>Websites:</a:t>
            </a:r>
            <a:endParaRPr lang="en-US" dirty="0">
              <a:latin typeface="Times New Roman" pitchFamily="18" charset="0"/>
              <a:cs typeface="Times New Roman" pitchFamily="18" charset="0"/>
            </a:endParaRPr>
          </a:p>
          <a:p>
            <a:pPr lvl="1"/>
            <a:r>
              <a:rPr lang="en-US" dirty="0">
                <a:latin typeface="Times New Roman" pitchFamily="18" charset="0"/>
                <a:cs typeface="Times New Roman" pitchFamily="18" charset="0"/>
                <a:hlinkClick r:id="rId2"/>
              </a:rPr>
              <a:t>https://nptel.ac.in/courses/106/105/106105173/</a:t>
            </a:r>
            <a:endParaRPr lang="en-US" dirty="0">
              <a:latin typeface="Times New Roman" pitchFamily="18" charset="0"/>
              <a:cs typeface="Times New Roman" pitchFamily="18" charset="0"/>
            </a:endParaRPr>
          </a:p>
          <a:p>
            <a:pPr lvl="1"/>
            <a:r>
              <a:rPr lang="en-IN" dirty="0">
                <a:latin typeface="Times New Roman" pitchFamily="18" charset="0"/>
                <a:cs typeface="Times New Roman" pitchFamily="18" charset="0"/>
              </a:rPr>
              <a:t>Videos:</a:t>
            </a:r>
            <a:endParaRPr lang="en-US" dirty="0">
              <a:latin typeface="Times New Roman" pitchFamily="18" charset="0"/>
              <a:cs typeface="Times New Roman" pitchFamily="18" charset="0"/>
            </a:endParaRPr>
          </a:p>
          <a:p>
            <a:pPr lvl="1"/>
            <a:r>
              <a:rPr lang="en-US" dirty="0">
                <a:latin typeface="Times New Roman" pitchFamily="18" charset="0"/>
                <a:cs typeface="Times New Roman" pitchFamily="18" charset="0"/>
                <a:hlinkClick r:id="rId3"/>
              </a:rPr>
              <a:t>https://www.youtube.com/watch?v=mlfM4SGOAgo</a:t>
            </a:r>
            <a:endParaRPr lang="en-US"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latin typeface="Times New Roman" pitchFamily="18" charset="0"/>
                <a:cs typeface="Times New Roman" pitchFamily="18" charset="0"/>
              </a:rPr>
              <a:pPr/>
              <a:t>13</a:t>
            </a:fld>
            <a:endParaRPr lang="en-US">
              <a:latin typeface="Times New Roman" pitchFamily="18" charset="0"/>
              <a:cs typeface="Times New Roman" pitchFamily="18" charset="0"/>
            </a:endParaRPr>
          </a:p>
        </p:txBody>
      </p:sp>
      <p:pic>
        <p:nvPicPr>
          <p:cNvPr id="5" name="Picture 2" descr="Question turns into answer (With images) | Motion graphics design ..."/>
          <p:cNvPicPr>
            <a:picLocks noChangeAspect="1" noChangeArrowheads="1" noCrop="1"/>
          </p:cNvPicPr>
          <p:nvPr/>
        </p:nvPicPr>
        <p:blipFill>
          <a:blip r:embed="rId4" cstate="print"/>
          <a:srcRect/>
          <a:stretch>
            <a:fillRect/>
          </a:stretch>
        </p:blipFill>
        <p:spPr bwMode="auto">
          <a:xfrm>
            <a:off x="3092228" y="4482059"/>
            <a:ext cx="3222885" cy="1948722"/>
          </a:xfrm>
          <a:prstGeom prst="rect">
            <a:avLst/>
          </a:prstGeom>
          <a:noFill/>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 xmlns:a16="http://schemas.microsoft.com/office/drawing/2014/main" id="{2C813A83-4CF3-4942-8C24-169E11C40466}"/>
              </a:ext>
            </a:extLst>
          </p:cNvPr>
          <p:cNvSpPr/>
          <p:nvPr/>
        </p:nvSpPr>
        <p:spPr>
          <a:xfrm>
            <a:off x="0" y="0"/>
            <a:ext cx="9144000" cy="4686918"/>
          </a:xfrm>
          <a:prstGeom prst="rect">
            <a:avLst/>
          </a:prstGeom>
          <a:solidFill>
            <a:schemeClr val="accent6">
              <a:lumMod val="50000"/>
              <a:alpha val="6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prstClr val="white"/>
                </a:solidFill>
                <a:effectLst/>
                <a:uLnTx/>
                <a:uFillTx/>
                <a:latin typeface="Calibri Light"/>
              </a:rPr>
              <a:t> </a:t>
            </a:r>
          </a:p>
        </p:txBody>
      </p:sp>
      <p:cxnSp>
        <p:nvCxnSpPr>
          <p:cNvPr id="18" name="Straight Connector 17">
            <a:extLst>
              <a:ext uri="{FF2B5EF4-FFF2-40B4-BE49-F238E27FC236}">
                <a16:creationId xmlns="" xmlns:a16="http://schemas.microsoft.com/office/drawing/2014/main" id="{8C6F3F28-25A8-4E20-83C7-12F88E7C28D0}"/>
              </a:ext>
            </a:extLst>
          </p:cNvPr>
          <p:cNvCxnSpPr>
            <a:cxnSpLocks/>
          </p:cNvCxnSpPr>
          <p:nvPr/>
        </p:nvCxnSpPr>
        <p:spPr>
          <a:xfrm>
            <a:off x="7010400" y="0"/>
            <a:ext cx="1371600" cy="18288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 xmlns:a16="http://schemas.microsoft.com/office/drawing/2014/main" id="{8E1879BF-80CB-413D-9BC1-C05963A116D7}"/>
              </a:ext>
            </a:extLst>
          </p:cNvPr>
          <p:cNvCxnSpPr>
            <a:cxnSpLocks/>
          </p:cNvCxnSpPr>
          <p:nvPr/>
        </p:nvCxnSpPr>
        <p:spPr>
          <a:xfrm>
            <a:off x="7626846" y="0"/>
            <a:ext cx="497979" cy="663972"/>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 xmlns:a16="http://schemas.microsoft.com/office/drawing/2014/main" id="{ED354CBC-26FA-4C5C-B91C-AD6F2AE53BC2}"/>
              </a:ext>
            </a:extLst>
          </p:cNvPr>
          <p:cNvCxnSpPr>
            <a:cxnSpLocks/>
          </p:cNvCxnSpPr>
          <p:nvPr/>
        </p:nvCxnSpPr>
        <p:spPr>
          <a:xfrm>
            <a:off x="550070" y="6294598"/>
            <a:ext cx="418759" cy="558345"/>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 xmlns:a16="http://schemas.microsoft.com/office/drawing/2014/main" id="{B6F6E02B-7F30-40ED-9667-2C98864546BE}"/>
              </a:ext>
            </a:extLst>
          </p:cNvPr>
          <p:cNvCxnSpPr>
            <a:cxnSpLocks/>
          </p:cNvCxnSpPr>
          <p:nvPr/>
        </p:nvCxnSpPr>
        <p:spPr>
          <a:xfrm>
            <a:off x="292895" y="5129690"/>
            <a:ext cx="1296233" cy="1728311"/>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9" name="Title 1"/>
          <p:cNvSpPr txBox="1">
            <a:spLocks/>
          </p:cNvSpPr>
          <p:nvPr/>
        </p:nvSpPr>
        <p:spPr>
          <a:xfrm>
            <a:off x="1114427" y="2249080"/>
            <a:ext cx="8043861" cy="1231106"/>
          </a:xfrm>
          <a:prstGeom prst="rect">
            <a:avLst/>
          </a:prstGeom>
        </p:spPr>
        <p:txBody>
          <a:bodyPr wrap="square" lIns="0" tIns="0" rIns="0" bIns="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8000" b="0" i="0" u="none" strike="noStrike" kern="1200" cap="none" spc="0" normalizeH="0" baseline="0" noProof="0" dirty="0">
                <a:ln>
                  <a:noFill/>
                </a:ln>
                <a:solidFill>
                  <a:prstClr val="white"/>
                </a:solidFill>
                <a:effectLst/>
                <a:uLnTx/>
                <a:uFillTx/>
                <a:latin typeface="Casper" panose="02000506000000020004" pitchFamily="2" charset="0"/>
                <a:ea typeface="Segoe UI" panose="020B0502040204020203" pitchFamily="34" charset="0"/>
                <a:cs typeface="Segoe UI" panose="020B0502040204020203" pitchFamily="34" charset="0"/>
              </a:rPr>
              <a:t>THANK YOU</a:t>
            </a:r>
          </a:p>
        </p:txBody>
      </p:sp>
      <p:sp>
        <p:nvSpPr>
          <p:cNvPr id="22" name="Diamond 6">
            <a:extLst>
              <a:ext uri="{FF2B5EF4-FFF2-40B4-BE49-F238E27FC236}">
                <a16:creationId xmlns="" xmlns:a16="http://schemas.microsoft.com/office/drawing/2014/main" id="{AFBA4B1A-59E0-42F9-8062-FE9B4E00A99F}"/>
              </a:ext>
            </a:extLst>
          </p:cNvPr>
          <p:cNvSpPr/>
          <p:nvPr/>
        </p:nvSpPr>
        <p:spPr>
          <a:xfrm>
            <a:off x="1981200" y="1214279"/>
            <a:ext cx="1822847" cy="3225800"/>
          </a:xfrm>
          <a:custGeom>
            <a:avLst/>
            <a:gdLst>
              <a:gd name="connsiteX0" fmla="*/ 0 w 3225800"/>
              <a:gd name="connsiteY0" fmla="*/ 1612900 h 3225800"/>
              <a:gd name="connsiteX1" fmla="*/ 1612900 w 3225800"/>
              <a:gd name="connsiteY1" fmla="*/ 0 h 3225800"/>
              <a:gd name="connsiteX2" fmla="*/ 3225800 w 3225800"/>
              <a:gd name="connsiteY2" fmla="*/ 1612900 h 3225800"/>
              <a:gd name="connsiteX3" fmla="*/ 1612900 w 3225800"/>
              <a:gd name="connsiteY3" fmla="*/ 3225800 h 3225800"/>
              <a:gd name="connsiteX4" fmla="*/ 0 w 3225800"/>
              <a:gd name="connsiteY4"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1612900 w 3225800"/>
              <a:gd name="connsiteY4" fmla="*/ 3225800 h 3225800"/>
              <a:gd name="connsiteX5" fmla="*/ 0 w 3225800"/>
              <a:gd name="connsiteY5"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2430463 w 3225800"/>
              <a:gd name="connsiteY4" fmla="*/ 2413000 h 3225800"/>
              <a:gd name="connsiteX5" fmla="*/ 1612900 w 3225800"/>
              <a:gd name="connsiteY5" fmla="*/ 3225800 h 3225800"/>
              <a:gd name="connsiteX6" fmla="*/ 0 w 3225800"/>
              <a:gd name="connsiteY6" fmla="*/ 1612900 h 3225800"/>
              <a:gd name="connsiteX0" fmla="*/ 3225800 w 3317240"/>
              <a:gd name="connsiteY0" fmla="*/ 1612900 h 3225800"/>
              <a:gd name="connsiteX1" fmla="*/ 2430463 w 3317240"/>
              <a:gd name="connsiteY1" fmla="*/ 2413000 h 3225800"/>
              <a:gd name="connsiteX2" fmla="*/ 1612900 w 3317240"/>
              <a:gd name="connsiteY2" fmla="*/ 3225800 h 3225800"/>
              <a:gd name="connsiteX3" fmla="*/ 0 w 3317240"/>
              <a:gd name="connsiteY3" fmla="*/ 1612900 h 3225800"/>
              <a:gd name="connsiteX4" fmla="*/ 1612900 w 3317240"/>
              <a:gd name="connsiteY4" fmla="*/ 0 h 3225800"/>
              <a:gd name="connsiteX5" fmla="*/ 2430463 w 3317240"/>
              <a:gd name="connsiteY5" fmla="*/ 817563 h 3225800"/>
              <a:gd name="connsiteX6" fmla="*/ 3317240 w 3317240"/>
              <a:gd name="connsiteY6" fmla="*/ 1704340 h 3225800"/>
              <a:gd name="connsiteX0" fmla="*/ 2430463 w 3317240"/>
              <a:gd name="connsiteY0" fmla="*/ 2413000 h 3225800"/>
              <a:gd name="connsiteX1" fmla="*/ 1612900 w 3317240"/>
              <a:gd name="connsiteY1" fmla="*/ 3225800 h 3225800"/>
              <a:gd name="connsiteX2" fmla="*/ 0 w 3317240"/>
              <a:gd name="connsiteY2" fmla="*/ 1612900 h 3225800"/>
              <a:gd name="connsiteX3" fmla="*/ 1612900 w 3317240"/>
              <a:gd name="connsiteY3" fmla="*/ 0 h 3225800"/>
              <a:gd name="connsiteX4" fmla="*/ 2430463 w 3317240"/>
              <a:gd name="connsiteY4" fmla="*/ 817563 h 3225800"/>
              <a:gd name="connsiteX5" fmla="*/ 3317240 w 3317240"/>
              <a:gd name="connsiteY5" fmla="*/ 1704340 h 3225800"/>
              <a:gd name="connsiteX0" fmla="*/ 2430463 w 2430463"/>
              <a:gd name="connsiteY0" fmla="*/ 2413000 h 3225800"/>
              <a:gd name="connsiteX1" fmla="*/ 1612900 w 2430463"/>
              <a:gd name="connsiteY1" fmla="*/ 3225800 h 3225800"/>
              <a:gd name="connsiteX2" fmla="*/ 0 w 2430463"/>
              <a:gd name="connsiteY2" fmla="*/ 1612900 h 3225800"/>
              <a:gd name="connsiteX3" fmla="*/ 1612900 w 2430463"/>
              <a:gd name="connsiteY3" fmla="*/ 0 h 3225800"/>
              <a:gd name="connsiteX4" fmla="*/ 2430463 w 2430463"/>
              <a:gd name="connsiteY4" fmla="*/ 817563 h 3225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0463" h="3225800">
                <a:moveTo>
                  <a:pt x="2430463" y="2413000"/>
                </a:moveTo>
                <a:lnTo>
                  <a:pt x="1612900" y="3225800"/>
                </a:lnTo>
                <a:lnTo>
                  <a:pt x="0" y="1612900"/>
                </a:lnTo>
                <a:lnTo>
                  <a:pt x="1612900" y="0"/>
                </a:lnTo>
                <a:lnTo>
                  <a:pt x="2430463" y="817563"/>
                </a:lnTo>
              </a:path>
            </a:pathLst>
          </a:custGeom>
          <a:noFill/>
          <a:ln w="38100" cap="flat" cmpd="sng" algn="ctr">
            <a:solidFill>
              <a:schemeClr val="bg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smtClean="0">
              <a:ln>
                <a:noFill/>
              </a:ln>
              <a:solidFill>
                <a:prstClr val="white"/>
              </a:solidFill>
              <a:effectLst/>
              <a:uLnTx/>
              <a:uFillTx/>
              <a:latin typeface="Calibri Light"/>
            </a:endParaRPr>
          </a:p>
        </p:txBody>
      </p:sp>
      <p:sp>
        <p:nvSpPr>
          <p:cNvPr id="23" name="Diamond 6">
            <a:extLst>
              <a:ext uri="{FF2B5EF4-FFF2-40B4-BE49-F238E27FC236}">
                <a16:creationId xmlns="" xmlns:a16="http://schemas.microsoft.com/office/drawing/2014/main" id="{4F0CA98B-3337-4AC3-8305-ED6C9C731FFB}"/>
              </a:ext>
            </a:extLst>
          </p:cNvPr>
          <p:cNvSpPr/>
          <p:nvPr/>
        </p:nvSpPr>
        <p:spPr>
          <a:xfrm>
            <a:off x="2174081" y="1214279"/>
            <a:ext cx="1822847" cy="3225800"/>
          </a:xfrm>
          <a:custGeom>
            <a:avLst/>
            <a:gdLst>
              <a:gd name="connsiteX0" fmla="*/ 0 w 3225800"/>
              <a:gd name="connsiteY0" fmla="*/ 1612900 h 3225800"/>
              <a:gd name="connsiteX1" fmla="*/ 1612900 w 3225800"/>
              <a:gd name="connsiteY1" fmla="*/ 0 h 3225800"/>
              <a:gd name="connsiteX2" fmla="*/ 3225800 w 3225800"/>
              <a:gd name="connsiteY2" fmla="*/ 1612900 h 3225800"/>
              <a:gd name="connsiteX3" fmla="*/ 1612900 w 3225800"/>
              <a:gd name="connsiteY3" fmla="*/ 3225800 h 3225800"/>
              <a:gd name="connsiteX4" fmla="*/ 0 w 3225800"/>
              <a:gd name="connsiteY4"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1612900 w 3225800"/>
              <a:gd name="connsiteY4" fmla="*/ 3225800 h 3225800"/>
              <a:gd name="connsiteX5" fmla="*/ 0 w 3225800"/>
              <a:gd name="connsiteY5"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2430463 w 3225800"/>
              <a:gd name="connsiteY4" fmla="*/ 2413000 h 3225800"/>
              <a:gd name="connsiteX5" fmla="*/ 1612900 w 3225800"/>
              <a:gd name="connsiteY5" fmla="*/ 3225800 h 3225800"/>
              <a:gd name="connsiteX6" fmla="*/ 0 w 3225800"/>
              <a:gd name="connsiteY6" fmla="*/ 1612900 h 3225800"/>
              <a:gd name="connsiteX0" fmla="*/ 3225800 w 3317240"/>
              <a:gd name="connsiteY0" fmla="*/ 1612900 h 3225800"/>
              <a:gd name="connsiteX1" fmla="*/ 2430463 w 3317240"/>
              <a:gd name="connsiteY1" fmla="*/ 2413000 h 3225800"/>
              <a:gd name="connsiteX2" fmla="*/ 1612900 w 3317240"/>
              <a:gd name="connsiteY2" fmla="*/ 3225800 h 3225800"/>
              <a:gd name="connsiteX3" fmla="*/ 0 w 3317240"/>
              <a:gd name="connsiteY3" fmla="*/ 1612900 h 3225800"/>
              <a:gd name="connsiteX4" fmla="*/ 1612900 w 3317240"/>
              <a:gd name="connsiteY4" fmla="*/ 0 h 3225800"/>
              <a:gd name="connsiteX5" fmla="*/ 2430463 w 3317240"/>
              <a:gd name="connsiteY5" fmla="*/ 817563 h 3225800"/>
              <a:gd name="connsiteX6" fmla="*/ 3317240 w 3317240"/>
              <a:gd name="connsiteY6" fmla="*/ 1704340 h 3225800"/>
              <a:gd name="connsiteX0" fmla="*/ 2430463 w 3317240"/>
              <a:gd name="connsiteY0" fmla="*/ 2413000 h 3225800"/>
              <a:gd name="connsiteX1" fmla="*/ 1612900 w 3317240"/>
              <a:gd name="connsiteY1" fmla="*/ 3225800 h 3225800"/>
              <a:gd name="connsiteX2" fmla="*/ 0 w 3317240"/>
              <a:gd name="connsiteY2" fmla="*/ 1612900 h 3225800"/>
              <a:gd name="connsiteX3" fmla="*/ 1612900 w 3317240"/>
              <a:gd name="connsiteY3" fmla="*/ 0 h 3225800"/>
              <a:gd name="connsiteX4" fmla="*/ 2430463 w 3317240"/>
              <a:gd name="connsiteY4" fmla="*/ 817563 h 3225800"/>
              <a:gd name="connsiteX5" fmla="*/ 3317240 w 3317240"/>
              <a:gd name="connsiteY5" fmla="*/ 1704340 h 3225800"/>
              <a:gd name="connsiteX0" fmla="*/ 2430463 w 2430463"/>
              <a:gd name="connsiteY0" fmla="*/ 2413000 h 3225800"/>
              <a:gd name="connsiteX1" fmla="*/ 1612900 w 2430463"/>
              <a:gd name="connsiteY1" fmla="*/ 3225800 h 3225800"/>
              <a:gd name="connsiteX2" fmla="*/ 0 w 2430463"/>
              <a:gd name="connsiteY2" fmla="*/ 1612900 h 3225800"/>
              <a:gd name="connsiteX3" fmla="*/ 1612900 w 2430463"/>
              <a:gd name="connsiteY3" fmla="*/ 0 h 3225800"/>
              <a:gd name="connsiteX4" fmla="*/ 2430463 w 2430463"/>
              <a:gd name="connsiteY4" fmla="*/ 817563 h 3225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0463" h="3225800">
                <a:moveTo>
                  <a:pt x="2430463" y="2413000"/>
                </a:moveTo>
                <a:lnTo>
                  <a:pt x="1612900" y="3225800"/>
                </a:lnTo>
                <a:lnTo>
                  <a:pt x="0" y="1612900"/>
                </a:lnTo>
                <a:lnTo>
                  <a:pt x="1612900" y="0"/>
                </a:lnTo>
                <a:lnTo>
                  <a:pt x="2430463" y="817563"/>
                </a:lnTo>
              </a:path>
            </a:pathLst>
          </a:custGeom>
          <a:noFill/>
          <a:ln w="3810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smtClean="0">
              <a:ln>
                <a:noFill/>
              </a:ln>
              <a:solidFill>
                <a:prstClr val="white"/>
              </a:solidFill>
              <a:effectLst/>
              <a:uLnTx/>
              <a:uFillTx/>
              <a:latin typeface="Calibri Light"/>
            </a:endParaRPr>
          </a:p>
        </p:txBody>
      </p:sp>
      <p:grpSp>
        <p:nvGrpSpPr>
          <p:cNvPr id="3" name="Group 28"/>
          <p:cNvGrpSpPr/>
          <p:nvPr/>
        </p:nvGrpSpPr>
        <p:grpSpPr>
          <a:xfrm>
            <a:off x="178141" y="152400"/>
            <a:ext cx="307922" cy="1612900"/>
            <a:chOff x="83821" y="0"/>
            <a:chExt cx="219636" cy="903079"/>
          </a:xfrm>
        </p:grpSpPr>
        <p:sp>
          <p:nvSpPr>
            <p:cNvPr id="30" name="Rectangle 29"/>
            <p:cNvSpPr/>
            <p:nvPr/>
          </p:nvSpPr>
          <p:spPr>
            <a:xfrm>
              <a:off x="84026" y="0"/>
              <a:ext cx="219431" cy="21095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84262" y="408599"/>
              <a:ext cx="219194" cy="49448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83821" y="210952"/>
              <a:ext cx="217937" cy="2209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3" name="Object 32">
              <a:extLst>
                <a:ext uri="{FF2B5EF4-FFF2-40B4-BE49-F238E27FC236}">
                  <a16:creationId xmlns="" xmlns:a16="http://schemas.microsoft.com/office/drawing/2014/main" id="{CAD0D7B8-E462-453C-B296-CA0154FA54AE}"/>
                </a:ext>
              </a:extLst>
            </p:cNvPr>
            <p:cNvGraphicFramePr>
              <a:graphicFrameLocks noChangeAspect="1"/>
            </p:cNvGraphicFramePr>
            <p:nvPr>
              <p:extLst>
                <p:ext uri="{D42A27DB-BD31-4B8C-83A1-F6EECF244321}">
                  <p14:modId xmlns:p14="http://schemas.microsoft.com/office/powerpoint/2010/main" xmlns="" val="4059142145"/>
                </p:ext>
              </p:extLst>
            </p:nvPr>
          </p:nvGraphicFramePr>
          <p:xfrm>
            <a:off x="100420" y="236973"/>
            <a:ext cx="183878" cy="183422"/>
          </p:xfrm>
          <a:graphic>
            <a:graphicData uri="http://schemas.openxmlformats.org/presentationml/2006/ole">
              <p:oleObj spid="_x0000_s4098" name="CorelDRAW" r:id="rId3" imgW="2169000" imgH="2169360" progId="">
                <p:embed/>
              </p:oleObj>
            </a:graphicData>
          </a:graphic>
        </p:graphicFrame>
      </p:grpSp>
      <p:sp>
        <p:nvSpPr>
          <p:cNvPr id="2" name="Rectangle 1"/>
          <p:cNvSpPr/>
          <p:nvPr/>
        </p:nvSpPr>
        <p:spPr>
          <a:xfrm>
            <a:off x="3085504" y="5394448"/>
            <a:ext cx="2589170" cy="646331"/>
          </a:xfrm>
          <a:prstGeom prst="rect">
            <a:avLst/>
          </a:prstGeom>
        </p:spPr>
        <p:txBody>
          <a:bodyPr wrap="none">
            <a:spAutoFit/>
          </a:bodyPr>
          <a:lstStyle/>
          <a:p>
            <a:r>
              <a:rPr lang="en-US" dirty="0" smtClean="0">
                <a:latin typeface="Casper" panose="02000506000000020004" pitchFamily="2" charset="0"/>
                <a:ea typeface="Segoe UI" panose="020B0502040204020203" pitchFamily="34" charset="0"/>
                <a:cs typeface="Segoe UI" panose="020B0502040204020203" pitchFamily="34" charset="0"/>
              </a:rPr>
              <a:t>For queries</a:t>
            </a:r>
          </a:p>
          <a:p>
            <a:r>
              <a:rPr lang="en-US" dirty="0" smtClean="0">
                <a:latin typeface="Casper" panose="02000506000000020004" pitchFamily="2" charset="0"/>
                <a:cs typeface="Segoe UI" panose="020B0502040204020203" pitchFamily="34" charset="0"/>
              </a:rPr>
              <a:t>Email: </a:t>
            </a:r>
            <a:r>
              <a:rPr lang="en-US" dirty="0" err="1" smtClean="0">
                <a:latin typeface="Casper" panose="02000506000000020004" pitchFamily="2" charset="0"/>
                <a:cs typeface="Segoe UI" panose="020B0502040204020203" pitchFamily="34" charset="0"/>
              </a:rPr>
              <a:t>monika.e11032@cumail.in</a:t>
            </a:r>
            <a:endParaRPr lang="en-US" dirty="0"/>
          </a:p>
        </p:txBody>
      </p:sp>
    </p:spTree>
    <p:extLst>
      <p:ext uri="{BB962C8B-B14F-4D97-AF65-F5344CB8AC3E}">
        <p14:creationId xmlns:p14="http://schemas.microsoft.com/office/powerpoint/2010/main" xmlns="" val="265650126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2"/>
          <p:cNvSpPr txBox="1">
            <a:spLocks noGrp="1"/>
          </p:cNvSpPr>
          <p:nvPr>
            <p:ph type="title"/>
          </p:nvPr>
        </p:nvSpPr>
        <p:spPr>
          <a:xfrm>
            <a:off x="629842" y="457203"/>
            <a:ext cx="5058926" cy="742013"/>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4800"/>
              <a:buFont typeface="Calibri"/>
              <a:buNone/>
            </a:pPr>
            <a:r>
              <a:rPr lang="en-US" sz="4800" b="1"/>
              <a:t>Course Objectives</a:t>
            </a:r>
            <a:endParaRPr sz="4800" b="1"/>
          </a:p>
        </p:txBody>
      </p:sp>
      <p:sp>
        <p:nvSpPr>
          <p:cNvPr id="196" name="Google Shape;196;p2"/>
          <p:cNvSpPr txBox="1">
            <a:spLocks noGrp="1"/>
          </p:cNvSpPr>
          <p:nvPr>
            <p:ph type="body" idx="2"/>
          </p:nvPr>
        </p:nvSpPr>
        <p:spPr>
          <a:xfrm>
            <a:off x="629841" y="1477006"/>
            <a:ext cx="8179308" cy="3811588"/>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800"/>
              <a:buNone/>
            </a:pPr>
            <a:r>
              <a:rPr lang="en-US" sz="2800" b="1" dirty="0"/>
              <a:t> </a:t>
            </a:r>
            <a:endParaRPr sz="2800"/>
          </a:p>
          <a:p>
            <a:pPr marL="0" lvl="0" indent="0" algn="l" rtl="0">
              <a:lnSpc>
                <a:spcPct val="90000"/>
              </a:lnSpc>
              <a:spcBef>
                <a:spcPts val="1000"/>
              </a:spcBef>
              <a:spcAft>
                <a:spcPts val="0"/>
              </a:spcAft>
              <a:buClr>
                <a:schemeClr val="dk1"/>
              </a:buClr>
              <a:buSzPts val="2800"/>
              <a:buFont typeface="Arial"/>
              <a:buNone/>
            </a:pPr>
            <a:endParaRPr sz="2800" b="1"/>
          </a:p>
          <a:p>
            <a:pPr marL="0" lvl="0" indent="0" algn="l" rtl="0">
              <a:lnSpc>
                <a:spcPct val="90000"/>
              </a:lnSpc>
              <a:spcBef>
                <a:spcPts val="1000"/>
              </a:spcBef>
              <a:spcAft>
                <a:spcPts val="0"/>
              </a:spcAft>
              <a:buClr>
                <a:schemeClr val="dk1"/>
              </a:buClr>
              <a:buSzPts val="2800"/>
              <a:buFont typeface="Noto Sans Symbols"/>
              <a:buNone/>
            </a:pPr>
            <a:endParaRPr sz="2800" b="1"/>
          </a:p>
        </p:txBody>
      </p:sp>
      <p:sp>
        <p:nvSpPr>
          <p:cNvPr id="197" name="Google Shape;197;p2"/>
          <p:cNvSpPr txBox="1">
            <a:spLocks noGrp="1"/>
          </p:cNvSpPr>
          <p:nvPr>
            <p:ph type="sldNum" idx="12"/>
          </p:nvPr>
        </p:nvSpPr>
        <p:spPr>
          <a:xfrm>
            <a:off x="6457950" y="6356353"/>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2</a:t>
            </a:fld>
            <a:endParaRPr/>
          </a:p>
        </p:txBody>
      </p:sp>
      <p:graphicFrame>
        <p:nvGraphicFramePr>
          <p:cNvPr id="5" name="Table 4"/>
          <p:cNvGraphicFramePr>
            <a:graphicFrameLocks noGrp="1"/>
          </p:cNvGraphicFramePr>
          <p:nvPr/>
        </p:nvGraphicFramePr>
        <p:xfrm>
          <a:off x="534650" y="1634063"/>
          <a:ext cx="8313295" cy="4160034"/>
        </p:xfrm>
        <a:graphic>
          <a:graphicData uri="http://schemas.openxmlformats.org/drawingml/2006/table">
            <a:tbl>
              <a:tblPr firstRow="1" bandRow="1">
                <a:tableStyleId>{22838BEF-8BB2-4498-84A7-C5851F593DF1}</a:tableStyleId>
              </a:tblPr>
              <a:tblGrid>
                <a:gridCol w="8313295"/>
              </a:tblGrid>
              <a:tr h="1348978">
                <a:tc>
                  <a:txBody>
                    <a:bodyPr/>
                    <a:lstStyle/>
                    <a:p>
                      <a:r>
                        <a:rPr lang="en-US" sz="2000" b="1" u="none" strike="noStrike" cap="none" dirty="0" smtClean="0">
                          <a:latin typeface="Calibri" pitchFamily="34" charset="0"/>
                          <a:sym typeface="Arial"/>
                        </a:rPr>
                        <a:t>To introduce soft computing concepts and techniques of artificial neural networks, fuzzy sets, fuzzy logic and genetic algorithms</a:t>
                      </a:r>
                    </a:p>
                  </a:txBody>
                  <a:tcPr marL="68580" marR="68580" anchor="ctr"/>
                </a:tc>
              </a:tr>
              <a:tr h="874885">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2000" b="1" u="none" strike="noStrike" cap="none" dirty="0" smtClean="0">
                          <a:latin typeface="Calibri" pitchFamily="34" charset="0"/>
                          <a:sym typeface="Arial"/>
                        </a:rPr>
                        <a:t>To understand the various techniques from the application point of view.</a:t>
                      </a:r>
                    </a:p>
                    <a:p>
                      <a:endParaRPr lang="en-US" sz="2000" b="1" dirty="0">
                        <a:latin typeface="Calibri" pitchFamily="34" charset="0"/>
                      </a:endParaRPr>
                    </a:p>
                  </a:txBody>
                  <a:tcPr marL="68580" marR="68580" anchor="ctr"/>
                </a:tc>
              </a:tr>
              <a:tr h="1235131">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2000" b="1" u="none" strike="noStrike" cap="none" dirty="0" smtClean="0">
                          <a:latin typeface="Calibri" pitchFamily="34" charset="0"/>
                          <a:sym typeface="Arial"/>
                        </a:rPr>
                        <a:t>To analyze various soft computing techniques and decide the technique to be used in a particular problem situation. </a:t>
                      </a:r>
                    </a:p>
                    <a:p>
                      <a:endParaRPr lang="en-US" sz="2000" b="1" dirty="0">
                        <a:latin typeface="Calibri" pitchFamily="34" charset="0"/>
                      </a:endParaRPr>
                    </a:p>
                  </a:txBody>
                  <a:tcPr marL="68580" marR="68580" anchor="ctr"/>
                </a:tc>
              </a:tr>
              <a:tr h="626143">
                <a:tc>
                  <a:txBody>
                    <a:bodyPr/>
                    <a:lstStyle/>
                    <a:p>
                      <a:r>
                        <a:rPr lang="en-US" sz="2000" b="1" u="none" strike="noStrike" cap="none" dirty="0" smtClean="0">
                          <a:latin typeface="Calibri" pitchFamily="34" charset="0"/>
                          <a:sym typeface="Arial"/>
                        </a:rPr>
                        <a:t>To implement soft computing based solutions for real-world problems</a:t>
                      </a:r>
                    </a:p>
                    <a:p>
                      <a:endParaRPr lang="en-US" sz="2000" b="1" dirty="0">
                        <a:latin typeface="Calibri" pitchFamily="34" charset="0"/>
                      </a:endParaRPr>
                    </a:p>
                  </a:txBody>
                  <a:tcPr marL="68580" marR="68580" anchor="ctr"/>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3"/>
          <p:cNvSpPr txBox="1">
            <a:spLocks noGrp="1"/>
          </p:cNvSpPr>
          <p:nvPr>
            <p:ph type="title"/>
          </p:nvPr>
        </p:nvSpPr>
        <p:spPr>
          <a:xfrm>
            <a:off x="629842" y="457203"/>
            <a:ext cx="5058926" cy="742013"/>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4800"/>
              <a:buFont typeface="Calibri"/>
              <a:buNone/>
            </a:pPr>
            <a:r>
              <a:rPr lang="en-US" sz="4800" b="1"/>
              <a:t>Course Outcomes</a:t>
            </a:r>
            <a:endParaRPr sz="4800" b="1"/>
          </a:p>
        </p:txBody>
      </p:sp>
      <p:sp>
        <p:nvSpPr>
          <p:cNvPr id="203" name="Google Shape;203;p3"/>
          <p:cNvSpPr txBox="1">
            <a:spLocks noGrp="1"/>
          </p:cNvSpPr>
          <p:nvPr>
            <p:ph type="sldNum" idx="12"/>
          </p:nvPr>
        </p:nvSpPr>
        <p:spPr>
          <a:xfrm>
            <a:off x="6457950" y="6356353"/>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3</a:t>
            </a:fld>
            <a:endParaRPr/>
          </a:p>
        </p:txBody>
      </p:sp>
      <p:graphicFrame>
        <p:nvGraphicFramePr>
          <p:cNvPr id="5" name="Table 4"/>
          <p:cNvGraphicFramePr>
            <a:graphicFrameLocks noGrp="1"/>
          </p:cNvGraphicFramePr>
          <p:nvPr/>
        </p:nvGraphicFramePr>
        <p:xfrm>
          <a:off x="247339" y="1556928"/>
          <a:ext cx="8600607" cy="4783910"/>
        </p:xfrm>
        <a:graphic>
          <a:graphicData uri="http://schemas.openxmlformats.org/drawingml/2006/table">
            <a:tbl>
              <a:tblPr/>
              <a:tblGrid>
                <a:gridCol w="630704"/>
                <a:gridCol w="7040663"/>
                <a:gridCol w="929240"/>
              </a:tblGrid>
              <a:tr h="896983">
                <a:tc>
                  <a:txBody>
                    <a:bodyPr/>
                    <a:lstStyle/>
                    <a:p>
                      <a:pPr marL="0" marR="53975">
                        <a:lnSpc>
                          <a:spcPct val="115000"/>
                        </a:lnSpc>
                        <a:spcBef>
                          <a:spcPts val="0"/>
                        </a:spcBef>
                        <a:spcAft>
                          <a:spcPts val="1000"/>
                        </a:spcAft>
                      </a:pPr>
                      <a:r>
                        <a:rPr lang="en-US" sz="2000" b="1">
                          <a:solidFill>
                            <a:srgbClr val="000000"/>
                          </a:solidFill>
                          <a:latin typeface="Calibri Light"/>
                          <a:ea typeface="Calibri"/>
                          <a:cs typeface="Calibri"/>
                        </a:rPr>
                        <a:t>CO1</a:t>
                      </a:r>
                      <a:endParaRPr lang="en-US" sz="2000" b="1">
                        <a:latin typeface="Calibri"/>
                        <a:ea typeface="Calibri"/>
                        <a:cs typeface="Times New Roman"/>
                      </a:endParaRP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E4D5"/>
                    </a:solidFill>
                  </a:tcPr>
                </a:tc>
                <a:tc>
                  <a:txBody>
                    <a:bodyPr/>
                    <a:lstStyle/>
                    <a:p>
                      <a:pPr marL="0" marR="0" fontAlgn="base">
                        <a:lnSpc>
                          <a:spcPct val="115000"/>
                        </a:lnSpc>
                        <a:spcBef>
                          <a:spcPts val="0"/>
                        </a:spcBef>
                        <a:spcAft>
                          <a:spcPts val="0"/>
                        </a:spcAft>
                      </a:pPr>
                      <a:r>
                        <a:rPr lang="en-US" sz="2000" b="1">
                          <a:solidFill>
                            <a:srgbClr val="000000"/>
                          </a:solidFill>
                          <a:latin typeface="Calibri Light"/>
                          <a:ea typeface="Times New Roman"/>
                          <a:cs typeface="Times New Roman"/>
                        </a:rPr>
                        <a:t>Identify and describe soft computing techniques and their roles in building intelligent. Machines</a:t>
                      </a:r>
                      <a:endParaRPr lang="en-US" sz="2000" b="1">
                        <a:latin typeface="Calibri"/>
                        <a:ea typeface="Calibri"/>
                        <a:cs typeface="Times New Roman"/>
                      </a:endParaRP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E4D5"/>
                    </a:solidFill>
                  </a:tcPr>
                </a:tc>
                <a:tc>
                  <a:txBody>
                    <a:bodyPr/>
                    <a:lstStyle/>
                    <a:p>
                      <a:pPr marL="0" marR="53975">
                        <a:lnSpc>
                          <a:spcPct val="115000"/>
                        </a:lnSpc>
                        <a:spcBef>
                          <a:spcPts val="0"/>
                        </a:spcBef>
                        <a:spcAft>
                          <a:spcPts val="1000"/>
                        </a:spcAft>
                      </a:pPr>
                      <a:r>
                        <a:rPr lang="en-US" sz="2000" b="1">
                          <a:solidFill>
                            <a:srgbClr val="000000"/>
                          </a:solidFill>
                          <a:latin typeface="Calibri Light"/>
                          <a:ea typeface="Calibri"/>
                          <a:cs typeface="Calibri"/>
                        </a:rPr>
                        <a:t>1</a:t>
                      </a:r>
                      <a:endParaRPr lang="en-US" sz="2000" b="1">
                        <a:latin typeface="Calibri"/>
                        <a:ea typeface="Calibri"/>
                        <a:cs typeface="Times New Roman"/>
                      </a:endParaRP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E4D5"/>
                    </a:solidFill>
                  </a:tcPr>
                </a:tc>
              </a:tr>
              <a:tr h="896983">
                <a:tc>
                  <a:txBody>
                    <a:bodyPr/>
                    <a:lstStyle/>
                    <a:p>
                      <a:pPr marL="0" marR="53975">
                        <a:lnSpc>
                          <a:spcPct val="115000"/>
                        </a:lnSpc>
                        <a:spcBef>
                          <a:spcPts val="0"/>
                        </a:spcBef>
                        <a:spcAft>
                          <a:spcPts val="1000"/>
                        </a:spcAft>
                      </a:pPr>
                      <a:r>
                        <a:rPr lang="en-US" sz="2000" b="1">
                          <a:solidFill>
                            <a:srgbClr val="000000"/>
                          </a:solidFill>
                          <a:latin typeface="Calibri Light"/>
                          <a:ea typeface="Calibri"/>
                          <a:cs typeface="Calibri"/>
                        </a:rPr>
                        <a:t>CO2</a:t>
                      </a:r>
                      <a:endParaRPr lang="en-US" sz="2000" b="1">
                        <a:latin typeface="Calibri"/>
                        <a:ea typeface="Calibri"/>
                        <a:cs typeface="Times New Roman"/>
                      </a:endParaRP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2EFD9"/>
                    </a:solidFill>
                  </a:tcPr>
                </a:tc>
                <a:tc>
                  <a:txBody>
                    <a:bodyPr/>
                    <a:lstStyle/>
                    <a:p>
                      <a:pPr marL="0" marR="0" fontAlgn="base">
                        <a:lnSpc>
                          <a:spcPct val="115000"/>
                        </a:lnSpc>
                        <a:spcBef>
                          <a:spcPts val="0"/>
                        </a:spcBef>
                        <a:spcAft>
                          <a:spcPts val="0"/>
                        </a:spcAft>
                      </a:pPr>
                      <a:r>
                        <a:rPr lang="en-US" sz="2000" b="1">
                          <a:solidFill>
                            <a:srgbClr val="000000"/>
                          </a:solidFill>
                          <a:latin typeface="Calibri Light"/>
                          <a:ea typeface="Times New Roman"/>
                          <a:cs typeface="Times New Roman"/>
                        </a:rPr>
                        <a:t>Recognize the feasibility of applying a soft computing methodology for a particular problem.</a:t>
                      </a:r>
                      <a:endParaRPr lang="en-US" sz="2000" b="1">
                        <a:latin typeface="Calibri"/>
                        <a:ea typeface="Calibri"/>
                        <a:cs typeface="Times New Roman"/>
                      </a:endParaRP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2EFD9"/>
                    </a:solidFill>
                  </a:tcPr>
                </a:tc>
                <a:tc>
                  <a:txBody>
                    <a:bodyPr/>
                    <a:lstStyle/>
                    <a:p>
                      <a:pPr marL="0" marR="53975">
                        <a:lnSpc>
                          <a:spcPct val="115000"/>
                        </a:lnSpc>
                        <a:spcBef>
                          <a:spcPts val="0"/>
                        </a:spcBef>
                        <a:spcAft>
                          <a:spcPts val="1000"/>
                        </a:spcAft>
                      </a:pPr>
                      <a:r>
                        <a:rPr lang="en-US" sz="2000" b="1">
                          <a:solidFill>
                            <a:srgbClr val="000000"/>
                          </a:solidFill>
                          <a:latin typeface="Calibri Light"/>
                          <a:ea typeface="Calibri"/>
                          <a:cs typeface="Calibri"/>
                        </a:rPr>
                        <a:t>2,4</a:t>
                      </a:r>
                      <a:endParaRPr lang="en-US" sz="2000" b="1">
                        <a:latin typeface="Calibri"/>
                        <a:ea typeface="Calibri"/>
                        <a:cs typeface="Times New Roman"/>
                      </a:endParaRP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2EFD9"/>
                    </a:solidFill>
                  </a:tcPr>
                </a:tc>
              </a:tr>
              <a:tr h="1494972">
                <a:tc>
                  <a:txBody>
                    <a:bodyPr/>
                    <a:lstStyle/>
                    <a:p>
                      <a:pPr marL="0" marR="53975">
                        <a:lnSpc>
                          <a:spcPct val="115000"/>
                        </a:lnSpc>
                        <a:spcBef>
                          <a:spcPts val="0"/>
                        </a:spcBef>
                        <a:spcAft>
                          <a:spcPts val="1000"/>
                        </a:spcAft>
                      </a:pPr>
                      <a:r>
                        <a:rPr lang="en-US" sz="2000" b="1">
                          <a:solidFill>
                            <a:srgbClr val="000000"/>
                          </a:solidFill>
                          <a:latin typeface="Calibri Light"/>
                          <a:ea typeface="Calibri"/>
                          <a:cs typeface="Calibri"/>
                        </a:rPr>
                        <a:t>CO3</a:t>
                      </a:r>
                      <a:endParaRPr lang="en-US" sz="2000" b="1">
                        <a:latin typeface="Calibri"/>
                        <a:ea typeface="Calibri"/>
                        <a:cs typeface="Times New Roman"/>
                      </a:endParaRP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DEDED"/>
                    </a:solidFill>
                  </a:tcPr>
                </a:tc>
                <a:tc>
                  <a:txBody>
                    <a:bodyPr/>
                    <a:lstStyle/>
                    <a:p>
                      <a:pPr marL="0" marR="0" fontAlgn="base">
                        <a:lnSpc>
                          <a:spcPct val="115000"/>
                        </a:lnSpc>
                        <a:spcBef>
                          <a:spcPts val="0"/>
                        </a:spcBef>
                        <a:spcAft>
                          <a:spcPts val="0"/>
                        </a:spcAft>
                      </a:pPr>
                      <a:r>
                        <a:rPr lang="en-US" sz="2000" b="1">
                          <a:solidFill>
                            <a:srgbClr val="000000"/>
                          </a:solidFill>
                          <a:latin typeface="Calibri Light"/>
                          <a:ea typeface="Times New Roman"/>
                          <a:cs typeface="Times New Roman"/>
                        </a:rPr>
                        <a:t>Apply fuzzy logic and reasoning to handle uncertainty and solve engineering problems, genetic algorithms to combinatorial optimization problems and neural networks to pattern classification and regression problems.</a:t>
                      </a:r>
                      <a:endParaRPr lang="en-US" sz="2000" b="1">
                        <a:latin typeface="Calibri"/>
                        <a:ea typeface="Calibri"/>
                        <a:cs typeface="Times New Roman"/>
                      </a:endParaRP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DEDED"/>
                    </a:solidFill>
                  </a:tcPr>
                </a:tc>
                <a:tc>
                  <a:txBody>
                    <a:bodyPr/>
                    <a:lstStyle/>
                    <a:p>
                      <a:pPr marL="0" marR="53975">
                        <a:lnSpc>
                          <a:spcPct val="115000"/>
                        </a:lnSpc>
                        <a:spcBef>
                          <a:spcPts val="0"/>
                        </a:spcBef>
                        <a:spcAft>
                          <a:spcPts val="1000"/>
                        </a:spcAft>
                      </a:pPr>
                      <a:r>
                        <a:rPr lang="en-US" sz="2000" b="1">
                          <a:solidFill>
                            <a:srgbClr val="000000"/>
                          </a:solidFill>
                          <a:latin typeface="Calibri Light"/>
                          <a:ea typeface="Calibri"/>
                          <a:cs typeface="Calibri"/>
                        </a:rPr>
                        <a:t>3</a:t>
                      </a:r>
                      <a:endParaRPr lang="en-US" sz="2000" b="1">
                        <a:latin typeface="Calibri"/>
                        <a:ea typeface="Calibri"/>
                        <a:cs typeface="Times New Roman"/>
                      </a:endParaRP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DEDED"/>
                    </a:solidFill>
                  </a:tcPr>
                </a:tc>
              </a:tr>
              <a:tr h="896983">
                <a:tc>
                  <a:txBody>
                    <a:bodyPr/>
                    <a:lstStyle/>
                    <a:p>
                      <a:pPr marL="0" marR="53975">
                        <a:lnSpc>
                          <a:spcPct val="115000"/>
                        </a:lnSpc>
                        <a:spcBef>
                          <a:spcPts val="0"/>
                        </a:spcBef>
                        <a:spcAft>
                          <a:spcPts val="1000"/>
                        </a:spcAft>
                      </a:pPr>
                      <a:r>
                        <a:rPr lang="en-US" sz="2000" b="1">
                          <a:solidFill>
                            <a:srgbClr val="000000"/>
                          </a:solidFill>
                          <a:latin typeface="Calibri Light"/>
                          <a:ea typeface="Calibri"/>
                          <a:cs typeface="Calibri"/>
                        </a:rPr>
                        <a:t>CO4</a:t>
                      </a:r>
                      <a:endParaRPr lang="en-US" sz="2000" b="1">
                        <a:latin typeface="Calibri"/>
                        <a:ea typeface="Calibri"/>
                        <a:cs typeface="Times New Roman"/>
                      </a:endParaRP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marL="0" marR="0" fontAlgn="base">
                        <a:lnSpc>
                          <a:spcPct val="115000"/>
                        </a:lnSpc>
                        <a:spcBef>
                          <a:spcPts val="0"/>
                        </a:spcBef>
                        <a:spcAft>
                          <a:spcPts val="0"/>
                        </a:spcAft>
                      </a:pPr>
                      <a:r>
                        <a:rPr lang="en-US" sz="2000" b="1">
                          <a:solidFill>
                            <a:srgbClr val="000000"/>
                          </a:solidFill>
                          <a:latin typeface="Calibri Light"/>
                          <a:ea typeface="Times New Roman"/>
                          <a:cs typeface="Times New Roman"/>
                        </a:rPr>
                        <a:t>Effectively use modern software tools to solve real problems using a soft computing approach.</a:t>
                      </a:r>
                      <a:endParaRPr lang="en-US" sz="2000" b="1">
                        <a:latin typeface="Calibri"/>
                        <a:ea typeface="Calibri"/>
                        <a:cs typeface="Times New Roman"/>
                      </a:endParaRP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marL="0" marR="53975">
                        <a:lnSpc>
                          <a:spcPct val="115000"/>
                        </a:lnSpc>
                        <a:spcBef>
                          <a:spcPts val="0"/>
                        </a:spcBef>
                        <a:spcAft>
                          <a:spcPts val="1000"/>
                        </a:spcAft>
                      </a:pPr>
                      <a:r>
                        <a:rPr lang="en-US" sz="2000" b="1">
                          <a:solidFill>
                            <a:srgbClr val="000000"/>
                          </a:solidFill>
                          <a:latin typeface="Calibri Light"/>
                          <a:ea typeface="Calibri"/>
                          <a:cs typeface="Calibri"/>
                        </a:rPr>
                        <a:t>3</a:t>
                      </a:r>
                      <a:endParaRPr lang="en-US" sz="2000" b="1">
                        <a:latin typeface="Calibri"/>
                        <a:ea typeface="Calibri"/>
                        <a:cs typeface="Times New Roman"/>
                      </a:endParaRP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r>
              <a:tr h="597989">
                <a:tc>
                  <a:txBody>
                    <a:bodyPr/>
                    <a:lstStyle/>
                    <a:p>
                      <a:pPr marL="0" marR="53975">
                        <a:lnSpc>
                          <a:spcPct val="115000"/>
                        </a:lnSpc>
                        <a:spcBef>
                          <a:spcPts val="0"/>
                        </a:spcBef>
                        <a:spcAft>
                          <a:spcPts val="1000"/>
                        </a:spcAft>
                      </a:pPr>
                      <a:r>
                        <a:rPr lang="en-US" sz="2000" b="1">
                          <a:solidFill>
                            <a:srgbClr val="000000"/>
                          </a:solidFill>
                          <a:latin typeface="Calibri Light"/>
                          <a:ea typeface="Calibri"/>
                          <a:cs typeface="Calibri"/>
                        </a:rPr>
                        <a:t>CO5</a:t>
                      </a:r>
                      <a:endParaRPr lang="en-US" sz="2000" b="1">
                        <a:latin typeface="Calibri"/>
                        <a:ea typeface="Calibri"/>
                        <a:cs typeface="Times New Roman"/>
                      </a:endParaRP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E2F3"/>
                    </a:solidFill>
                  </a:tcPr>
                </a:tc>
                <a:tc>
                  <a:txBody>
                    <a:bodyPr/>
                    <a:lstStyle/>
                    <a:p>
                      <a:pPr marL="0" marR="53975">
                        <a:lnSpc>
                          <a:spcPct val="115000"/>
                        </a:lnSpc>
                        <a:spcBef>
                          <a:spcPts val="0"/>
                        </a:spcBef>
                        <a:spcAft>
                          <a:spcPts val="1000"/>
                        </a:spcAft>
                      </a:pPr>
                      <a:r>
                        <a:rPr lang="en-US" sz="2000" b="1">
                          <a:solidFill>
                            <a:srgbClr val="000000"/>
                          </a:solidFill>
                          <a:latin typeface="Calibri Light"/>
                          <a:ea typeface="Times New Roman"/>
                          <a:cs typeface="Times New Roman"/>
                        </a:rPr>
                        <a:t>Evaluate various soft computing approaches for a given problem.</a:t>
                      </a:r>
                      <a:endParaRPr lang="en-US" sz="2000" b="1">
                        <a:latin typeface="Calibri"/>
                        <a:ea typeface="Calibri"/>
                        <a:cs typeface="Times New Roman"/>
                      </a:endParaRP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E2F3"/>
                    </a:solidFill>
                  </a:tcPr>
                </a:tc>
                <a:tc>
                  <a:txBody>
                    <a:bodyPr/>
                    <a:lstStyle/>
                    <a:p>
                      <a:pPr marL="0" marR="53975">
                        <a:lnSpc>
                          <a:spcPct val="115000"/>
                        </a:lnSpc>
                        <a:spcBef>
                          <a:spcPts val="0"/>
                        </a:spcBef>
                        <a:spcAft>
                          <a:spcPts val="1000"/>
                        </a:spcAft>
                      </a:pPr>
                      <a:r>
                        <a:rPr lang="en-US" sz="2000" b="1" dirty="0">
                          <a:solidFill>
                            <a:srgbClr val="000000"/>
                          </a:solidFill>
                          <a:latin typeface="Calibri Light"/>
                          <a:ea typeface="Calibri"/>
                          <a:cs typeface="Calibri"/>
                        </a:rPr>
                        <a:t>4</a:t>
                      </a:r>
                      <a:endParaRPr lang="en-US" sz="2000" b="1" dirty="0">
                        <a:latin typeface="Calibri"/>
                        <a:ea typeface="Calibri"/>
                        <a:cs typeface="Times New Roman"/>
                      </a:endParaRP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E2F3"/>
                    </a:solidFill>
                  </a:tcPr>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9842" y="457203"/>
            <a:ext cx="5058926" cy="742013"/>
          </a:xfrm>
        </p:spPr>
        <p:txBody>
          <a:bodyPr>
            <a:noAutofit/>
          </a:bodyPr>
          <a:lstStyle/>
          <a:p>
            <a:r>
              <a:rPr lang="en-US" sz="4800" b="1" dirty="0" smtClean="0"/>
              <a:t>Table of Contents</a:t>
            </a:r>
            <a:endParaRPr lang="en-US" sz="4800" b="1" dirty="0"/>
          </a:p>
        </p:txBody>
      </p:sp>
      <p:sp>
        <p:nvSpPr>
          <p:cNvPr id="4" name="Text Placeholder 3"/>
          <p:cNvSpPr>
            <a:spLocks noGrp="1"/>
          </p:cNvSpPr>
          <p:nvPr>
            <p:ph type="body" sz="half" idx="2"/>
          </p:nvPr>
        </p:nvSpPr>
        <p:spPr>
          <a:xfrm>
            <a:off x="584870" y="1502764"/>
            <a:ext cx="7797129" cy="3811588"/>
          </a:xfrm>
        </p:spPr>
        <p:txBody>
          <a:bodyPr>
            <a:noAutofit/>
          </a:bodyPr>
          <a:lstStyle/>
          <a:p>
            <a:pPr>
              <a:buFont typeface="Arial" pitchFamily="34" charset="0"/>
              <a:buChar char="•"/>
            </a:pPr>
            <a:r>
              <a:rPr lang="en-US" sz="2800" dirty="0" smtClean="0"/>
              <a:t>Loss functions and optimization</a:t>
            </a:r>
          </a:p>
          <a:p>
            <a:pPr>
              <a:buFont typeface="Arial" pitchFamily="34" charset="0"/>
              <a:buChar char="•"/>
            </a:pPr>
            <a:r>
              <a:rPr lang="en-US" sz="2800" dirty="0" smtClean="0"/>
              <a:t>Cross entropy loss </a:t>
            </a:r>
          </a:p>
          <a:p>
            <a:pPr>
              <a:buFont typeface="Arial" pitchFamily="34" charset="0"/>
              <a:buChar char="•"/>
            </a:pPr>
            <a:r>
              <a:rPr lang="en-US" sz="2800" dirty="0" smtClean="0"/>
              <a:t>Activation function</a:t>
            </a:r>
            <a:endParaRPr lang="en-US" sz="2800" b="1" dirty="0"/>
          </a:p>
        </p:txBody>
      </p:sp>
      <p:sp>
        <p:nvSpPr>
          <p:cNvPr id="5" name="Slide Number Placeholder 4"/>
          <p:cNvSpPr>
            <a:spLocks noGrp="1"/>
          </p:cNvSpPr>
          <p:nvPr>
            <p:ph type="sldNum" sz="quarter" idx="12"/>
          </p:nvPr>
        </p:nvSpPr>
        <p:spPr/>
        <p:txBody>
          <a:bodyPr/>
          <a:lstStyle/>
          <a:p>
            <a:fld id="{BDCDBBEF-AA6C-4BA6-85B2-A17D7F280E38}" type="slidenum">
              <a:rPr lang="en-US" smtClean="0"/>
              <a:pPr/>
              <a:t>4</a:t>
            </a:fld>
            <a:endParaRPr lang="en-US"/>
          </a:p>
        </p:txBody>
      </p:sp>
    </p:spTree>
    <p:extLst>
      <p:ext uri="{BB962C8B-B14F-4D97-AF65-F5344CB8AC3E}">
        <p14:creationId xmlns:p14="http://schemas.microsoft.com/office/powerpoint/2010/main" xmlns="" val="42816531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95600"/>
            <a:ext cx="8229600" cy="1143000"/>
          </a:xfrm>
        </p:spPr>
        <p:txBody>
          <a:bodyPr>
            <a:normAutofit fontScale="90000"/>
          </a:bodyPr>
          <a:lstStyle/>
          <a:p>
            <a:r>
              <a:rPr lang="en-US" b="1" dirty="0" smtClean="0"/>
              <a:t>Neural Network </a:t>
            </a:r>
            <a:br>
              <a:rPr lang="en-US" b="1" dirty="0" smtClean="0"/>
            </a:br>
            <a:r>
              <a:rPr lang="en-US" b="1" dirty="0" smtClean="0"/>
              <a:t>Optimization Methods</a:t>
            </a:r>
            <a:endParaRPr lang="en-US" b="1" dirty="0"/>
          </a:p>
        </p:txBody>
      </p:sp>
      <p:sp>
        <p:nvSpPr>
          <p:cNvPr id="4" name="Slide Number Placeholder 3"/>
          <p:cNvSpPr>
            <a:spLocks noGrp="1"/>
          </p:cNvSpPr>
          <p:nvPr>
            <p:ph type="sldNum" sz="quarter" idx="12"/>
          </p:nvPr>
        </p:nvSpPr>
        <p:spPr/>
        <p:txBody>
          <a:bodyPr/>
          <a:lstStyle/>
          <a:p>
            <a:fld id="{3196E4FA-0509-4C1E-ADB1-D05ADE4219A2}" type="slidenum">
              <a:rPr lang="en-US" smtClean="0"/>
              <a:pPr/>
              <a:t>5</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32453" y="136526"/>
            <a:ext cx="7278135" cy="2861508"/>
          </a:xfrm>
        </p:spPr>
        <p:txBody>
          <a:bodyPr>
            <a:normAutofit/>
          </a:bodyPr>
          <a:lstStyle/>
          <a:p>
            <a:r>
              <a:rPr lang="en-US" sz="4400" b="1" dirty="0">
                <a:solidFill>
                  <a:srgbClr val="000000"/>
                </a:solidFill>
                <a:effectLst/>
                <a:latin typeface="Times New Roman" panose="02020603050405020304" pitchFamily="18" charset="0"/>
                <a:ea typeface="Times New Roman" panose="02020603050405020304" pitchFamily="18" charset="0"/>
              </a:rPr>
              <a:t>Cross Entropy loss</a:t>
            </a:r>
            <a:r>
              <a:rPr lang="en-US" b="1" dirty="0">
                <a:latin typeface="Times New Roman" pitchFamily="18" charset="0"/>
                <a:cs typeface="Times New Roman" pitchFamily="18" charset="0"/>
              </a:rPr>
              <a:t/>
            </a:r>
            <a:br>
              <a:rPr lang="en-US" b="1" dirty="0">
                <a:latin typeface="Times New Roman" pitchFamily="18" charset="0"/>
                <a:cs typeface="Times New Roman" pitchFamily="18" charset="0"/>
              </a:rPr>
            </a:br>
            <a:r>
              <a:rPr lang="en-US" dirty="0">
                <a:latin typeface="Times New Roman" pitchFamily="18" charset="0"/>
                <a:cs typeface="Times New Roman" pitchFamily="18" charset="0"/>
              </a:rPr>
              <a:t/>
            </a:r>
            <a:br>
              <a:rPr lang="en-US" dirty="0">
                <a:latin typeface="Times New Roman" pitchFamily="18" charset="0"/>
                <a:cs typeface="Times New Roman" pitchFamily="18" charset="0"/>
              </a:rPr>
            </a:br>
            <a:endParaRPr lang="en-US"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latin typeface="Times New Roman" pitchFamily="18" charset="0"/>
                <a:cs typeface="Times New Roman" pitchFamily="18" charset="0"/>
              </a:rPr>
              <a:pPr/>
              <a:t>6</a:t>
            </a:fld>
            <a:endParaRPr lang="en-US">
              <a:latin typeface="Times New Roman" pitchFamily="18" charset="0"/>
              <a:cs typeface="Times New Roman" pitchFamily="18" charset="0"/>
            </a:endParaRPr>
          </a:p>
        </p:txBody>
      </p:sp>
      <p:sp>
        <p:nvSpPr>
          <p:cNvPr id="8" name="TextBox 7">
            <a:extLst>
              <a:ext uri="{FF2B5EF4-FFF2-40B4-BE49-F238E27FC236}">
                <a16:creationId xmlns:a16="http://schemas.microsoft.com/office/drawing/2014/main" xmlns="" id="{233215B9-E7BE-4FDE-B127-132A259F1E19}"/>
              </a:ext>
            </a:extLst>
          </p:cNvPr>
          <p:cNvSpPr txBox="1"/>
          <p:nvPr/>
        </p:nvSpPr>
        <p:spPr>
          <a:xfrm>
            <a:off x="453684" y="2210376"/>
            <a:ext cx="8056904" cy="3874907"/>
          </a:xfrm>
          <a:prstGeom prst="rect">
            <a:avLst/>
          </a:prstGeom>
          <a:noFill/>
        </p:spPr>
        <p:txBody>
          <a:bodyPr wrap="square">
            <a:spAutoFit/>
          </a:bodyPr>
          <a:lstStyle/>
          <a:p>
            <a:pPr marL="342900" marR="0" indent="-342900">
              <a:lnSpc>
                <a:spcPct val="115000"/>
              </a:lnSpc>
              <a:spcBef>
                <a:spcPts val="0"/>
              </a:spcBef>
              <a:spcAft>
                <a:spcPts val="1000"/>
              </a:spcAft>
              <a:buFont typeface="Arial" panose="020B0604020202020204" pitchFamily="34" charset="0"/>
              <a:buChar char="•"/>
            </a:pP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It measures the performance of a classification model whose output is a probability value between 0 and 1. </a:t>
            </a:r>
          </a:p>
          <a:p>
            <a:pPr marL="342900" marR="0" indent="-342900">
              <a:lnSpc>
                <a:spcPct val="115000"/>
              </a:lnSpc>
              <a:spcBef>
                <a:spcPts val="0"/>
              </a:spcBef>
              <a:spcAft>
                <a:spcPts val="1000"/>
              </a:spcAft>
              <a:buFont typeface="Arial" panose="020B0604020202020204" pitchFamily="34" charset="0"/>
              <a:buChar char="•"/>
            </a:pP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Cross-entropy loss increases as the predicted probability diverges from the actual label. </a:t>
            </a:r>
          </a:p>
          <a:p>
            <a:pPr marL="342900" marR="0" indent="-342900">
              <a:lnSpc>
                <a:spcPct val="115000"/>
              </a:lnSpc>
              <a:spcBef>
                <a:spcPts val="0"/>
              </a:spcBef>
              <a:spcAft>
                <a:spcPts val="1000"/>
              </a:spcAft>
              <a:buFont typeface="Arial" panose="020B0604020202020204" pitchFamily="34" charset="0"/>
              <a:buChar char="•"/>
            </a:pP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So predicting a probability of .012 when the actual observation label is 1 would be bad and result in a high loss value. A perfect model would have a log loss of 0.</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0"/>
              </a:spcAft>
            </a:pP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5072" y="374754"/>
            <a:ext cx="7886700" cy="1009806"/>
          </a:xfrm>
        </p:spPr>
        <p:txBody>
          <a:bodyPr>
            <a:normAutofit/>
          </a:bodyPr>
          <a:lstStyle/>
          <a:p>
            <a:r>
              <a:rPr lang="en-US" dirty="0">
                <a:latin typeface="Times New Roman" pitchFamily="18" charset="0"/>
                <a:cs typeface="Times New Roman" pitchFamily="18" charset="0"/>
              </a:rPr>
              <a:t>Continue:</a:t>
            </a:r>
          </a:p>
        </p:txBody>
      </p:sp>
      <p:sp>
        <p:nvSpPr>
          <p:cNvPr id="4" name="Slide Number Placeholder 3"/>
          <p:cNvSpPr>
            <a:spLocks noGrp="1"/>
          </p:cNvSpPr>
          <p:nvPr>
            <p:ph type="sldNum" sz="quarter" idx="12"/>
          </p:nvPr>
        </p:nvSpPr>
        <p:spPr/>
        <p:txBody>
          <a:bodyPr/>
          <a:lstStyle/>
          <a:p>
            <a:fld id="{BDCDBBEF-AA6C-4BA6-85B2-A17D7F280E38}" type="slidenum">
              <a:rPr lang="en-US" smtClean="0">
                <a:latin typeface="Times New Roman" pitchFamily="18" charset="0"/>
                <a:cs typeface="Times New Roman" pitchFamily="18" charset="0"/>
              </a:rPr>
              <a:pPr/>
              <a:t>7</a:t>
            </a:fld>
            <a:endParaRPr lang="en-US">
              <a:latin typeface="Times New Roman" pitchFamily="18" charset="0"/>
              <a:cs typeface="Times New Roman" pitchFamily="18" charset="0"/>
            </a:endParaRPr>
          </a:p>
        </p:txBody>
      </p:sp>
      <p:sp>
        <p:nvSpPr>
          <p:cNvPr id="5" name="Rectangle 2">
            <a:extLst>
              <a:ext uri="{FF2B5EF4-FFF2-40B4-BE49-F238E27FC236}">
                <a16:creationId xmlns:a16="http://schemas.microsoft.com/office/drawing/2014/main" xmlns="" id="{6D5EF4D5-081D-4A46-AAC6-B2DA2C69C8C8}"/>
              </a:ext>
            </a:extLst>
          </p:cNvPr>
          <p:cNvSpPr>
            <a:spLocks noChangeArrowheads="1"/>
          </p:cNvSpPr>
          <p:nvPr/>
        </p:nvSpPr>
        <p:spPr bwMode="auto">
          <a:xfrm>
            <a:off x="0" y="0"/>
            <a:ext cx="184731"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3" name="Picture 2" descr="Image for post">
            <a:extLst>
              <a:ext uri="{FF2B5EF4-FFF2-40B4-BE49-F238E27FC236}">
                <a16:creationId xmlns:a16="http://schemas.microsoft.com/office/drawing/2014/main" xmlns="" id="{7AADA83B-9FF8-445A-BAF7-243E337BFA45}"/>
              </a:ext>
            </a:extLst>
          </p:cNvPr>
          <p:cNvPicPr/>
          <p:nvPr/>
        </p:nvPicPr>
        <p:blipFill>
          <a:blip r:embed="rId2"/>
          <a:srcRect/>
          <a:stretch>
            <a:fillRect/>
          </a:stretch>
        </p:blipFill>
        <p:spPr bwMode="auto">
          <a:xfrm>
            <a:off x="1583238" y="1728788"/>
            <a:ext cx="4641716" cy="4754459"/>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5072" y="374754"/>
            <a:ext cx="7886700" cy="1009806"/>
          </a:xfrm>
        </p:spPr>
        <p:txBody>
          <a:bodyPr>
            <a:normAutofit/>
          </a:bodyPr>
          <a:lstStyle/>
          <a:p>
            <a:r>
              <a:rPr lang="en-US" dirty="0">
                <a:latin typeface="Times New Roman" pitchFamily="18" charset="0"/>
                <a:cs typeface="Times New Roman" pitchFamily="18" charset="0"/>
              </a:rPr>
              <a:t>Continue:</a:t>
            </a:r>
          </a:p>
        </p:txBody>
      </p:sp>
      <p:sp>
        <p:nvSpPr>
          <p:cNvPr id="4" name="Slide Number Placeholder 3"/>
          <p:cNvSpPr>
            <a:spLocks noGrp="1"/>
          </p:cNvSpPr>
          <p:nvPr>
            <p:ph type="sldNum" sz="quarter" idx="12"/>
          </p:nvPr>
        </p:nvSpPr>
        <p:spPr/>
        <p:txBody>
          <a:bodyPr/>
          <a:lstStyle/>
          <a:p>
            <a:fld id="{BDCDBBEF-AA6C-4BA6-85B2-A17D7F280E38}" type="slidenum">
              <a:rPr lang="en-US" smtClean="0">
                <a:latin typeface="Times New Roman" pitchFamily="18" charset="0"/>
                <a:cs typeface="Times New Roman" pitchFamily="18" charset="0"/>
              </a:rPr>
              <a:pPr/>
              <a:t>8</a:t>
            </a:fld>
            <a:endParaRPr lang="en-US">
              <a:latin typeface="Times New Roman" pitchFamily="18" charset="0"/>
              <a:cs typeface="Times New Roman" pitchFamily="18" charset="0"/>
            </a:endParaRPr>
          </a:p>
        </p:txBody>
      </p:sp>
      <p:sp>
        <p:nvSpPr>
          <p:cNvPr id="5" name="Rectangle 2">
            <a:extLst>
              <a:ext uri="{FF2B5EF4-FFF2-40B4-BE49-F238E27FC236}">
                <a16:creationId xmlns:a16="http://schemas.microsoft.com/office/drawing/2014/main" xmlns="" id="{6D5EF4D5-081D-4A46-AAC6-B2DA2C69C8C8}"/>
              </a:ext>
            </a:extLst>
          </p:cNvPr>
          <p:cNvSpPr>
            <a:spLocks noChangeArrowheads="1"/>
          </p:cNvSpPr>
          <p:nvPr/>
        </p:nvSpPr>
        <p:spPr bwMode="auto">
          <a:xfrm>
            <a:off x="0" y="0"/>
            <a:ext cx="184731"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10252" name="Picture 9" descr="Image for post">
            <a:extLst>
              <a:ext uri="{FF2B5EF4-FFF2-40B4-BE49-F238E27FC236}">
                <a16:creationId xmlns:a16="http://schemas.microsoft.com/office/drawing/2014/main" xmlns="" id="{E6365ABE-A3EF-4D65-BAA2-B5EF572A33AF}"/>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253217" y="5944469"/>
            <a:ext cx="3164898" cy="684624"/>
          </a:xfrm>
          <a:prstGeom prst="rect">
            <a:avLst/>
          </a:prstGeom>
          <a:noFill/>
          <a:extLst>
            <a:ext uri="{909E8E84-426E-40DD-AFC4-6F175D3DCCD1}">
              <a14:hiddenFill xmlns:a14="http://schemas.microsoft.com/office/drawing/2010/main" xmlns="">
                <a:solidFill>
                  <a:srgbClr val="FFFFFF"/>
                </a:solidFill>
              </a14:hiddenFill>
            </a:ext>
          </a:extLst>
        </p:spPr>
      </p:pic>
      <p:pic>
        <p:nvPicPr>
          <p:cNvPr id="10251" name="Picture 11" descr="Image for post">
            <a:extLst>
              <a:ext uri="{FF2B5EF4-FFF2-40B4-BE49-F238E27FC236}">
                <a16:creationId xmlns:a16="http://schemas.microsoft.com/office/drawing/2014/main" xmlns="" id="{37A8C356-75BF-4C8F-B9BB-566BBF5C3DF9}"/>
              </a:ext>
            </a:extLst>
          </p:cNvPr>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253218" y="4142179"/>
            <a:ext cx="1902154" cy="952335"/>
          </a:xfrm>
          <a:prstGeom prst="rect">
            <a:avLst/>
          </a:prstGeom>
          <a:noFill/>
          <a:extLst>
            <a:ext uri="{909E8E84-426E-40DD-AFC4-6F175D3DCCD1}">
              <a14:hiddenFill xmlns:a14="http://schemas.microsoft.com/office/drawing/2010/main" xmlns="">
                <a:solidFill>
                  <a:srgbClr val="FFFFFF"/>
                </a:solidFill>
              </a14:hiddenFill>
            </a:ext>
          </a:extLst>
        </p:spPr>
      </p:pic>
      <p:sp>
        <p:nvSpPr>
          <p:cNvPr id="12" name="Rectangle 13">
            <a:extLst>
              <a:ext uri="{FF2B5EF4-FFF2-40B4-BE49-F238E27FC236}">
                <a16:creationId xmlns:a16="http://schemas.microsoft.com/office/drawing/2014/main" xmlns="" id="{DD0C2E7C-8592-40F4-B65B-DF09CDA46ADD}"/>
              </a:ext>
            </a:extLst>
          </p:cNvPr>
          <p:cNvSpPr>
            <a:spLocks noChangeArrowheads="1"/>
          </p:cNvSpPr>
          <p:nvPr/>
        </p:nvSpPr>
        <p:spPr bwMode="auto">
          <a:xfrm>
            <a:off x="253219" y="1815199"/>
            <a:ext cx="8792810" cy="280076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1pPr>
            <a:lvl2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2pPr>
            <a:lvl3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3pPr>
            <a:lvl4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4pPr>
            <a:lvl5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5pPr>
            <a:lvl6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6pPr>
            <a:lvl7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7pPr>
            <a:lvl8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8pPr>
            <a:lvl9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2200" b="0" i="0" u="none" strike="noStrike" cap="none" normalizeH="0" baseline="0" dirty="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M </a:t>
            </a:r>
            <a:r>
              <a:rPr kumimoji="0" lang="en-US" altLang="en-US" sz="22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Courier New" panose="02070309020205020404" pitchFamily="49" charset="0"/>
              </a:rPr>
              <a:t>—</a:t>
            </a:r>
            <a:r>
              <a:rPr kumimoji="0" lang="en-US" altLang="en-US" sz="2200" b="0" i="0" u="none" strike="noStrike" cap="none" normalizeH="0" baseline="0" dirty="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number of classes (dog, cat, fish)</a:t>
            </a:r>
            <a:br>
              <a:rPr kumimoji="0" lang="en-US" altLang="en-US" sz="2200" b="0" i="0" u="none" strike="noStrike" cap="none" normalizeH="0" baseline="0" dirty="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br>
            <a:r>
              <a:rPr kumimoji="0" lang="en-US" altLang="en-US" sz="2200" b="0" i="0" u="none" strike="noStrike" cap="none" normalizeH="0" baseline="0" dirty="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log </a:t>
            </a:r>
            <a:r>
              <a:rPr kumimoji="0" lang="en-US" altLang="en-US" sz="22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Courier New" panose="02070309020205020404" pitchFamily="49" charset="0"/>
              </a:rPr>
              <a:t>—</a:t>
            </a:r>
            <a:r>
              <a:rPr kumimoji="0" lang="en-US" altLang="en-US" sz="2200" b="0" i="0" u="none" strike="noStrike" cap="none" normalizeH="0" baseline="0" dirty="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the natural log</a:t>
            </a:r>
            <a:br>
              <a:rPr kumimoji="0" lang="en-US" altLang="en-US" sz="2200" b="0" i="0" u="none" strike="noStrike" cap="none" normalizeH="0" baseline="0" dirty="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br>
            <a:r>
              <a:rPr kumimoji="0" lang="en-US" altLang="en-US" sz="2200" b="0" i="0" u="none" strike="noStrike" cap="none" normalizeH="0" baseline="0" dirty="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y </a:t>
            </a:r>
            <a:r>
              <a:rPr kumimoji="0" lang="en-US" altLang="en-US" sz="22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Courier New" panose="02070309020205020404" pitchFamily="49" charset="0"/>
              </a:rPr>
              <a:t>—</a:t>
            </a:r>
            <a:r>
              <a:rPr kumimoji="0" lang="en-US" altLang="en-US" sz="2200" b="0" i="0" u="none" strike="noStrike" cap="none" normalizeH="0" baseline="0" dirty="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binary indicator (0 or 1) if class label </a:t>
            </a:r>
            <a:r>
              <a:rPr kumimoji="0" lang="en-US" altLang="en-US" sz="2200" b="0" i="1" u="none" strike="noStrike" cap="none" normalizeH="0" baseline="0" dirty="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c</a:t>
            </a:r>
            <a:r>
              <a:rPr kumimoji="0" lang="en-US" altLang="en-US" sz="2200" b="0" i="0" u="none" strike="noStrike" cap="none" normalizeH="0" baseline="0" dirty="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c is the correct classification for observation </a:t>
            </a:r>
            <a:r>
              <a:rPr kumimoji="0" lang="en-US" altLang="en-US" sz="2200" b="0" i="1" u="none" strike="noStrike" cap="none" normalizeH="0" baseline="0" dirty="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o</a:t>
            </a:r>
            <a:r>
              <a:rPr kumimoji="0" lang="en-US" altLang="en-US" sz="2200" b="0" i="0" u="none" strike="noStrike" cap="none" normalizeH="0" baseline="0" dirty="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a:r>
            <a:br>
              <a:rPr kumimoji="0" lang="en-US" altLang="en-US" sz="2200" b="0" i="0" u="none" strike="noStrike" cap="none" normalizeH="0" baseline="0" dirty="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br>
            <a:r>
              <a:rPr kumimoji="0" lang="en-US" altLang="en-US" sz="2200" b="0" i="0" u="none" strike="noStrike" cap="none" normalizeH="0" baseline="0" dirty="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p </a:t>
            </a:r>
            <a:r>
              <a:rPr kumimoji="0" lang="en-US" altLang="en-US" sz="22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Courier New" panose="02070309020205020404" pitchFamily="49" charset="0"/>
              </a:rPr>
              <a:t>—</a:t>
            </a:r>
            <a:r>
              <a:rPr kumimoji="0" lang="en-US" altLang="en-US" sz="2200" b="0" i="0" u="none" strike="noStrike" cap="none" normalizeH="0" baseline="0" dirty="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predicted probability observation </a:t>
            </a:r>
            <a:r>
              <a:rPr kumimoji="0" lang="en-US" altLang="en-US" sz="2200" b="0" i="1" u="none" strike="noStrike" cap="none" normalizeH="0" baseline="0" dirty="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o</a:t>
            </a:r>
            <a:r>
              <a:rPr kumimoji="0" lang="en-US" altLang="en-US" sz="2200" b="0" i="0" u="none" strike="noStrike" cap="none" normalizeH="0" baseline="0" dirty="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is of class </a:t>
            </a:r>
            <a:r>
              <a:rPr kumimoji="0" lang="en-US" altLang="en-US" sz="2200" b="0" i="1" u="none" strike="noStrike" cap="none" normalizeH="0" baseline="0" dirty="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c</a:t>
            </a:r>
            <a:endParaRPr kumimoji="0" lang="en-US" altLang="en-US" sz="2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22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if M=2, means binary classification</a:t>
            </a:r>
            <a:endParaRPr kumimoji="0" lang="en-US" altLang="en-US" sz="2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endParaRPr kumimoji="0" lang="en-US" altLang="en-US" sz="2200" b="0" i="0" u="none" strike="noStrike" cap="none" normalizeH="0" baseline="0" dirty="0">
              <a:ln>
                <a:noFill/>
              </a:ln>
              <a:solidFill>
                <a:schemeClr val="tx1"/>
              </a:solidFill>
              <a:effectLst/>
            </a:endParaRPr>
          </a:p>
        </p:txBody>
      </p:sp>
      <p:sp>
        <p:nvSpPr>
          <p:cNvPr id="13" name="Rectangle 14">
            <a:extLst>
              <a:ext uri="{FF2B5EF4-FFF2-40B4-BE49-F238E27FC236}">
                <a16:creationId xmlns:a16="http://schemas.microsoft.com/office/drawing/2014/main" xmlns="" id="{0696BED3-B91C-4040-9BA8-3C2EF1E32785}"/>
              </a:ext>
            </a:extLst>
          </p:cNvPr>
          <p:cNvSpPr>
            <a:spLocks noChangeArrowheads="1"/>
          </p:cNvSpPr>
          <p:nvPr/>
        </p:nvSpPr>
        <p:spPr bwMode="auto">
          <a:xfrm>
            <a:off x="253217" y="5108955"/>
            <a:ext cx="8509783" cy="120032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1"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M</a:t>
            </a:r>
            <a:r>
              <a:rPr kumimoji="0" lang="en-US" altLang="en-US" sz="24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&gt;2M&gt;2 (i.e. multiclass classification), we calculate a separate loss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for each class label per observation and sum the result.</a:t>
            </a: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
        <p:nvSpPr>
          <p:cNvPr id="14" name="Rectangle 15">
            <a:extLst>
              <a:ext uri="{FF2B5EF4-FFF2-40B4-BE49-F238E27FC236}">
                <a16:creationId xmlns:a16="http://schemas.microsoft.com/office/drawing/2014/main" xmlns="" id="{AE4C7F2E-CC6F-412F-A02E-90FDFDE75340}"/>
              </a:ext>
            </a:extLst>
          </p:cNvPr>
          <p:cNvSpPr>
            <a:spLocks noChangeArrowheads="1"/>
          </p:cNvSpPr>
          <p:nvPr/>
        </p:nvSpPr>
        <p:spPr bwMode="auto">
          <a:xfrm>
            <a:off x="253219" y="4866705"/>
            <a:ext cx="184731"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sz="2400"/>
          </a:p>
        </p:txBody>
      </p:sp>
    </p:spTree>
    <p:extLst>
      <p:ext uri="{BB962C8B-B14F-4D97-AF65-F5344CB8AC3E}">
        <p14:creationId xmlns:p14="http://schemas.microsoft.com/office/powerpoint/2010/main" xmlns="" val="35591304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1343" y="300664"/>
            <a:ext cx="7886700" cy="1183363"/>
          </a:xfrm>
        </p:spPr>
        <p:txBody>
          <a:bodyPr/>
          <a:lstStyle/>
          <a:p>
            <a:r>
              <a:rPr lang="en-US" dirty="0">
                <a:latin typeface="Times New Roman" pitchFamily="18" charset="0"/>
                <a:cs typeface="Times New Roman" pitchFamily="18" charset="0"/>
              </a:rPr>
              <a:t>Hinge loss function:</a:t>
            </a:r>
          </a:p>
        </p:txBody>
      </p:sp>
      <p:sp>
        <p:nvSpPr>
          <p:cNvPr id="4" name="Slide Number Placeholder 3"/>
          <p:cNvSpPr>
            <a:spLocks noGrp="1"/>
          </p:cNvSpPr>
          <p:nvPr>
            <p:ph type="sldNum" sz="quarter" idx="12"/>
          </p:nvPr>
        </p:nvSpPr>
        <p:spPr/>
        <p:txBody>
          <a:bodyPr/>
          <a:lstStyle/>
          <a:p>
            <a:fld id="{BDCDBBEF-AA6C-4BA6-85B2-A17D7F280E38}" type="slidenum">
              <a:rPr lang="en-US" smtClean="0"/>
              <a:pPr/>
              <a:t>9</a:t>
            </a:fld>
            <a:endParaRPr lang="en-US"/>
          </a:p>
        </p:txBody>
      </p:sp>
      <p:pic>
        <p:nvPicPr>
          <p:cNvPr id="5" name="Picture 2" descr="Question | Motion design animation, Motion graphics design, Motion ..."/>
          <p:cNvPicPr>
            <a:picLocks noChangeAspect="1" noChangeArrowheads="1" noCrop="1"/>
          </p:cNvPicPr>
          <p:nvPr/>
        </p:nvPicPr>
        <p:blipFill>
          <a:blip r:embed="rId2" cstate="print"/>
          <a:srcRect/>
          <a:stretch>
            <a:fillRect/>
          </a:stretch>
        </p:blipFill>
        <p:spPr bwMode="auto">
          <a:xfrm>
            <a:off x="7239000" y="3962400"/>
            <a:ext cx="1508296" cy="1508296"/>
          </a:xfrm>
          <a:prstGeom prst="rect">
            <a:avLst/>
          </a:prstGeom>
          <a:noFill/>
        </p:spPr>
      </p:pic>
      <p:sp>
        <p:nvSpPr>
          <p:cNvPr id="6" name="TextBox 5">
            <a:extLst>
              <a:ext uri="{FF2B5EF4-FFF2-40B4-BE49-F238E27FC236}">
                <a16:creationId xmlns:a16="http://schemas.microsoft.com/office/drawing/2014/main" xmlns="" id="{B9A8A8AB-5D60-4CF8-B0EB-1D7A924B6A72}"/>
              </a:ext>
            </a:extLst>
          </p:cNvPr>
          <p:cNvSpPr txBox="1"/>
          <p:nvPr/>
        </p:nvSpPr>
        <p:spPr>
          <a:xfrm>
            <a:off x="283029" y="1484026"/>
            <a:ext cx="8860972" cy="2062103"/>
          </a:xfrm>
          <a:prstGeom prst="rect">
            <a:avLst/>
          </a:prstGeom>
          <a:noFill/>
        </p:spPr>
        <p:txBody>
          <a:bodyPr wrap="square">
            <a:spAutoFit/>
          </a:bodyPr>
          <a:lstStyle/>
          <a:p>
            <a:r>
              <a:rPr lang="en-US" sz="3200" dirty="0">
                <a:effectLst/>
                <a:latin typeface="Times New Roman" panose="02020603050405020304" pitchFamily="18" charset="0"/>
                <a:ea typeface="Times New Roman" panose="02020603050405020304" pitchFamily="18" charset="0"/>
              </a:rPr>
              <a:t>An alternative to cross-entropy for binary classification problems is the </a:t>
            </a:r>
            <a:r>
              <a:rPr lang="en-US" sz="3200"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hlinkClick r:id="rId3"/>
              </a:rPr>
              <a:t>hinge loss function</a:t>
            </a:r>
            <a:r>
              <a:rPr lang="en-US" sz="3200" dirty="0">
                <a:effectLst/>
                <a:latin typeface="Times New Roman" panose="02020603050405020304" pitchFamily="18" charset="0"/>
                <a:ea typeface="Times New Roman" panose="02020603050405020304" pitchFamily="18" charset="0"/>
              </a:rPr>
              <a:t>, primarily developed for use with Support Vector Machine (SVM) models.</a:t>
            </a:r>
            <a:endParaRPr lang="en-US" sz="3200" dirty="0"/>
          </a:p>
        </p:txBody>
      </p:sp>
      <p:pic>
        <p:nvPicPr>
          <p:cNvPr id="9" name="Picture 8" descr="Image for post">
            <a:extLst>
              <a:ext uri="{FF2B5EF4-FFF2-40B4-BE49-F238E27FC236}">
                <a16:creationId xmlns:a16="http://schemas.microsoft.com/office/drawing/2014/main" xmlns="" id="{A72C75B0-0104-4575-B739-AAA849A108CE}"/>
              </a:ext>
            </a:extLst>
          </p:cNvPr>
          <p:cNvPicPr/>
          <p:nvPr/>
        </p:nvPicPr>
        <p:blipFill>
          <a:blip r:embed="rId4"/>
          <a:srcRect/>
          <a:stretch>
            <a:fillRect/>
          </a:stretch>
        </p:blipFill>
        <p:spPr bwMode="auto">
          <a:xfrm>
            <a:off x="2437754" y="3623281"/>
            <a:ext cx="3832418" cy="3234719"/>
          </a:xfrm>
          <a:prstGeom prst="rect">
            <a:avLst/>
          </a:prstGeom>
          <a:noFill/>
          <a:ln w="9525">
            <a:noFill/>
            <a:miter lim="800000"/>
            <a:headEnd/>
            <a:tailEnd/>
          </a:ln>
        </p:spPr>
      </p:pic>
    </p:spTree>
    <p:extLst>
      <p:ext uri="{BB962C8B-B14F-4D97-AF65-F5344CB8AC3E}">
        <p14:creationId xmlns:p14="http://schemas.microsoft.com/office/powerpoint/2010/main" xmlns="" val="4199348753"/>
      </p:ext>
    </p:extLst>
  </p:cSld>
  <p:clrMapOvr>
    <a:masterClrMapping/>
  </p:clrMapOvr>
</p:sld>
</file>

<file path=ppt/theme/theme1.xml><?xml version="1.0" encoding="utf-8"?>
<a:theme xmlns:a="http://schemas.openxmlformats.org/drawingml/2006/main" name="Unit 2.1">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DAA</Template>
  <TotalTime>597</TotalTime>
  <Words>476</Words>
  <Application>Microsoft Office PowerPoint</Application>
  <PresentationFormat>On-screen Show (4:3)</PresentationFormat>
  <Paragraphs>77</Paragraphs>
  <Slides>14</Slides>
  <Notes>2</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14</vt:i4>
      </vt:variant>
    </vt:vector>
  </HeadingPairs>
  <TitlesOfParts>
    <vt:vector size="16" baseType="lpstr">
      <vt:lpstr>Unit 2.1</vt:lpstr>
      <vt:lpstr>CorelDRAW</vt:lpstr>
      <vt:lpstr>Slide 1</vt:lpstr>
      <vt:lpstr>Course Objectives</vt:lpstr>
      <vt:lpstr>Course Outcomes</vt:lpstr>
      <vt:lpstr>Table of Contents</vt:lpstr>
      <vt:lpstr>Neural Network  Optimization Methods</vt:lpstr>
      <vt:lpstr>Cross Entropy loss  </vt:lpstr>
      <vt:lpstr>Continue:</vt:lpstr>
      <vt:lpstr>Continue:</vt:lpstr>
      <vt:lpstr>Hinge loss function:</vt:lpstr>
      <vt:lpstr>Slide 10</vt:lpstr>
      <vt:lpstr>Summary</vt:lpstr>
      <vt:lpstr>Questions…</vt:lpstr>
      <vt:lpstr>References</vt:lpstr>
      <vt:lpstr>Slide 14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CHANDIGARH UNIVERSITY</dc:title>
  <dc:creator>admin</dc:creator>
  <cp:lastModifiedBy>user</cp:lastModifiedBy>
  <cp:revision>75</cp:revision>
  <dcterms:created xsi:type="dcterms:W3CDTF">2016-12-14T07:42:08Z</dcterms:created>
  <dcterms:modified xsi:type="dcterms:W3CDTF">2021-08-07T21:24:05Z</dcterms:modified>
</cp:coreProperties>
</file>