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20"/>
  </p:notesMasterIdLst>
  <p:handoutMasterIdLst>
    <p:handoutMasterId r:id="rId21"/>
  </p:handoutMasterIdLst>
  <p:sldIdLst>
    <p:sldId id="402" r:id="rId2"/>
    <p:sldId id="403" r:id="rId3"/>
    <p:sldId id="404" r:id="rId4"/>
    <p:sldId id="419" r:id="rId5"/>
    <p:sldId id="408"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2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3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B32419-084D-4E0D-9A81-F06A46FA8ADD}" type="datetimeFigureOut">
              <a:rPr lang="en-US" smtClean="0"/>
              <a:pPr/>
              <a:t>8/7/2021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A465A-3FFF-4902-8C3C-02F7D1C232A3}" type="slidenum">
              <a:rPr lang="en-US" smtClean="0"/>
              <a:pPr/>
              <a:t>‹#›</a:t>
            </a:fld>
            <a:endParaRPr lang="en-US"/>
          </a:p>
        </p:txBody>
      </p:sp>
    </p:spTree>
    <p:extLst>
      <p:ext uri="{BB962C8B-B14F-4D97-AF65-F5344CB8AC3E}">
        <p14:creationId xmlns="" xmlns:p14="http://schemas.microsoft.com/office/powerpoint/2010/main" val="82288423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F571-42FD-4B81-A251-32B58F7D77BB}" type="datetimeFigureOut">
              <a:rPr lang="en-US" smtClean="0"/>
              <a:pPr/>
              <a:t>8/7/2021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ABBD6-B49C-4877-AA8F-35FC9523985E}" type="slidenum">
              <a:rPr lang="en-US" smtClean="0"/>
              <a:pPr/>
              <a:t>‹#›</a:t>
            </a:fld>
            <a:endParaRPr lang="en-US"/>
          </a:p>
        </p:txBody>
      </p:sp>
    </p:spTree>
    <p:extLst>
      <p:ext uri="{BB962C8B-B14F-4D97-AF65-F5344CB8AC3E}">
        <p14:creationId xmlns="" xmlns:p14="http://schemas.microsoft.com/office/powerpoint/2010/main" val="13894043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7"/>
          <p:cNvSpPr>
            <a:spLocks noGrp="1" noChangeArrowheads="1"/>
          </p:cNvSpPr>
          <p:nvPr>
            <p:ph type="dt" sz="half" idx="10"/>
          </p:nvPr>
        </p:nvSpPr>
        <p:spPr/>
        <p:txBody>
          <a:bodyPr/>
          <a:lstStyle>
            <a:lvl1pPr>
              <a:defRPr/>
            </a:lvl1pPr>
          </a:lstStyle>
          <a:p>
            <a:pPr>
              <a:defRPr/>
            </a:pPr>
            <a:r>
              <a:rPr lang="en-US"/>
              <a:t>April 2007</a:t>
            </a:r>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6D1CC39-1C89-462D-B938-2A219336230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2913" y="103188"/>
            <a:ext cx="8243887" cy="5953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47"/>
          <p:cNvSpPr>
            <a:spLocks noGrp="1" noChangeArrowheads="1"/>
          </p:cNvSpPr>
          <p:nvPr>
            <p:ph type="dt" sz="half" idx="10"/>
          </p:nvPr>
        </p:nvSpPr>
        <p:spPr/>
        <p:txBody>
          <a:bodyPr/>
          <a:lstStyle>
            <a:lvl1pPr>
              <a:defRPr/>
            </a:lvl1pPr>
          </a:lstStyle>
          <a:p>
            <a:pPr>
              <a:defRPr/>
            </a:pPr>
            <a:r>
              <a:rPr lang="en-US"/>
              <a:t>April 2007</a:t>
            </a:r>
          </a:p>
        </p:txBody>
      </p:sp>
      <p:sp>
        <p:nvSpPr>
          <p:cNvPr id="4" name="Rectangle 48"/>
          <p:cNvSpPr>
            <a:spLocks noGrp="1" noChangeArrowheads="1"/>
          </p:cNvSpPr>
          <p:nvPr>
            <p:ph type="ftr" sz="quarter" idx="11"/>
          </p:nvPr>
        </p:nvSpPr>
        <p:spPr/>
        <p:txBody>
          <a:bodyPr/>
          <a:lstStyle>
            <a:lvl1pPr>
              <a:defRPr/>
            </a:lvl1pPr>
          </a:lstStyle>
          <a:p>
            <a:pPr>
              <a:defRPr/>
            </a:pPr>
            <a:endParaRPr lang="en-US"/>
          </a:p>
        </p:txBody>
      </p:sp>
      <p:sp>
        <p:nvSpPr>
          <p:cNvPr id="5" name="Rectangle 49"/>
          <p:cNvSpPr>
            <a:spLocks noGrp="1" noChangeArrowheads="1"/>
          </p:cNvSpPr>
          <p:nvPr>
            <p:ph type="sldNum" sz="quarter" idx="12"/>
          </p:nvPr>
        </p:nvSpPr>
        <p:spPr/>
        <p:txBody>
          <a:bodyPr/>
          <a:lstStyle>
            <a:lvl1pPr>
              <a:defRPr/>
            </a:lvl1pPr>
          </a:lstStyle>
          <a:p>
            <a:pPr>
              <a:defRPr/>
            </a:pPr>
            <a:fld id="{0C3110E2-5755-40D8-BBB1-2B0BEAFDF3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mlfM4SGOAgo" TargetMode="External"/><Relationship Id="rId2" Type="http://schemas.openxmlformats.org/officeDocument/2006/relationships/hyperlink" Target="https://nptel.ac.in/courses/106/105/106105173/" TargetMode="Externa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4"/>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9" y="5901988"/>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7130144"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1" y="2825769"/>
          <a:ext cx="2289517" cy="2909441"/>
        </p:xfrm>
        <a:graphic>
          <a:graphicData uri="http://schemas.openxmlformats.org/presentationml/2006/ole">
            <p:oleObj spid="_x0000_s3074"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1593057" y="2025528"/>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 xmlns:a14="http://schemas.microsoft.com/office/drawing/2010/main">
                  <a14:imgLayer r:embed="">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9079" y="24501"/>
            <a:ext cx="2894815" cy="1538254"/>
          </a:xfrm>
          <a:prstGeom prst="rect">
            <a:avLst/>
          </a:prstGeom>
        </p:spPr>
      </p:pic>
      <p:sp>
        <p:nvSpPr>
          <p:cNvPr id="43" name="Right Triangle 42"/>
          <p:cNvSpPr/>
          <p:nvPr/>
        </p:nvSpPr>
        <p:spPr>
          <a:xfrm rot="10800000" flipV="1">
            <a:off x="7372349" y="5334002"/>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3"/>
            <a:ext cx="369645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7"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337313" y="2051948"/>
            <a:ext cx="6797489" cy="2037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CSE (H) with specialization in Machine Learning and Artificial Intelligence </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Soft Computing (CSF – 332)</a:t>
            </a:r>
            <a:endParaRPr lang="en-US" sz="1600" dirty="0">
              <a:latin typeface="Raleway ExtraBold" pitchFamily="34" charset="-52"/>
            </a:endParaRPr>
          </a:p>
        </p:txBody>
      </p:sp>
      <p:sp>
        <p:nvSpPr>
          <p:cNvPr id="15" name="TextBox 14"/>
          <p:cNvSpPr txBox="1">
            <a:spLocks noChangeArrowheads="1"/>
          </p:cNvSpPr>
          <p:nvPr/>
        </p:nvSpPr>
        <p:spPr bwMode="auto">
          <a:xfrm>
            <a:off x="-76200" y="4953000"/>
            <a:ext cx="5181599" cy="20559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Chapter </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2.2</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Neural Network Optimization Methods</a:t>
            </a: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By: Dr. Monika Singh </a:t>
            </a:r>
            <a:r>
              <a:rPr lang="en-US" sz="2400" b="1" dirty="0" err="1" smtClean="0">
                <a:solidFill>
                  <a:prstClr val="black">
                    <a:lumMod val="85000"/>
                    <a:lumOff val="15000"/>
                  </a:prstClr>
                </a:solidFill>
                <a:latin typeface="Times New Roman" panose="02020603050405020304" pitchFamily="18" charset="0"/>
                <a:cs typeface="Times New Roman" panose="02020603050405020304" pitchFamily="18" charset="0"/>
              </a:rPr>
              <a:t>E11032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8" name="Title 7"/>
          <p:cNvSpPr txBox="1">
            <a:spLocks noGrp="1" noChangeArrowheads="1"/>
          </p:cNvSpPr>
          <p:nvPr>
            <p:ph type="title"/>
          </p:nvPr>
        </p:nvSpPr>
        <p:spPr bwMode="auto">
          <a:xfrm>
            <a:off x="505586" y="319523"/>
            <a:ext cx="7982594" cy="1034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Continue:</a:t>
            </a:r>
            <a:r>
              <a:rPr lang="en-US" sz="4000" b="1" dirty="0">
                <a:latin typeface="Times New Roman" pitchFamily="18" charset="0"/>
                <a:ea typeface="Karla" pitchFamily="2" charset="0"/>
                <a:cs typeface="Times New Roman" pitchFamily="18" charset="0"/>
              </a:rPr>
              <a:t/>
            </a:r>
            <a:br>
              <a:rPr lang="en-US" sz="4000" b="1" dirty="0">
                <a:latin typeface="Times New Roman" pitchFamily="18" charset="0"/>
                <a:ea typeface="Karla" pitchFamily="2" charset="0"/>
                <a:cs typeface="Times New Roman" pitchFamily="18" charset="0"/>
              </a:rPr>
            </a:br>
            <a:endParaRPr lang="en-US" sz="3200" dirty="0">
              <a:latin typeface="Times New Roman" pitchFamily="18" charset="0"/>
              <a:cs typeface="Times New Roman" pitchFamily="18" charset="0"/>
            </a:endParaRPr>
          </a:p>
        </p:txBody>
      </p:sp>
      <p:pic>
        <p:nvPicPr>
          <p:cNvPr id="2" name="Picture 1" descr="Image for post">
            <a:extLst>
              <a:ext uri="{FF2B5EF4-FFF2-40B4-BE49-F238E27FC236}">
                <a16:creationId xmlns:a16="http://schemas.microsoft.com/office/drawing/2014/main" xmlns="" id="{406AAC10-597E-4E14-B2CB-7507C9A6AE07}"/>
              </a:ext>
            </a:extLst>
          </p:cNvPr>
          <p:cNvPicPr/>
          <p:nvPr/>
        </p:nvPicPr>
        <p:blipFill>
          <a:blip r:embed="rId2"/>
          <a:srcRect/>
          <a:stretch>
            <a:fillRect/>
          </a:stretch>
        </p:blipFill>
        <p:spPr bwMode="auto">
          <a:xfrm>
            <a:off x="1055077" y="1715452"/>
            <a:ext cx="6414868" cy="4488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1CA7DB2-AA1F-4F62-87EA-998F3111B13C}"/>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5" name="Title 7">
            <a:extLst>
              <a:ext uri="{FF2B5EF4-FFF2-40B4-BE49-F238E27FC236}">
                <a16:creationId xmlns:a16="http://schemas.microsoft.com/office/drawing/2014/main" xmlns="" id="{62AE65E6-5B5B-40BF-AA43-CA360C316A52}"/>
              </a:ext>
            </a:extLst>
          </p:cNvPr>
          <p:cNvSpPr txBox="1">
            <a:spLocks noGrp="1" noChangeArrowheads="1"/>
          </p:cNvSpPr>
          <p:nvPr>
            <p:ph type="title"/>
          </p:nvPr>
        </p:nvSpPr>
        <p:spPr bwMode="auto">
          <a:xfrm>
            <a:off x="505586" y="319523"/>
            <a:ext cx="7982594" cy="1034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Huber or smooth mean absolute error</a:t>
            </a:r>
            <a:r>
              <a:rPr lang="en-US" sz="4000" b="1" dirty="0">
                <a:latin typeface="Times New Roman" pitchFamily="18" charset="0"/>
                <a:ea typeface="Karla" pitchFamily="2" charset="0"/>
                <a:cs typeface="Times New Roman" pitchFamily="18" charset="0"/>
              </a:rPr>
              <a:t/>
            </a:r>
            <a:br>
              <a:rPr lang="en-US" sz="4000" b="1" dirty="0">
                <a:latin typeface="Times New Roman" pitchFamily="18" charset="0"/>
                <a:ea typeface="Karla" pitchFamily="2" charset="0"/>
                <a:cs typeface="Times New Roman" pitchFamily="18" charset="0"/>
              </a:rPr>
            </a:br>
            <a:endParaRPr lang="en-US" sz="3200" dirty="0">
              <a:latin typeface="Times New Roman" pitchFamily="18" charset="0"/>
              <a:cs typeface="Times New Roman" pitchFamily="18" charset="0"/>
            </a:endParaRPr>
          </a:p>
        </p:txBody>
      </p:sp>
      <p:pic>
        <p:nvPicPr>
          <p:cNvPr id="2" name="Picture 1" descr="Image for post">
            <a:extLst>
              <a:ext uri="{FF2B5EF4-FFF2-40B4-BE49-F238E27FC236}">
                <a16:creationId xmlns:a16="http://schemas.microsoft.com/office/drawing/2014/main" xmlns="" id="{C6CC15B1-01EB-4AB5-B030-57ED33D0C727}"/>
              </a:ext>
            </a:extLst>
          </p:cNvPr>
          <p:cNvPicPr/>
          <p:nvPr/>
        </p:nvPicPr>
        <p:blipFill>
          <a:blip r:embed="rId2"/>
          <a:srcRect/>
          <a:stretch>
            <a:fillRect/>
          </a:stretch>
        </p:blipFill>
        <p:spPr bwMode="auto">
          <a:xfrm>
            <a:off x="968033" y="3946763"/>
            <a:ext cx="4593816" cy="1006237"/>
          </a:xfrm>
          <a:prstGeom prst="rect">
            <a:avLst/>
          </a:prstGeom>
          <a:noFill/>
          <a:ln w="9525">
            <a:noFill/>
            <a:miter lim="800000"/>
            <a:headEnd/>
            <a:tailEnd/>
          </a:ln>
        </p:spPr>
      </p:pic>
      <p:sp>
        <p:nvSpPr>
          <p:cNvPr id="9" name="TextBox 8">
            <a:extLst>
              <a:ext uri="{FF2B5EF4-FFF2-40B4-BE49-F238E27FC236}">
                <a16:creationId xmlns:a16="http://schemas.microsoft.com/office/drawing/2014/main" xmlns="" id="{4AB22F3A-9E6D-4154-89E0-E94F4C4924C7}"/>
              </a:ext>
            </a:extLst>
          </p:cNvPr>
          <p:cNvSpPr txBox="1"/>
          <p:nvPr/>
        </p:nvSpPr>
        <p:spPr>
          <a:xfrm>
            <a:off x="968033" y="1353651"/>
            <a:ext cx="7905164" cy="2640723"/>
          </a:xfrm>
          <a:prstGeom prst="rect">
            <a:avLst/>
          </a:prstGeom>
          <a:noFill/>
        </p:spPr>
        <p:txBody>
          <a:bodyPr wrap="square">
            <a:spAutoFit/>
          </a:bodyPr>
          <a:lstStyle/>
          <a:p>
            <a:pPr marL="0" marR="0">
              <a:lnSpc>
                <a:spcPct val="115000"/>
              </a:lnSpc>
              <a:spcBef>
                <a:spcPts val="0"/>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 less sensitive to outliers in data than the squared error loss. It’s also differentiable at 0. It’s basically absolute error, which becomes quadratic when error is small. How small that error has to be to make it quadratic depends on a hyper-parameter, </a:t>
            </a:r>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𝛿</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(delta), which can be tuned. Huber loss approaches MAE when </a:t>
            </a:r>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𝛿</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0 and MSE when </a:t>
            </a:r>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𝛿</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 (large numbers.)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B10C7707-F47A-4B05-B60C-BB2064D136F3}"/>
              </a:ext>
            </a:extLst>
          </p:cNvPr>
          <p:cNvSpPr txBox="1"/>
          <p:nvPr/>
        </p:nvSpPr>
        <p:spPr>
          <a:xfrm>
            <a:off x="968033" y="5017927"/>
            <a:ext cx="7520147" cy="1366528"/>
          </a:xfrm>
          <a:prstGeom prst="rect">
            <a:avLst/>
          </a:prstGeom>
          <a:noFill/>
        </p:spPr>
        <p:txBody>
          <a:bodyPr wrap="square">
            <a:spAutoFit/>
          </a:bodyPr>
          <a:lstStyle/>
          <a:p>
            <a:pPr marL="0" marR="0">
              <a:lnSpc>
                <a:spcPct val="115000"/>
              </a:lnSpc>
              <a:spcBef>
                <a:spcPts val="0"/>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However, the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problem with Huber loss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that we might need to train hyper-parameter delta which is an iterative process.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3806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453" y="136526"/>
            <a:ext cx="7278135" cy="2861508"/>
          </a:xfrm>
        </p:spPr>
        <p:txBody>
          <a:bodyPr>
            <a:normAutofit/>
          </a:bodyPr>
          <a:lstStyle/>
          <a:p>
            <a:r>
              <a:rPr lang="en-US" sz="4400" b="1" dirty="0">
                <a:solidFill>
                  <a:srgbClr val="000000"/>
                </a:solidFill>
                <a:effectLst/>
                <a:latin typeface="Times New Roman" panose="02020603050405020304" pitchFamily="18" charset="0"/>
                <a:ea typeface="Times New Roman" panose="02020603050405020304" pitchFamily="18" charset="0"/>
              </a:rPr>
              <a:t>Continue: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12</a:t>
            </a:fld>
            <a:endParaRPr lang="en-US">
              <a:latin typeface="Times New Roman" pitchFamily="18" charset="0"/>
              <a:cs typeface="Times New Roman" pitchFamily="18" charset="0"/>
            </a:endParaRPr>
          </a:p>
        </p:txBody>
      </p:sp>
      <p:pic>
        <p:nvPicPr>
          <p:cNvPr id="3" name="Picture 2" descr="Image for post">
            <a:extLst>
              <a:ext uri="{FF2B5EF4-FFF2-40B4-BE49-F238E27FC236}">
                <a16:creationId xmlns:a16="http://schemas.microsoft.com/office/drawing/2014/main" xmlns="" id="{3CA70892-360C-4810-8D9A-8C9E36EAEDAF}"/>
              </a:ext>
            </a:extLst>
          </p:cNvPr>
          <p:cNvPicPr/>
          <p:nvPr/>
        </p:nvPicPr>
        <p:blipFill>
          <a:blip r:embed="rId2"/>
          <a:srcRect/>
          <a:stretch>
            <a:fillRect/>
          </a:stretch>
        </p:blipFill>
        <p:spPr bwMode="auto">
          <a:xfrm>
            <a:off x="1772530" y="1715452"/>
            <a:ext cx="5338689" cy="44180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2" y="374754"/>
            <a:ext cx="7886700" cy="1009806"/>
          </a:xfrm>
        </p:spPr>
        <p:txBody>
          <a:bodyPr>
            <a:normAutofit/>
          </a:bodyPr>
          <a:lstStyle/>
          <a:p>
            <a:pPr algn="ctr"/>
            <a:r>
              <a:rPr lang="en-US" sz="4400" b="1" dirty="0">
                <a:effectLst/>
                <a:latin typeface="Times New Roman" panose="02020603050405020304" pitchFamily="18" charset="0"/>
                <a:ea typeface="Times New Roman" panose="02020603050405020304" pitchFamily="18" charset="0"/>
              </a:rPr>
              <a:t>Log-</a:t>
            </a:r>
            <a:r>
              <a:rPr lang="en-US" sz="4400" b="1" dirty="0" err="1">
                <a:effectLst/>
                <a:latin typeface="Times New Roman" panose="02020603050405020304" pitchFamily="18" charset="0"/>
                <a:ea typeface="Times New Roman" panose="02020603050405020304" pitchFamily="18" charset="0"/>
              </a:rPr>
              <a:t>Cosh</a:t>
            </a:r>
            <a:r>
              <a:rPr lang="en-US" sz="4400" b="1" dirty="0">
                <a:effectLst/>
                <a:latin typeface="Times New Roman" panose="02020603050405020304" pitchFamily="18" charset="0"/>
                <a:ea typeface="Times New Roman" panose="02020603050405020304" pitchFamily="18" charset="0"/>
              </a:rPr>
              <a:t> Loss</a:t>
            </a:r>
            <a:endParaRPr lang="en-US" sz="13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13</a:t>
            </a:fld>
            <a:endParaRPr lang="en-US">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xmlns="" id="{6D5EF4D5-081D-4A46-AAC6-B2DA2C69C8C8}"/>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xmlns="" id="{953B148D-60DE-4620-8099-31AFFDBF79E0}"/>
              </a:ext>
            </a:extLst>
          </p:cNvPr>
          <p:cNvSpPr>
            <a:spLocks noChangeArrowheads="1"/>
          </p:cNvSpPr>
          <p:nvPr/>
        </p:nvSpPr>
        <p:spPr bwMode="auto">
          <a:xfrm>
            <a:off x="745587" y="1571476"/>
            <a:ext cx="739609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a:t>
            </a:r>
            <a:r>
              <a:rPr kumimoji="0" lang="en-US" altLang="en-US" sz="28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cosh</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another function used in regression tasks that’s smoother than L2. Log-</a:t>
            </a:r>
            <a:r>
              <a:rPr kumimoji="0" lang="en-US" altLang="en-US" sz="28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cosh</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the logarithm of the hyperbolic cosine of the prediction error.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2289" name="Picture 29" descr="Image for post">
            <a:extLst>
              <a:ext uri="{FF2B5EF4-FFF2-40B4-BE49-F238E27FC236}">
                <a16:creationId xmlns:a16="http://schemas.microsoft.com/office/drawing/2014/main" xmlns="" id="{9705AB38-ADC5-4CE8-A636-05CAD006D32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2323" y="3000375"/>
            <a:ext cx="3114675" cy="8572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3">
            <a:extLst>
              <a:ext uri="{FF2B5EF4-FFF2-40B4-BE49-F238E27FC236}">
                <a16:creationId xmlns:a16="http://schemas.microsoft.com/office/drawing/2014/main" xmlns="" id="{D18940A8-D457-4D67-9076-5591EDB80E7A}"/>
              </a:ext>
            </a:extLst>
          </p:cNvPr>
          <p:cNvSpPr>
            <a:spLocks noChangeArrowheads="1"/>
          </p:cNvSpPr>
          <p:nvPr/>
        </p:nvSpPr>
        <p:spPr bwMode="auto">
          <a:xfrm>
            <a:off x="1002323" y="428625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2" y="374754"/>
            <a:ext cx="7886700" cy="1009806"/>
          </a:xfrm>
        </p:spPr>
        <p:txBody>
          <a:bodyPr>
            <a:normAutofit/>
          </a:bodyPr>
          <a:lstStyle/>
          <a:p>
            <a:r>
              <a:rPr lang="en-US" dirty="0">
                <a:latin typeface="Times New Roman" pitchFamily="18" charset="0"/>
                <a:cs typeface="Times New Roman" pitchFamily="18" charset="0"/>
              </a:rPr>
              <a:t>Continue:</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14</a:t>
            </a:fld>
            <a:endParaRPr lang="en-US">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xmlns="" id="{6D5EF4D5-081D-4A46-AAC6-B2DA2C69C8C8}"/>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5">
            <a:extLst>
              <a:ext uri="{FF2B5EF4-FFF2-40B4-BE49-F238E27FC236}">
                <a16:creationId xmlns:a16="http://schemas.microsoft.com/office/drawing/2014/main" xmlns="" id="{AE4C7F2E-CC6F-412F-A02E-90FDFDE75340}"/>
              </a:ext>
            </a:extLst>
          </p:cNvPr>
          <p:cNvSpPr>
            <a:spLocks noChangeArrowheads="1"/>
          </p:cNvSpPr>
          <p:nvPr/>
        </p:nvSpPr>
        <p:spPr bwMode="auto">
          <a:xfrm>
            <a:off x="253219" y="4866705"/>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pic>
        <p:nvPicPr>
          <p:cNvPr id="3" name="Picture 2" descr="Image for post">
            <a:extLst>
              <a:ext uri="{FF2B5EF4-FFF2-40B4-BE49-F238E27FC236}">
                <a16:creationId xmlns:a16="http://schemas.microsoft.com/office/drawing/2014/main" xmlns="" id="{E719B77A-652C-4AF5-85C4-0D7240D7B0AC}"/>
              </a:ext>
            </a:extLst>
          </p:cNvPr>
          <p:cNvPicPr/>
          <p:nvPr/>
        </p:nvPicPr>
        <p:blipFill>
          <a:blip r:embed="rId2"/>
          <a:srcRect/>
          <a:stretch>
            <a:fillRect/>
          </a:stretch>
        </p:blipFill>
        <p:spPr bwMode="auto">
          <a:xfrm>
            <a:off x="1972994" y="2011681"/>
            <a:ext cx="4399946" cy="4051495"/>
          </a:xfrm>
          <a:prstGeom prst="rect">
            <a:avLst/>
          </a:prstGeom>
          <a:noFill/>
          <a:ln w="9525">
            <a:noFill/>
            <a:miter lim="800000"/>
            <a:headEnd/>
            <a:tailEnd/>
          </a:ln>
        </p:spPr>
      </p:pic>
    </p:spTree>
    <p:extLst>
      <p:ext uri="{BB962C8B-B14F-4D97-AF65-F5344CB8AC3E}">
        <p14:creationId xmlns:p14="http://schemas.microsoft.com/office/powerpoint/2010/main" xmlns="" val="355913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itchFamily="18" charset="0"/>
                <a:cs typeface="Times New Roman" pitchFamily="18" charset="0"/>
              </a:rPr>
              <a:t>Summary</a:t>
            </a:r>
          </a:p>
        </p:txBody>
      </p:sp>
      <p:sp>
        <p:nvSpPr>
          <p:cNvPr id="3" name="Content Placeholder 2"/>
          <p:cNvSpPr>
            <a:spLocks noGrp="1"/>
          </p:cNvSpPr>
          <p:nvPr>
            <p:ph idx="1"/>
          </p:nvPr>
        </p:nvSpPr>
        <p:spPr/>
        <p:txBody>
          <a:bodyPr>
            <a:normAutofit/>
          </a:bodyPr>
          <a:lstStyle/>
          <a:p>
            <a:pPr>
              <a:buNone/>
            </a:pPr>
            <a:r>
              <a:rPr lang="en-US" dirty="0">
                <a:latin typeface="Times New Roman" pitchFamily="18" charset="0"/>
                <a:cs typeface="Times New Roman" pitchFamily="18" charset="0"/>
              </a:rPr>
              <a:t>   Requirement of loss functions is being discussed. There are two categories of loss function, i.e., classification loss and regression loss. Regression loss is discussed.</a:t>
            </a:r>
            <a:endParaRPr lang="en-US" baseline="30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15</a:t>
            </a:fld>
            <a:endParaRPr lang="en-US">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Questions…</a:t>
            </a:r>
          </a:p>
        </p:txBody>
      </p:sp>
      <p:sp>
        <p:nvSpPr>
          <p:cNvPr id="3" name="Content Placeholder 2"/>
          <p:cNvSpPr>
            <a:spLocks noGrp="1"/>
          </p:cNvSpPr>
          <p:nvPr>
            <p:ph idx="1"/>
          </p:nvPr>
        </p:nvSpPr>
        <p:spPr/>
        <p:txBody>
          <a:bodyPr/>
          <a:lstStyle/>
          <a:p>
            <a:pPr marL="514350" indent="-514350">
              <a:buAutoNum type="arabicPeriod"/>
            </a:pPr>
            <a:r>
              <a:rPr lang="en-US" dirty="0"/>
              <a:t>What do mean by regression loss functions?</a:t>
            </a:r>
          </a:p>
          <a:p>
            <a:pPr marL="514350" indent="-514350">
              <a:buAutoNum type="arabicPeriod"/>
            </a:pPr>
            <a:r>
              <a:rPr lang="en-US" dirty="0"/>
              <a:t>What is the difference between MSE </a:t>
            </a:r>
            <a:r>
              <a:rPr lang="en-US"/>
              <a:t>and </a:t>
            </a:r>
            <a:r>
              <a:rPr lang="en-US" dirty="0" err="1"/>
              <a:t>M</a:t>
            </a:r>
            <a:r>
              <a:rPr lang="en-US" smtClean="0"/>
              <a:t>AE</a:t>
            </a:r>
            <a:endParaRPr lang="en-US" dirty="0"/>
          </a:p>
          <a:p>
            <a:pPr marL="514350" indent="-514350">
              <a:buAutoNum type="arabicPeriod"/>
            </a:pPr>
            <a:r>
              <a:rPr lang="en-US" dirty="0"/>
              <a:t>What do you understand by log </a:t>
            </a:r>
            <a:r>
              <a:rPr lang="en-US" dirty="0" err="1"/>
              <a:t>cosh</a:t>
            </a:r>
            <a:r>
              <a:rPr lang="en-US" dirty="0"/>
              <a:t> loss?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latin typeface="Times New Roman" pitchFamily="18" charset="0"/>
                <a:cs typeface="Times New Roman" pitchFamily="18" charset="0"/>
              </a:rPr>
              <a:t>References</a:t>
            </a: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633928"/>
            <a:ext cx="7886700" cy="4827848"/>
          </a:xfrm>
        </p:spPr>
        <p:txBody>
          <a:bodyPr>
            <a:normAutofit/>
          </a:bodyPr>
          <a:lstStyle/>
          <a:p>
            <a:r>
              <a:rPr lang="en-IN" dirty="0">
                <a:latin typeface="Times New Roman" pitchFamily="18" charset="0"/>
                <a:cs typeface="Times New Roman" pitchFamily="18" charset="0"/>
              </a:rPr>
              <a:t>Book:</a:t>
            </a:r>
          </a:p>
          <a:p>
            <a:pPr lvl="1"/>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S.N.Sivanandam</a:t>
            </a:r>
            <a:r>
              <a:rPr lang="en-US" dirty="0">
                <a:latin typeface="Times New Roman" pitchFamily="18" charset="0"/>
                <a:cs typeface="Times New Roman" pitchFamily="18" charset="0"/>
              </a:rPr>
              <a:t>, S.N </a:t>
            </a:r>
            <a:r>
              <a:rPr lang="en-US" dirty="0" err="1">
                <a:latin typeface="Times New Roman" pitchFamily="18" charset="0"/>
                <a:cs typeface="Times New Roman" pitchFamily="18" charset="0"/>
              </a:rPr>
              <a:t>Deepa</a:t>
            </a:r>
            <a:r>
              <a:rPr lang="en-US" dirty="0">
                <a:latin typeface="Times New Roman" pitchFamily="18" charset="0"/>
                <a:cs typeface="Times New Roman" pitchFamily="18" charset="0"/>
              </a:rPr>
              <a:t>, “Principles of Soft Computing”</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Websites: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hlinkClick r:id="rId2"/>
              </a:rPr>
              <a:t>https://nptel.ac.in/courses/106/105/106105173/</a:t>
            </a:r>
            <a:endParaRPr lang="en-US" dirty="0">
              <a:latin typeface="Times New Roman" pitchFamily="18" charset="0"/>
              <a:cs typeface="Times New Roman" pitchFamily="18" charset="0"/>
            </a:endParaRPr>
          </a:p>
          <a:p>
            <a:pPr lvl="1"/>
            <a:r>
              <a:rPr lang="en-IN" dirty="0">
                <a:latin typeface="Times New Roman" pitchFamily="18" charset="0"/>
                <a:cs typeface="Times New Roman" pitchFamily="18" charset="0"/>
              </a:rPr>
              <a:t>Videos: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hlinkClick r:id="rId3"/>
              </a:rPr>
              <a:t>https://www.youtube.com/watch?v=mlfM4SGOAgo</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17</a:t>
            </a:fld>
            <a:endParaRPr lang="en-US">
              <a:latin typeface="Times New Roman" pitchFamily="18" charset="0"/>
              <a:cs typeface="Times New Roman" pitchFamily="18" charset="0"/>
            </a:endParaRPr>
          </a:p>
        </p:txBody>
      </p:sp>
      <p:pic>
        <p:nvPicPr>
          <p:cNvPr id="5" name="Picture 2" descr="Question turns into answer (With images) | Motion graphics design ..."/>
          <p:cNvPicPr>
            <a:picLocks noChangeAspect="1" noChangeArrowheads="1" noCrop="1"/>
          </p:cNvPicPr>
          <p:nvPr/>
        </p:nvPicPr>
        <p:blipFill>
          <a:blip r:embed="rId4" cstate="print"/>
          <a:srcRect/>
          <a:stretch>
            <a:fillRect/>
          </a:stretch>
        </p:blipFill>
        <p:spPr bwMode="auto">
          <a:xfrm>
            <a:off x="3092228" y="4482059"/>
            <a:ext cx="3222885" cy="194872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4098" name="CorelDRAW" r:id="rId3" imgW="2169000" imgH="2169360" progId="">
                <p:embed/>
              </p:oleObj>
            </a:graphicData>
          </a:graphic>
        </p:graphicFrame>
      </p:grpSp>
      <p:sp>
        <p:nvSpPr>
          <p:cNvPr id="2" name="Rectangle 1"/>
          <p:cNvSpPr/>
          <p:nvPr/>
        </p:nvSpPr>
        <p:spPr>
          <a:xfrm>
            <a:off x="3085504" y="5394448"/>
            <a:ext cx="2589170"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t>
            </a:r>
            <a:r>
              <a:rPr lang="en-US" dirty="0" err="1" smtClean="0">
                <a:latin typeface="Casper" panose="02000506000000020004" pitchFamily="2" charset="0"/>
                <a:cs typeface="Segoe UI" panose="020B0502040204020203" pitchFamily="34" charset="0"/>
              </a:rPr>
              <a:t>monika.e11032@cumail.in</a:t>
            </a:r>
            <a:endParaRPr lang="en-US" dirty="0"/>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629841" y="1477006"/>
            <a:ext cx="8179308"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534650" y="1634063"/>
          <a:ext cx="8313295" cy="4160034"/>
        </p:xfrm>
        <a:graphic>
          <a:graphicData uri="http://schemas.openxmlformats.org/drawingml/2006/table">
            <a:tbl>
              <a:tblPr firstRow="1" bandRow="1">
                <a:tableStyleId>{22838BEF-8BB2-4498-84A7-C5851F593DF1}</a:tableStyleId>
              </a:tblPr>
              <a:tblGrid>
                <a:gridCol w="8313295"/>
              </a:tblGrid>
              <a:tr h="1348978">
                <a:tc>
                  <a:txBody>
                    <a:bodyPr/>
                    <a:lstStyle/>
                    <a:p>
                      <a:r>
                        <a:rPr lang="en-US" sz="2000" b="1" u="none" strike="noStrike" cap="none" dirty="0" smtClean="0">
                          <a:latin typeface="Calibri" pitchFamily="34" charset="0"/>
                          <a:sym typeface="Arial"/>
                        </a:rPr>
                        <a:t>To introduce soft computing concepts and techniques of artificial neural networks, fuzzy sets, fuzzy logic and genetic algorithms</a:t>
                      </a:r>
                    </a:p>
                  </a:txBody>
                  <a:tcPr marL="68580" marR="68580" anchor="ctr"/>
                </a:tc>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understand the various techniques from the application point of view.</a:t>
                      </a:r>
                    </a:p>
                    <a:p>
                      <a:endParaRPr lang="en-US" sz="2000" b="1" dirty="0">
                        <a:latin typeface="Calibri" pitchFamily="34" charset="0"/>
                      </a:endParaRPr>
                    </a:p>
                  </a:txBody>
                  <a:tcPr marL="68580" marR="68580" anchor="ctr"/>
                </a:tc>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analyze various soft computing techniques and decide the technique to be used in a particular problem situation. </a:t>
                      </a:r>
                    </a:p>
                    <a:p>
                      <a:endParaRPr lang="en-US" sz="2000" b="1" dirty="0">
                        <a:latin typeface="Calibri" pitchFamily="34" charset="0"/>
                      </a:endParaRPr>
                    </a:p>
                  </a:txBody>
                  <a:tcPr marL="68580" marR="68580" anchor="ctr"/>
                </a:tc>
              </a:tr>
              <a:tr h="626143">
                <a:tc>
                  <a:txBody>
                    <a:bodyPr/>
                    <a:lstStyle/>
                    <a:p>
                      <a:r>
                        <a:rPr lang="en-US" sz="2000" b="1" u="none" strike="noStrike" cap="none" dirty="0" smtClean="0">
                          <a:latin typeface="Calibri" pitchFamily="34" charset="0"/>
                          <a:sym typeface="Arial"/>
                        </a:rPr>
                        <a:t>To implement soft computing based solutions for real-world problems</a:t>
                      </a:r>
                    </a:p>
                    <a:p>
                      <a:endParaRPr lang="en-US" sz="2000" b="1" dirty="0">
                        <a:latin typeface="Calibri" pitchFamily="34" charset="0"/>
                      </a:endParaRPr>
                    </a:p>
                  </a:txBody>
                  <a:tcPr marL="68580" marR="6858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247339" y="1556928"/>
          <a:ext cx="8600607" cy="4783910"/>
        </p:xfrm>
        <a:graphic>
          <a:graphicData uri="http://schemas.openxmlformats.org/drawingml/2006/table">
            <a:tbl>
              <a:tblPr/>
              <a:tblGrid>
                <a:gridCol w="630704"/>
                <a:gridCol w="7040663"/>
                <a:gridCol w="929240"/>
              </a:tblGrid>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Identify and describe soft computing techniques and their roles in building intelligent. Machines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CO2</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Recognize the feasibility of applying a soft computing methodology for a particular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2,4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1494972">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Effectively use modern software tools to solve real problems using a soft computing approach.</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97989">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CO5</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Times New Roman"/>
                          <a:cs typeface="Times New Roman"/>
                        </a:rPr>
                        <a:t>Evaluate various soft computing approaches for a given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dirty="0">
                          <a:solidFill>
                            <a:srgbClr val="000000"/>
                          </a:solidFill>
                          <a:latin typeface="Calibri Light"/>
                          <a:ea typeface="Calibri"/>
                          <a:cs typeface="Calibri"/>
                        </a:rPr>
                        <a:t>4</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3"/>
            <a:ext cx="5058926" cy="742013"/>
          </a:xfrm>
        </p:spPr>
        <p:txBody>
          <a:bodyPr>
            <a:noAutofit/>
          </a:bodyPr>
          <a:lstStyle/>
          <a:p>
            <a:r>
              <a:rPr lang="en-US" sz="4800" b="1" dirty="0" smtClean="0"/>
              <a:t>Table of Contents</a:t>
            </a:r>
            <a:endParaRPr lang="en-US" sz="4800" b="1" dirty="0"/>
          </a:p>
        </p:txBody>
      </p:sp>
      <p:sp>
        <p:nvSpPr>
          <p:cNvPr id="4" name="Text Placeholder 3"/>
          <p:cNvSpPr>
            <a:spLocks noGrp="1"/>
          </p:cNvSpPr>
          <p:nvPr>
            <p:ph type="body" sz="half" idx="2"/>
          </p:nvPr>
        </p:nvSpPr>
        <p:spPr>
          <a:xfrm>
            <a:off x="584870" y="1502764"/>
            <a:ext cx="7797129" cy="3811588"/>
          </a:xfrm>
        </p:spPr>
        <p:txBody>
          <a:bodyPr>
            <a:noAutofit/>
          </a:bodyPr>
          <a:lstStyle/>
          <a:p>
            <a:pPr>
              <a:buFont typeface="Arial" pitchFamily="34" charset="0"/>
              <a:buChar char="•"/>
            </a:pPr>
            <a:r>
              <a:rPr lang="en-US" sz="2800" dirty="0" smtClean="0"/>
              <a:t>Loss functions and optimization</a:t>
            </a:r>
          </a:p>
          <a:p>
            <a:pPr>
              <a:buFont typeface="Arial" pitchFamily="34" charset="0"/>
              <a:buChar char="•"/>
            </a:pPr>
            <a:r>
              <a:rPr lang="en-US" sz="2800" dirty="0" smtClean="0"/>
              <a:t>Cross entropy loss </a:t>
            </a:r>
          </a:p>
          <a:p>
            <a:pPr>
              <a:buFont typeface="Arial" pitchFamily="34" charset="0"/>
              <a:buChar char="•"/>
            </a:pPr>
            <a:r>
              <a:rPr lang="en-US" sz="2800" dirty="0" smtClean="0"/>
              <a:t>Activation function</a:t>
            </a:r>
            <a:endParaRPr lang="en-US" sz="2800"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428165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b="1" dirty="0" smtClean="0"/>
              <a:t>Neural Network </a:t>
            </a:r>
            <a:br>
              <a:rPr lang="en-US" b="1" dirty="0" smtClean="0"/>
            </a:br>
            <a:r>
              <a:rPr lang="en-US" b="1" dirty="0" smtClean="0"/>
              <a:t>Optimization Methods</a:t>
            </a:r>
            <a:endParaRPr lang="en-US" b="1" dirty="0"/>
          </a:p>
        </p:txBody>
      </p:sp>
      <p:sp>
        <p:nvSpPr>
          <p:cNvPr id="4" name="Slide Number Placeholder 3"/>
          <p:cNvSpPr>
            <a:spLocks noGrp="1"/>
          </p:cNvSpPr>
          <p:nvPr>
            <p:ph type="sldNum" sz="quarter" idx="12"/>
          </p:nvPr>
        </p:nvSpPr>
        <p:spPr/>
        <p:txBody>
          <a:bodyPr/>
          <a:lstStyle/>
          <a:p>
            <a:fld id="{3196E4FA-0509-4C1E-ADB1-D05ADE4219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gn="just"/>
            <a:r>
              <a:rPr lang="en-US" b="1" dirty="0">
                <a:solidFill>
                  <a:srgbClr val="000000"/>
                </a:solidFill>
                <a:effectLst/>
                <a:latin typeface="Times New Roman" panose="02020603050405020304" pitchFamily="18" charset="0"/>
                <a:ea typeface="Times New Roman" panose="02020603050405020304" pitchFamily="18" charset="0"/>
              </a:rPr>
              <a:t>Introduction to loss functions</a:t>
            </a:r>
            <a:endParaRPr lang="en-US" b="1" dirty="0">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415039" y="2005507"/>
            <a:ext cx="8376692" cy="2836316"/>
          </a:xfrm>
        </p:spPr>
        <p:txBody>
          <a:bodyPr>
            <a:noAutofit/>
          </a:bodyPr>
          <a:lstStyle/>
          <a:p>
            <a:pPr marL="0" marR="0" algn="just"/>
            <a:r>
              <a:rPr lang="en-US" sz="3600" dirty="0">
                <a:latin typeface="Times New Roman" pitchFamily="18" charset="0"/>
                <a:cs typeface="Times New Roman" pitchFamily="18" charset="0"/>
              </a:rPr>
              <a:t> </a:t>
            </a:r>
            <a:r>
              <a:rPr lang="en-US" dirty="0">
                <a:effectLst/>
                <a:latin typeface="Times New Roman" panose="02020603050405020304" pitchFamily="18" charset="0"/>
                <a:ea typeface="Times New Roman" panose="02020603050405020304" pitchFamily="18" charset="0"/>
              </a:rPr>
              <a:t>The output of a network or from Activation Functions sometime becomes meaningless without efficient evaluation. </a:t>
            </a:r>
          </a:p>
          <a:p>
            <a:pPr marL="0" marR="0" algn="just"/>
            <a:r>
              <a:rPr lang="en-US" dirty="0">
                <a:effectLst/>
                <a:latin typeface="Times New Roman" panose="02020603050405020304" pitchFamily="18" charset="0"/>
                <a:ea typeface="Times New Roman" panose="02020603050405020304" pitchFamily="18" charset="0"/>
              </a:rPr>
              <a:t>Before listing some functions that might become your ‘finance’ in the future, I want to notice you that there is not a single Loss Function that works for all kind of data. </a:t>
            </a:r>
          </a:p>
          <a:p>
            <a:pPr marL="0" marR="0" algn="just"/>
            <a:r>
              <a:rPr lang="en-US" dirty="0">
                <a:effectLst/>
                <a:latin typeface="Times New Roman" panose="02020603050405020304" pitchFamily="18" charset="0"/>
                <a:ea typeface="Times New Roman" panose="02020603050405020304" pitchFamily="18" charset="0"/>
              </a:rPr>
              <a:t>It depends on a number of factors including the presence of outliers, algorithm, time efficiency of gradient descent, ease of finding the derivatives and confidence of predictions… or maybe an accident.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Autofit/>
          </a:bodyPr>
          <a:lstStyle/>
          <a:p>
            <a:r>
              <a:rPr lang="en-US" sz="3600" b="1"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Mean </a:t>
            </a:r>
            <a:r>
              <a:rPr lang="en-US"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squared error (MSE)</a:t>
            </a:r>
            <a:endParaRPr lang="en-US" sz="4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3" name="Rectangle 2">
            <a:extLst>
              <a:ext uri="{FF2B5EF4-FFF2-40B4-BE49-F238E27FC236}">
                <a16:creationId xmlns:a16="http://schemas.microsoft.com/office/drawing/2014/main" xmlns="" id="{13C76168-94E0-4F5F-BAE0-A419ECB407DC}"/>
              </a:ext>
            </a:extLst>
          </p:cNvPr>
          <p:cNvSpPr>
            <a:spLocks noChangeArrowheads="1"/>
          </p:cNvSpPr>
          <p:nvPr/>
        </p:nvSpPr>
        <p:spPr bwMode="auto">
          <a:xfrm>
            <a:off x="634804" y="1219200"/>
            <a:ext cx="7975795" cy="25237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 is the most commonly used regression loss function. As the name suggests, </a:t>
            </a:r>
            <a:r>
              <a:rPr kumimoji="0" lang="en-US" altLang="en-US"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Mean square error</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measured as the average of squared difference between predictions and actual observations. It’s only concerned with the average magnitude of error irrespective of their direction. However, due to squaring, predictions which are far away from actual values are penalized heavily in comparison to less deviated predictions.</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1" name="Picture 23" descr="Image for post">
            <a:extLst>
              <a:ext uri="{FF2B5EF4-FFF2-40B4-BE49-F238E27FC236}">
                <a16:creationId xmlns:a16="http://schemas.microsoft.com/office/drawing/2014/main" xmlns="" id="{4CB9A537-214E-4663-AAE2-94C59F6C550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3657600"/>
            <a:ext cx="1715085" cy="9620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xmlns="" id="{7899211C-18CF-4825-84C2-031A00A9A500}"/>
              </a:ext>
            </a:extLst>
          </p:cNvPr>
          <p:cNvSpPr>
            <a:spLocks noChangeArrowheads="1"/>
          </p:cNvSpPr>
          <p:nvPr/>
        </p:nvSpPr>
        <p:spPr bwMode="auto">
          <a:xfrm>
            <a:off x="660596" y="4717232"/>
            <a:ext cx="7873804"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Mean Square Error (MSE/ L2 Loss)</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Below is a plot of an MSE function where the true target value is 100, and the predicted values range between -10,000 to 10,000. The MSE loss (Y-axis) reaches its minimum value at prediction (X-axis) = 100. The range is 0 to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2E8BB-5523-4177-BD8A-2CA0966DDF6B}"/>
              </a:ext>
            </a:extLst>
          </p:cNvPr>
          <p:cNvSpPr>
            <a:spLocks noGrp="1"/>
          </p:cNvSpPr>
          <p:nvPr>
            <p:ph type="title"/>
          </p:nvPr>
        </p:nvSpPr>
        <p:spPr/>
        <p:txBody>
          <a:bodyPr/>
          <a:lstStyle/>
          <a:p>
            <a:r>
              <a:rPr lang="en-US" b="1" dirty="0"/>
              <a:t>Continue:</a:t>
            </a:r>
          </a:p>
        </p:txBody>
      </p:sp>
      <p:sp>
        <p:nvSpPr>
          <p:cNvPr id="4" name="Slide Number Placeholder 3">
            <a:extLst>
              <a:ext uri="{FF2B5EF4-FFF2-40B4-BE49-F238E27FC236}">
                <a16:creationId xmlns:a16="http://schemas.microsoft.com/office/drawing/2014/main" xmlns="" id="{64CFEC15-AC1F-4A38-8D68-9BCC1E636869}"/>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3" name="Picture 2" descr="Image for post">
            <a:extLst>
              <a:ext uri="{FF2B5EF4-FFF2-40B4-BE49-F238E27FC236}">
                <a16:creationId xmlns:a16="http://schemas.microsoft.com/office/drawing/2014/main" xmlns="" id="{127F552B-EB87-47E7-8175-7CD2C614A545}"/>
              </a:ext>
            </a:extLst>
          </p:cNvPr>
          <p:cNvPicPr/>
          <p:nvPr/>
        </p:nvPicPr>
        <p:blipFill>
          <a:blip r:embed="rId2"/>
          <a:srcRect/>
          <a:stretch>
            <a:fillRect/>
          </a:stretch>
        </p:blipFill>
        <p:spPr bwMode="auto">
          <a:xfrm>
            <a:off x="1508760" y="1715452"/>
            <a:ext cx="5120640" cy="4640898"/>
          </a:xfrm>
          <a:prstGeom prst="rect">
            <a:avLst/>
          </a:prstGeom>
          <a:noFill/>
          <a:ln w="9525">
            <a:noFill/>
            <a:miter lim="800000"/>
            <a:headEnd/>
            <a:tailEnd/>
          </a:ln>
        </p:spPr>
      </p:pic>
    </p:spTree>
    <p:extLst>
      <p:ext uri="{BB962C8B-B14F-4D97-AF65-F5344CB8AC3E}">
        <p14:creationId xmlns:p14="http://schemas.microsoft.com/office/powerpoint/2010/main" xmlns="" val="120032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latin typeface="Times New Roman" pitchFamily="18" charset="0"/>
                <a:cs typeface="Times New Roman" pitchFamily="18" charset="0"/>
              </a:rPr>
              <a:pPr/>
              <a:t>9</a:t>
            </a:fld>
            <a:endParaRPr lang="en-US" dirty="0">
              <a:latin typeface="Times New Roman" pitchFamily="18" charset="0"/>
              <a:cs typeface="Times New Roman" pitchFamily="18" charset="0"/>
            </a:endParaRPr>
          </a:p>
        </p:txBody>
      </p:sp>
      <p:sp>
        <p:nvSpPr>
          <p:cNvPr id="8" name="Title 7"/>
          <p:cNvSpPr txBox="1">
            <a:spLocks noGrp="1" noChangeArrowheads="1"/>
          </p:cNvSpPr>
          <p:nvPr>
            <p:ph type="title"/>
          </p:nvPr>
        </p:nvSpPr>
        <p:spPr bwMode="auto">
          <a:xfrm>
            <a:off x="505586" y="541121"/>
            <a:ext cx="7982594" cy="812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effectLst/>
                <a:latin typeface="Times New Roman" panose="02020603050405020304" pitchFamily="18" charset="0"/>
                <a:ea typeface="Times New Roman" panose="02020603050405020304" pitchFamily="18" charset="0"/>
              </a:rPr>
              <a:t>Mean Absolute Error (MAE)</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 name="Rectangle 2">
            <a:extLst>
              <a:ext uri="{FF2B5EF4-FFF2-40B4-BE49-F238E27FC236}">
                <a16:creationId xmlns:a16="http://schemas.microsoft.com/office/drawing/2014/main" xmlns="" id="{0B57B020-C082-41EE-A427-4A4C158AFE98}"/>
              </a:ext>
            </a:extLst>
          </p:cNvPr>
          <p:cNvSpPr>
            <a:spLocks noChangeArrowheads="1"/>
          </p:cNvSpPr>
          <p:nvPr/>
        </p:nvSpPr>
        <p:spPr bwMode="auto">
          <a:xfrm>
            <a:off x="718922" y="1363226"/>
            <a:ext cx="7891677"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 is another loss function used for regression models. MAE is the sum of absolute differences between our target and predicted variables. So it measures the average magnitude of errors in a set of predictions, without considering their directions. (If we consider directions also, that would be called Mean Bias Error (MBE), which is a sum of residuals/errors). The range is also 0 to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1265" name="Picture 25" descr="Image for post">
            <a:extLst>
              <a:ext uri="{FF2B5EF4-FFF2-40B4-BE49-F238E27FC236}">
                <a16:creationId xmlns:a16="http://schemas.microsoft.com/office/drawing/2014/main" xmlns="" id="{773E308F-8E04-4DB0-B62D-CB9FC9A410A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7545" y="3293080"/>
            <a:ext cx="1756843" cy="9048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a:extLst>
              <a:ext uri="{FF2B5EF4-FFF2-40B4-BE49-F238E27FC236}">
                <a16:creationId xmlns:a16="http://schemas.microsoft.com/office/drawing/2014/main" xmlns="" id="{3AAE9BC3-35C2-4B4F-A125-E6119BD9D799}"/>
              </a:ext>
            </a:extLst>
          </p:cNvPr>
          <p:cNvSpPr>
            <a:spLocks noChangeArrowheads="1"/>
          </p:cNvSpPr>
          <p:nvPr/>
        </p:nvSpPr>
        <p:spPr bwMode="auto">
          <a:xfrm>
            <a:off x="718923" y="4601249"/>
            <a:ext cx="633548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Mean Absolute Error (MAE/ L1 loss)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93801593"/>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DAA</Template>
  <TotalTime>595</TotalTime>
  <Words>753</Words>
  <Application>Microsoft Office PowerPoint</Application>
  <PresentationFormat>On-screen Show (4:3)</PresentationFormat>
  <Paragraphs>86</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Unit 2.1</vt:lpstr>
      <vt:lpstr>CorelDRAW</vt:lpstr>
      <vt:lpstr>Slide 1</vt:lpstr>
      <vt:lpstr>Course Objectives</vt:lpstr>
      <vt:lpstr>Course Outcomes</vt:lpstr>
      <vt:lpstr>Table of Contents</vt:lpstr>
      <vt:lpstr>Neural Network  Optimization Methods</vt:lpstr>
      <vt:lpstr>Introduction to loss functions</vt:lpstr>
      <vt:lpstr>Mean squared error (MSE)</vt:lpstr>
      <vt:lpstr>Continue:</vt:lpstr>
      <vt:lpstr>Mean Absolute Error (MAE) </vt:lpstr>
      <vt:lpstr>Continue: </vt:lpstr>
      <vt:lpstr>Huber or smooth mean absolute error </vt:lpstr>
      <vt:lpstr>Continue:  </vt:lpstr>
      <vt:lpstr>Log-Cosh Loss</vt:lpstr>
      <vt:lpstr>Continue:</vt:lpstr>
      <vt:lpstr>Summary</vt:lpstr>
      <vt:lpstr>Questions…</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UNIVERSITY</dc:title>
  <dc:creator>admin</dc:creator>
  <cp:lastModifiedBy>user</cp:lastModifiedBy>
  <cp:revision>75</cp:revision>
  <dcterms:created xsi:type="dcterms:W3CDTF">2016-12-14T07:42:08Z</dcterms:created>
  <dcterms:modified xsi:type="dcterms:W3CDTF">2021-08-07T21:24:18Z</dcterms:modified>
</cp:coreProperties>
</file>