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5"/>
  </p:notesMasterIdLst>
  <p:handoutMasterIdLst>
    <p:handoutMasterId r:id="rId16"/>
  </p:handoutMasterIdLst>
  <p:sldIdLst>
    <p:sldId id="401" r:id="rId2"/>
    <p:sldId id="402" r:id="rId3"/>
    <p:sldId id="403" r:id="rId4"/>
    <p:sldId id="404" r:id="rId5"/>
    <p:sldId id="410" r:id="rId6"/>
    <p:sldId id="279" r:id="rId7"/>
    <p:sldId id="280" r:id="rId8"/>
    <p:sldId id="262" r:id="rId9"/>
    <p:sldId id="263" r:id="rId10"/>
    <p:sldId id="264" r:id="rId11"/>
    <p:sldId id="446" r:id="rId12"/>
    <p:sldId id="449" r:id="rId13"/>
    <p:sldId id="44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CHANDIGARH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UIE, ECE Deptt.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ABBD6-B49C-4877-AA8F-35FC952398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staff.cs.upt.ro/~todinca/cad/Lectures/cad_fuzzysets.pdf" TargetMode="External"/><Relationship Id="rId3" Type="http://schemas.openxmlformats.org/officeDocument/2006/relationships/hyperlink" Target="http://dx.doi.org/10.1196/annals.1310.017" TargetMode="External"/><Relationship Id="rId7" Type="http://schemas.openxmlformats.org/officeDocument/2006/relationships/hyperlink" Target="http://ieeexplore.ieee.org/stamp/stamp.jsp?tp=&amp;arnumber=870780" TargetMode="External"/><Relationship Id="rId2" Type="http://schemas.openxmlformats.org/officeDocument/2006/relationships/hyperlink" Target="https://scholar.google.ch/citations?user=hpj7NoEAAAA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cec.2000.870780" TargetMode="External"/><Relationship Id="rId5" Type="http://schemas.openxmlformats.org/officeDocument/2006/relationships/hyperlink" Target="http://dx.doi.org/10.1016/s0933-3657(99)00047-0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onlinelibrary.wiley.com/doi/10.1196/annals.1310.017/epdf" TargetMode="External"/><Relationship Id="rId9" Type="http://schemas.openxmlformats.org/officeDocument/2006/relationships/hyperlink" Target="https://books.google.co.in/books/about/PRINCIPLES_OF_SOFT_COMPUTING_With_CD.html?id=CXruGgP0BTI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(20CST-345)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-3.1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Fuzzy Logic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fuzzy">
            <a:extLst>
              <a:ext uri="{FF2B5EF4-FFF2-40B4-BE49-F238E27FC236}">
                <a16:creationId xmlns:a16="http://schemas.microsoft.com/office/drawing/2014/main" id="{913C7862-1138-405B-829C-06A9F203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673EE-8225-462F-AFD6-261F1A09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A6182-E8DC-4C4E-9032-95E60B7E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8637"/>
            <a:ext cx="2241175" cy="448072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References</a:t>
            </a:r>
            <a:br>
              <a:rPr lang="en-US" sz="3600" b="1" dirty="0"/>
            </a:br>
            <a:endParaRPr lang="en-US" sz="3600" b="1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52800" y="728403"/>
            <a:ext cx="5459720" cy="5607881"/>
          </a:xfr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85725">
              <a:spcBef>
                <a:spcPts val="695"/>
              </a:spcBef>
              <a:spcAft>
                <a:spcPts val="0"/>
              </a:spcAft>
            </a:pPr>
            <a:r>
              <a:rPr lang="en-US" sz="1800" b="1" i="0" kern="0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</a:rPr>
              <a:t>TEXT BOOKS</a:t>
            </a:r>
            <a:endParaRPr lang="en-IN" sz="1800" b="1" i="1" kern="0" dirty="0">
              <a:solidFill>
                <a:schemeClr val="accent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T1.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Timothy J. Ross,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“Fuzzy Logic with Engineering Applications”.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S.N.Sivanandam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S.N Deepa,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“Principles of Soft Computing”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Lofti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Zadeh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“Fuzzy Logic and Soft Computing”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 Scientific, 1995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T4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Samir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Roy,Udit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Chakraborty,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Soft </a:t>
            </a:r>
            <a:r>
              <a:rPr lang="en-US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Computing:Neuro-Fuzzy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Genetic Algorithms”,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Pearson.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35890">
              <a:spcBef>
                <a:spcPts val="42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REFERENCE BOOKS</a:t>
            </a:r>
            <a:endParaRPr lang="en-IN" sz="1800" b="1" dirty="0">
              <a:solidFill>
                <a:schemeClr val="accent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R1.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Bart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Kosko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“Neural Network and Fuzzy Systems: A Dynamic System Approach to Machine”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 1998</a:t>
            </a: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Fausett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“Fundamentals of Neural Networks: Architectures, Algorithms, and Applications”,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Prentice-Hall, 1994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Jack M.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Zurada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Artificial Neural Systems”,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PWS Publishing Co., Boston, 2000.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 S R Jang,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“Neuro-Fuzzy &amp; Soft Computing,”,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Pearson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>
              <a:latin typeface="+mj-lt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62622" y="4892040"/>
            <a:ext cx="1255014" cy="1005840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EFFBEFF0-3DFD-4B60-AF50-E7FDD8D45A55}" type="slidenum">
              <a:rPr lang="en-US" sz="5700" b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5700" b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12D1-8D1D-4CF3-8569-C42E2F64C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3577E-610E-4C96-9D70-CD9AE31A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15F9-DD38-4141-9E26-2A7132F3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Journal Papers</a:t>
            </a:r>
            <a:endParaRPr lang="en-IN" sz="5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562-6490-40CA-B9F4-92D9A48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52" y="1050447"/>
            <a:ext cx="5134699" cy="5502753"/>
          </a:xfrm>
        </p:spPr>
        <p:txBody>
          <a:bodyPr anchor="ctr">
            <a:noAutofit/>
          </a:bodyPr>
          <a:lstStyle/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Evolutionary fuzzy modelling human diagnostic decisions. Annals of the New York Academy of Sciences, pages 190-211, May 2004.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 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Evolutionary computation in medicine: An overview. Artificial Intelligence in Medicine, 19(1):1-23, May 2000.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A fuzzy-genetic approach to breast cancer diagnosis. Artificial Intelligence in Medicine, 17(2):131-155, October 1999.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Jungang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Liu, Student Member, IEEE, and Oliver W. W. Yang, Senior Member, IEEE, “Using Fuzzy Logic Control to Provide Intelligent Traffic Management Service for High-Speed Networks”, IEEE TRANSACTIONS ON NETWORK AND SERVICE MANAGEMENT, VOL. 10, NO. 2, JUNE 2013.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Web links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http://staff.cs.upt.ro/~todinca/cad/Lectures/cad_fuzzysets.pdf</a:t>
            </a:r>
            <a:b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Principles of Soft Computing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EAFA-5D8B-4D6A-81B9-A1A3BB8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z="57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57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882-6A23-40D9-A809-2523C7B53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7B486-2F40-4B91-A60C-9F5A46C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906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3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</a:t>
            </a:r>
          </a:p>
        </p:txBody>
      </p:sp>
      <p:sp>
        <p:nvSpPr>
          <p:cNvPr id="208" name="Freeform: Shape 8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sz="half" idx="2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 </a:t>
            </a:r>
            <a:endParaRPr lang="en-US" sz="1700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chemeClr val="tx1">
                    <a:alpha val="8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60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92568"/>
              </p:ext>
            </p:extLst>
          </p:nvPr>
        </p:nvGraphicFramePr>
        <p:xfrm>
          <a:off x="4733760" y="2173287"/>
          <a:ext cx="3685146" cy="400367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36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0593">
                <a:tc>
                  <a:txBody>
                    <a:bodyPr/>
                    <a:lstStyle/>
                    <a:p>
                      <a:r>
                        <a:rPr lang="en-US" sz="17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  <a:endParaRPr lang="en-US" sz="1700" b="1" u="none" strike="noStrike" cap="none" spc="0">
                        <a:solidFill>
                          <a:schemeClr val="tx1"/>
                        </a:solidFill>
                        <a:latin typeface="Calibri" pitchFamily="34" charset="0"/>
                        <a:sym typeface="Arial"/>
                      </a:endParaRPr>
                    </a:p>
                  </a:txBody>
                  <a:tcPr marL="67154" marR="113097" marT="19187" marB="14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E9753D9-B0EB-4A05-A1CB-2FA7C7C6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AF862C-8252-47D0-B628-75F1469A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76200" y="1655286"/>
            <a:ext cx="3456793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Outcomes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49657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80" y="1"/>
            <a:ext cx="5320620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587" y="5450103"/>
            <a:ext cx="4177413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5335901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sz="quarter" idx="12"/>
          </p:nvPr>
        </p:nvSpPr>
        <p:spPr>
          <a:xfrm>
            <a:off x="6615112" y="5623560"/>
            <a:ext cx="1900238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rgbClr val="FFFFFF">
                    <a:alpha val="80000"/>
                  </a:srgb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6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23722"/>
              </p:ext>
            </p:extLst>
          </p:nvPr>
        </p:nvGraphicFramePr>
        <p:xfrm>
          <a:off x="3124200" y="1464409"/>
          <a:ext cx="5943599" cy="390949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7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77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14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6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254CA11-7DF3-4713-B184-AE9AA4DFB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D893A-5D3A-44DF-872E-B1F2F2BA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24" y="4144434"/>
            <a:ext cx="7432721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Fuzzy Set theory, Fuzzy versus Crisp set, Fuzzy Relation, Fuzzification, Fuzzy Logic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4059" y="6492240"/>
            <a:ext cx="89154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DCDBBEF-AA6C-4BA6-85B2-A17D7F280E3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F30E735-E570-42B9-A007-B9E3313F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440891-C9D3-42A4-9F96-BBAEC54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2" descr="Puzzle">
            <a:extLst>
              <a:ext uri="{FF2B5EF4-FFF2-40B4-BE49-F238E27FC236}">
                <a16:creationId xmlns:a16="http://schemas.microsoft.com/office/drawing/2014/main" id="{943FA1F7-0183-4C4A-A0B3-954F67D6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1" r="28349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61" name="Rectangle 4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/>
              <a:t>Introduction to </a:t>
            </a:r>
            <a:br>
              <a:rPr lang="en-US" sz="4200" b="1"/>
            </a:br>
            <a:r>
              <a:rPr lang="en-US" sz="4200" b="1"/>
              <a:t>Fuzzy Logic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196E4FA-0509-4C1E-ADB1-D05ADE4219A2}" type="slidenum">
              <a:rPr lang="en-US" sz="100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FF64C6D-7CCA-42C9-8B4D-F1A4E904AC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CA3C16-69DA-4DB4-86B4-7CE0EA2B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CD65-6F35-4175-8E07-7AA2C064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 rtlCol="0">
            <a:normAutofit/>
          </a:bodyPr>
          <a:lstStyle/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Fuzzy logic is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logic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underlying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approximate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 rather than exact,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modes of reasoning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.</a:t>
            </a:r>
          </a:p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It is an extension of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multivalued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logic: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Everything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 including truth,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is a matter of degree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.</a:t>
            </a:r>
          </a:p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It contains as special cases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not only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classical two-value logic and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multivalue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logic systems,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but also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probabilistic logic.</a:t>
            </a:r>
          </a:p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A proposition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p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has a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truth value</a:t>
            </a:r>
          </a:p>
          <a:p>
            <a:pPr marL="9144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682625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0 or 1 in two-value system,</a:t>
            </a:r>
          </a:p>
          <a:p>
            <a:pPr marL="9144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682625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element of a set T in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multivalue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system,</a:t>
            </a:r>
          </a:p>
          <a:p>
            <a:pPr marL="9144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682625" algn="l"/>
              </a:tabLst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Range over the fuzzy subsets of T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in fuzzy logic.</a:t>
            </a: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43C002B5-70A0-437C-9F3C-FE4D0F0E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FUZZY 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70E09-5398-42C7-BB2D-8B9BF10D9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F4244-268A-466E-B3E9-39786046D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1F52194-CA67-4AE8-AF05-1AF9A90E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1676400"/>
          </a:xfrm>
        </p:spPr>
        <p:txBody>
          <a:bodyPr rtlCol="0">
            <a:noAutofit/>
          </a:bodyPr>
          <a:lstStyle/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Boolean logic uses sharp distinctions.</a:t>
            </a:r>
          </a:p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Fuzzy logic reflects how people think.</a:t>
            </a:r>
          </a:p>
          <a:p>
            <a:pPr marL="457200" lvl="1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Fuzzy logic is a set of mathematical principles for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1267" name="Picture 5" descr="picture1.jpg">
            <a:extLst>
              <a:ext uri="{FF2B5EF4-FFF2-40B4-BE49-F238E27FC236}">
                <a16:creationId xmlns:a16="http://schemas.microsoft.com/office/drawing/2014/main" id="{5857F093-B33D-4C5A-83E2-29C56B76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6">
            <a:extLst>
              <a:ext uri="{FF2B5EF4-FFF2-40B4-BE49-F238E27FC236}">
                <a16:creationId xmlns:a16="http://schemas.microsoft.com/office/drawing/2014/main" id="{E3A1C37C-FA56-4A93-BF5D-8300E38A0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8305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Fuzzy logic is a  set of mathematical principles for knowledge representation and reasoning based on degrees  of membership.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>
              <a:lnSpc>
                <a:spcPct val="110000"/>
              </a:lnSpc>
              <a:defRPr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ADBFB-547A-451E-A26D-0757C076B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66DF8-849E-440C-A59B-ADB77AF9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>
            <a:extLst>
              <a:ext uri="{FF2B5EF4-FFF2-40B4-BE49-F238E27FC236}">
                <a16:creationId xmlns:a16="http://schemas.microsoft.com/office/drawing/2014/main" id="{AE3E412A-1F4D-4E2D-87D6-5E0A6A42B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4068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TYPES AND MODELING OF UNCERTAINTY</a:t>
            </a:r>
          </a:p>
        </p:txBody>
      </p:sp>
      <p:pic>
        <p:nvPicPr>
          <p:cNvPr id="12291" name="Picture 5">
            <a:extLst>
              <a:ext uri="{FF2B5EF4-FFF2-40B4-BE49-F238E27FC236}">
                <a16:creationId xmlns:a16="http://schemas.microsoft.com/office/drawing/2014/main" id="{05A7A2DF-80FC-44EB-94F8-99A13175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049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554720-73BD-461A-86AD-69FEB75262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A2E77-6F14-493A-9B66-CBB619F09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>
            <a:extLst>
              <a:ext uri="{FF2B5EF4-FFF2-40B4-BE49-F238E27FC236}">
                <a16:creationId xmlns:a16="http://schemas.microsoft.com/office/drawing/2014/main" id="{2DAA33A4-E71D-4691-9D17-30D058DE6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FUZZY </a:t>
            </a:r>
            <a:r>
              <a:rPr lang="en-US" sz="2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vs</a:t>
            </a: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PROBABILITY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2AA1A47-C603-48CD-9629-C0BFA246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3058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Fuzzy ≠ Probability</a:t>
            </a: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Probability deals with uncertainty an likelihood</a:t>
            </a: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Fuzzy logic deals with ambiguity an vagueness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DFF10-665A-43E7-BB69-90E20305A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CCDA43-060D-4029-B66A-CE9253AB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808</Words>
  <Application>Microsoft Office PowerPoint</Application>
  <PresentationFormat>On-screen Show (4:3)</PresentationFormat>
  <Paragraphs>96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Casper</vt:lpstr>
      <vt:lpstr>Raleway ExtraBold</vt:lpstr>
      <vt:lpstr>Tahoma</vt:lpstr>
      <vt:lpstr>Times New Roman</vt:lpstr>
      <vt:lpstr>Wingdings</vt:lpstr>
      <vt:lpstr>Unit 2.1</vt:lpstr>
      <vt:lpstr>CorelDRAW</vt:lpstr>
      <vt:lpstr>PowerPoint Presentation</vt:lpstr>
      <vt:lpstr>Course Objectives</vt:lpstr>
      <vt:lpstr>Course Outcomes</vt:lpstr>
      <vt:lpstr>Table of Contents</vt:lpstr>
      <vt:lpstr>Introduction to  Fuzzy Logic</vt:lpstr>
      <vt:lpstr>FUZZY  LOGIC</vt:lpstr>
      <vt:lpstr>PowerPoint Presentation</vt:lpstr>
      <vt:lpstr>PowerPoint Presentation</vt:lpstr>
      <vt:lpstr>PowerPoint Presentation</vt:lpstr>
      <vt:lpstr>PowerPoint Presentation</vt:lpstr>
      <vt:lpstr>References </vt:lpstr>
      <vt:lpstr>Journal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SINGH</dc:creator>
  <cp:lastModifiedBy>MONIKA SINGH</cp:lastModifiedBy>
  <cp:revision>6</cp:revision>
  <dcterms:created xsi:type="dcterms:W3CDTF">2021-08-10T05:57:45Z</dcterms:created>
  <dcterms:modified xsi:type="dcterms:W3CDTF">2022-10-25T11:24:12Z</dcterms:modified>
</cp:coreProperties>
</file>