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401" r:id="rId2"/>
    <p:sldId id="402" r:id="rId3"/>
    <p:sldId id="403" r:id="rId4"/>
    <p:sldId id="404" r:id="rId5"/>
    <p:sldId id="410" r:id="rId6"/>
    <p:sldId id="261" r:id="rId7"/>
    <p:sldId id="265" r:id="rId8"/>
    <p:sldId id="266" r:id="rId9"/>
    <p:sldId id="267" r:id="rId10"/>
    <p:sldId id="269" r:id="rId11"/>
    <p:sldId id="270" r:id="rId12"/>
    <p:sldId id="446" r:id="rId13"/>
    <p:sldId id="449" r:id="rId14"/>
    <p:sldId id="44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32419-084D-4E0D-9A81-F06A46FA8ADD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465A-3FFF-4902-8C3C-02F7D1C232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42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CHANDIGARH UNIVERSITY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AF571-42FD-4B81-A251-32B58F7D77BB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UIE, ECE Deptt.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ABBD6-B49C-4877-AA8F-35FC95239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434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CHANDIGARH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UIE, ECE Deptt.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ABBD6-B49C-4877-AA8F-35FC952398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4288" y="1905000"/>
            <a:ext cx="9158288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4288" y="0"/>
            <a:ext cx="9158288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814388" y="1009650"/>
            <a:ext cx="7515225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85888" y="2819400"/>
            <a:ext cx="6372225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taff.cs.upt.ro/~todinca/cad/Lectures/cad_fuzzysets.pdf" TargetMode="External"/><Relationship Id="rId3" Type="http://schemas.openxmlformats.org/officeDocument/2006/relationships/hyperlink" Target="http://dx.doi.org/10.1196/annals.1310.017" TargetMode="External"/><Relationship Id="rId7" Type="http://schemas.openxmlformats.org/officeDocument/2006/relationships/hyperlink" Target="http://ieeexplore.ieee.org/stamp/stamp.jsp?tp=&amp;arnumber=870780" TargetMode="External"/><Relationship Id="rId2" Type="http://schemas.openxmlformats.org/officeDocument/2006/relationships/hyperlink" Target="https://scholar.google.ch/citations?user=hpj7NoEAAAA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09/cec.2000.870780" TargetMode="External"/><Relationship Id="rId5" Type="http://schemas.openxmlformats.org/officeDocument/2006/relationships/hyperlink" Target="http://dx.doi.org/10.1016/s0933-3657(99)00047-0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://onlinelibrary.wiley.com/doi/10.1196/annals.1310.017/epdf" TargetMode="External"/><Relationship Id="rId9" Type="http://schemas.openxmlformats.org/officeDocument/2006/relationships/hyperlink" Target="https://books.google.co.in/books/about/PRINCIPLES_OF_SOFT_COMPUTING_With_CD.html?id=CXruGgP0BTI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5427344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6649" y="5901988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65087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4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1" y="2825769"/>
          <a:ext cx="2289517" cy="290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825769"/>
                        <a:ext cx="2289517" cy="2909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-64960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7" y="2025528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9" y="5334002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6019563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7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37313" y="2051948"/>
            <a:ext cx="6797489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CSE (H) with specialization in Machine Learning and Artificial Intelligence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(20CST-345)</a:t>
            </a: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181600"/>
            <a:ext cx="4952999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-3.1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Fuzzy Logic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Dr. Monika Singh </a:t>
            </a:r>
            <a:r>
              <a:rPr lang="en-US" sz="2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E11032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9C1EF9A4-1991-4F94-A931-6E07816B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PROPERTIES OF CRISP SETS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E862E2BE-7187-43E9-98CC-6AC9A997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27125"/>
            <a:ext cx="7862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The various properties of crisp sets are as follows:</a:t>
            </a: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591B18AA-1B21-4532-AE2D-DE42E05BE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522413"/>
            <a:ext cx="541655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A2E5-020E-45BA-A240-0D9BEE715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28A21-D054-4DD7-B441-5746DB9CB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>
            <a:extLst>
              <a:ext uri="{FF2B5EF4-FFF2-40B4-BE49-F238E27FC236}">
                <a16:creationId xmlns:a16="http://schemas.microsoft.com/office/drawing/2014/main" id="{105AEEB5-0DAB-4C35-9B29-37CCC8D6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685800"/>
            <a:ext cx="528002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662C58-2287-42C3-B209-539BFF0F1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F5FE5-01AD-4C8F-8CBA-556C1505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Triangle 14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8637"/>
            <a:ext cx="2241175" cy="4480726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References</a:t>
            </a:r>
            <a:br>
              <a:rPr lang="en-US" sz="3600" b="1" dirty="0"/>
            </a:br>
            <a:endParaRPr lang="en-US" sz="3600" b="1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352800" y="728403"/>
            <a:ext cx="5459720" cy="5607881"/>
          </a:xfr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85725">
              <a:spcBef>
                <a:spcPts val="695"/>
              </a:spcBef>
              <a:spcAft>
                <a:spcPts val="0"/>
              </a:spcAft>
            </a:pPr>
            <a:r>
              <a:rPr lang="en-US" sz="1800" b="1" i="0" kern="0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</a:rPr>
              <a:t>TEXT BOOKS</a:t>
            </a:r>
            <a:endParaRPr lang="en-IN" sz="1800" b="1" i="1" kern="0" dirty="0">
              <a:solidFill>
                <a:schemeClr val="accent2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T1.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Timothy J. Ross,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“Fuzzy Logic with Engineering Applications”.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S.N.Sivanandam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S.N Deepa,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“Principles of Soft Computing”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T3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Lofti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Zadeh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“Fuzzy Logic and Soft Computing”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Word Scientific, 1995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35890" lvl="1" indent="0">
              <a:spcBef>
                <a:spcPts val="42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T4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Samir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Roy,Udit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Chakraborty,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Soft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Computing:Neuro-Fuzzy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Genetic Algorithms”,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Pearson.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35890">
              <a:spcBef>
                <a:spcPts val="420"/>
              </a:spcBef>
              <a:spcAft>
                <a:spcPts val="100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REFERENCE BOOKS</a:t>
            </a:r>
            <a:endParaRPr lang="en-IN" sz="1800" b="1" dirty="0">
              <a:solidFill>
                <a:schemeClr val="accent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R1.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Bart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“Neural Network and Fuzzy Systems: A Dynamic System Approach to Machine”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 1998</a:t>
            </a:r>
          </a:p>
          <a:p>
            <a:pPr marL="245110" indent="0"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Fausett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“Fundamentals of Neural Networks: Architectures, Algorithms, and Applications”,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Prentice-Hall, 1994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Jack M.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Zurada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“Introduction to Artificial Neural Systems”,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PWS Publishing Co., Boston, 2000.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45110" marR="135890" indent="0">
              <a:spcBef>
                <a:spcPts val="42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en-US" sz="1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 S R Jang, 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“Neuro-Fuzzy &amp; Soft Computing,”,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Pearson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800" dirty="0">
              <a:latin typeface="+mj-lt"/>
            </a:endParaRP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62622" y="4892040"/>
            <a:ext cx="1255014" cy="1005840"/>
          </a:xfrm>
        </p:spPr>
        <p:txBody>
          <a:bodyPr numCol="1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EFFBEFF0-3DFD-4B60-AF50-E7FDD8D45A55}" type="slidenum">
              <a:rPr lang="en-US" sz="5700" b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5700" b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4E12D1-8D1D-4CF3-8569-C42E2F64C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577E-610E-4C96-9D70-CD9AE31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830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B15F9-DD38-4141-9E26-2A7132F3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Journal Papers</a:t>
            </a:r>
            <a:endParaRPr lang="en-IN" sz="53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A562-6490-40CA-B9F4-92D9A488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852" y="1050447"/>
            <a:ext cx="5134699" cy="5502753"/>
          </a:xfrm>
        </p:spPr>
        <p:txBody>
          <a:bodyPr anchor="ctr">
            <a:noAutofit/>
          </a:bodyPr>
          <a:lstStyle/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Evolutionary fuzzy modelling human diagnostic decisions. Annals of the New York Academy of Sciences, pages 190-211, May 2004.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 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Evolutionary computation in medicine: An overview. Artificial Intelligence in Medicine, 19(1):1-23, May 2000.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DOI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C.A. Peña-Reyes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M. Sipper. A fuzzy-genetic approach to breast cancer diagnosis. Artificial Intelligence in Medicine, 17(2):131-155, October 1999.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</a:t>
            </a:r>
            <a:r>
              <a:rPr lang="en-IN" sz="16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PDF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Jungang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Liu, Student Member, IEEE, and Oliver W. W. Yang, Senior Member, IEEE, “Using Fuzzy Logic Control to Provide Intelligent Traffic Management Service for High-Speed Networks”, IEEE TRANSACTIONS ON NETWORK AND SERVICE MANAGEMENT, VOL. 10, NO. 2, JUNE 2013.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Web links</a:t>
            </a:r>
          </a:p>
          <a:p>
            <a:pPr marL="0" indent="0" fontAlgn="base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http://staff.cs.upt.ro/~todinca/cad/Lectures/cad_fuzzysets.pdf</a:t>
            </a:r>
            <a:b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 </a:t>
            </a:r>
            <a:r>
              <a:rPr lang="en-IN" sz="16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Principles of Soft Computing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IN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EAFA-5D8B-4D6A-81B9-A1A3BB81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2622" y="4892040"/>
            <a:ext cx="1255014" cy="10058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 sz="57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57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95882-6A23-40D9-A809-2523C7B532B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7B486-2F40-4B91-A60C-9F5A46C2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87869"/>
            <a:ext cx="39069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3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9144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13716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0"/>
            <a:ext cx="49797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6294598"/>
            <a:ext cx="418759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5129690"/>
            <a:ext cx="129623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249080"/>
            <a:ext cx="8043861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214279"/>
            <a:ext cx="1822847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178141" y="152400"/>
            <a:ext cx="307922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3085504" y="5394448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err="1">
                <a:latin typeface="Casper" panose="02000506000000020004" pitchFamily="2" charset="0"/>
                <a:cs typeface="Segoe UI" panose="020B0502040204020203" pitchFamily="34" charset="0"/>
              </a:rPr>
              <a:t>monika.e11032@cumail.in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4005453" cy="11461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</a:t>
            </a:r>
          </a:p>
        </p:txBody>
      </p:sp>
      <p:sp>
        <p:nvSpPr>
          <p:cNvPr id="208" name="Freeform: Shape 82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103" y="-2"/>
            <a:ext cx="4509896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0597" y="1690688"/>
            <a:ext cx="65334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4448591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Google Shape;196;p2"/>
          <p:cNvSpPr txBox="1">
            <a:spLocks noGrp="1"/>
          </p:cNvSpPr>
          <p:nvPr>
            <p:ph type="body" sz="half" idx="2"/>
          </p:nvPr>
        </p:nvSpPr>
        <p:spPr>
          <a:xfrm>
            <a:off x="628650" y="2173288"/>
            <a:ext cx="2702378" cy="36396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rgbClr val="FFFFFF"/>
                </a:solidFill>
              </a:rPr>
              <a:t> </a:t>
            </a:r>
            <a:endParaRPr lang="en-US" sz="1700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  <a:p>
            <a:pPr marL="0" lvl="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700" b="1">
              <a:solidFill>
                <a:srgbClr val="FFFFFF"/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sldNum" sz="quarter" idx="12"/>
          </p:nvPr>
        </p:nvSpPr>
        <p:spPr>
          <a:xfrm>
            <a:off x="7794438" y="6356350"/>
            <a:ext cx="720911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chemeClr val="tx1">
                    <a:alpha val="80000"/>
                  </a:scheme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6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2568"/>
              </p:ext>
            </p:extLst>
          </p:nvPr>
        </p:nvGraphicFramePr>
        <p:xfrm>
          <a:off x="4733760" y="2173287"/>
          <a:ext cx="3685146" cy="400367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3685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0593">
                <a:tc>
                  <a:txBody>
                    <a:bodyPr/>
                    <a:lstStyle/>
                    <a:p>
                      <a:r>
                        <a:rPr lang="en-US" sz="17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introduce soft computing concepts and techniques of artificial neural networks, fuzzy sets, fuzzy logic and genetic algorithms</a:t>
                      </a:r>
                      <a:endParaRPr lang="en-US" sz="1700" b="1" u="none" strike="noStrike" cap="none" spc="0">
                        <a:solidFill>
                          <a:schemeClr val="tx1"/>
                        </a:solidFill>
                        <a:latin typeface="Calibri" pitchFamily="34" charset="0"/>
                        <a:sym typeface="Arial"/>
                      </a:endParaRPr>
                    </a:p>
                  </a:txBody>
                  <a:tcPr marL="67154" marR="113097" marT="19187" marB="14390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understand the various techniques from the application point of view.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analyze various soft computing techniques and decide the technique to be used in a particular problem situation. 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072">
                <a:tc>
                  <a:txBody>
                    <a:bodyPr/>
                    <a:lstStyle/>
                    <a:p>
                      <a:r>
                        <a:rPr lang="en-US" sz="1300" b="1" u="none" strike="noStrike" cap="none" spc="0">
                          <a:solidFill>
                            <a:schemeClr val="tx1"/>
                          </a:solidFill>
                          <a:sym typeface="Arial"/>
                        </a:rPr>
                        <a:t>To implement soft computing based solutions for real-world problems</a:t>
                      </a:r>
                    </a:p>
                    <a:p>
                      <a:endParaRPr lang="en-US" sz="1300" b="1" cap="none" spc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67154" marR="113097" marT="19187" marB="143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2E9753D9-B0EB-4A05-A1CB-2FA7C7C6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AF862C-8252-47D0-B628-75F1469A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>
            <a:spLocks noGrp="1"/>
          </p:cNvSpPr>
          <p:nvPr>
            <p:ph type="title"/>
          </p:nvPr>
        </p:nvSpPr>
        <p:spPr>
          <a:xfrm>
            <a:off x="76200" y="1655286"/>
            <a:ext cx="3456793" cy="26100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800"/>
            </a:pP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Outcomes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49657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80" y="1"/>
            <a:ext cx="5320620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587" y="5450103"/>
            <a:ext cx="4177413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5335901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Google Shape;203;p3"/>
          <p:cNvSpPr txBox="1">
            <a:spLocks noGrp="1"/>
          </p:cNvSpPr>
          <p:nvPr>
            <p:ph type="sldNum" sz="quarter" idx="12"/>
          </p:nvPr>
        </p:nvSpPr>
        <p:spPr>
          <a:xfrm>
            <a:off x="6615112" y="5623560"/>
            <a:ext cx="1900238" cy="365125"/>
          </a:xfrm>
          <a:prstGeom prst="ellipse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600">
                <a:solidFill>
                  <a:srgbClr val="FFFFFF">
                    <a:alpha val="80000"/>
                  </a:srgbClr>
                </a:solidFill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sz="6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3722"/>
              </p:ext>
            </p:extLst>
          </p:nvPr>
        </p:nvGraphicFramePr>
        <p:xfrm>
          <a:off x="3124200" y="1464409"/>
          <a:ext cx="5943599" cy="3909493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7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8877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CO1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Identify and describe soft computing techniques and their roles in building intelligent. Machines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1</a:t>
                      </a:r>
                      <a:endParaRPr lang="en-US" sz="14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CO2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Recognize the feasibility of applying a soft computing methodology for a particular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2,4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76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Apply fuzzy logic and reasoning to handle uncertainty and solve engineering problems, genetic algorithms to combinatorial optimization problems and neural networks to pattern classification and regression problems.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CO4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Effectively use modern software tools to solve real problems using a soft computing approach.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3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84"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CO5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  <a:latin typeface="Calibri Light"/>
                          <a:ea typeface="Times New Roman"/>
                          <a:cs typeface="Times New Roman"/>
                        </a:rPr>
                        <a:t>Evaluate various soft computing approaches for a given problem.</a:t>
                      </a:r>
                      <a:endParaRPr lang="en-US" sz="1400" b="1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latin typeface="Calibri Light"/>
                          <a:ea typeface="Calibri"/>
                          <a:cs typeface="Calibri"/>
                        </a:rPr>
                        <a:t>4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911" marR="31911" marT="76472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B254CA11-7DF3-4713-B184-AE9AA4DFBB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79" y="24501"/>
            <a:ext cx="752921" cy="1423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D893A-5D3A-44DF-872E-B1F2F2BA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1" y="5980093"/>
            <a:ext cx="27023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9624" y="4144434"/>
            <a:ext cx="7432721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Fuzzy Set theory, Fuzzy versus Crisp set, Fuzzy Relation, Fuzzification, Fuzzy Logic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4059" y="6492240"/>
            <a:ext cx="89154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DCDBBEF-AA6C-4BA6-85B2-A17D7F280E38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F30E735-E570-42B9-A007-B9E3313F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E440891-C9D3-42A4-9F96-BBAEC54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2" descr="Puzzle">
            <a:extLst>
              <a:ext uri="{FF2B5EF4-FFF2-40B4-BE49-F238E27FC236}">
                <a16:creationId xmlns:a16="http://schemas.microsoft.com/office/drawing/2014/main" id="{943FA1F7-0183-4C4A-A0B3-954F67D6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1" r="28349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61" name="Rectangle 4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/>
              <a:t>Introduction to </a:t>
            </a:r>
            <a:br>
              <a:rPr lang="en-US" sz="4200" b="1"/>
            </a:br>
            <a:r>
              <a:rPr lang="en-US" sz="4200" b="1"/>
              <a:t>Fuzzy Logic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28114" y="6356350"/>
            <a:ext cx="20574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196E4FA-0509-4C1E-ADB1-D05ADE4219A2}" type="slidenum">
              <a:rPr lang="en-US" sz="100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FF64C6D-7CCA-42C9-8B4D-F1A4E904AC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CA3C16-69DA-4DB4-86B4-7CE0EA2B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1CC92113-E877-42EC-B5E4-5465FC45B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NEED OF FUZZY LOGIC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D13896E-D3E0-4839-8EBC-E631B348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Based on intuition and judgment.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No need for a mathematical model.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Provides a smooth transition between members and nonmembers.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Relatively simple, fast and  adaptive. 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Less sensitive to system fluctuations.</a:t>
            </a: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lvl="1" indent="-457200" algn="just">
              <a:lnSpc>
                <a:spcPct val="110000"/>
              </a:lnSpc>
              <a:buFont typeface="Wingdings" pitchFamily="2" charset="2"/>
              <a:buChar char="Ø"/>
              <a:tabLst>
                <a:tab pos="682625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Can implement design objectives, difficult to express mathematically, in linguistic or descriptive rules.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0D0E4-EE2F-4253-9179-908ECE9E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4A8C7E-D748-4C61-84A0-35E50B7D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EE1D0D13-9F8D-4CD7-AA42-37E4273A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772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CLASSICAL SETS (CRISP SETS)</a:t>
            </a:r>
          </a:p>
        </p:txBody>
      </p:sp>
      <p:sp>
        <p:nvSpPr>
          <p:cNvPr id="10245" name="Rectangle 8">
            <a:extLst>
              <a:ext uri="{FF2B5EF4-FFF2-40B4-BE49-F238E27FC236}">
                <a16:creationId xmlns:a16="http://schemas.microsoft.com/office/drawing/2014/main" id="{120E89E6-C555-4687-8661-AF2B6787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Conventional or crisp sets are  Binary. An element either belongs to the set or does not. </a:t>
            </a:r>
          </a:p>
          <a:p>
            <a:pPr algn="just">
              <a:lnSpc>
                <a:spcPct val="125000"/>
              </a:lnSpc>
              <a:defRPr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{True, False}</a:t>
            </a:r>
          </a:p>
          <a:p>
            <a:pPr algn="ctr">
              <a:defRPr/>
            </a:pPr>
            <a:endParaRPr lang="en-US" b="1" dirty="0">
              <a:solidFill>
                <a:schemeClr val="accent6">
                  <a:lumMod val="50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{1, 0}</a:t>
            </a:r>
          </a:p>
          <a:p>
            <a:pPr>
              <a:defRPr/>
            </a:pPr>
            <a:endParaRPr lang="en-US" sz="2400" b="1" dirty="0">
              <a:solidFill>
                <a:srgbClr val="FF33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0FFB0-C50E-4647-A177-16750F6EA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6A61B-F2D3-4A83-B9D8-83E629BE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EA6E9F74-AC49-4217-B5E4-CF11AE56B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CRISP SETS</a:t>
            </a:r>
          </a:p>
        </p:txBody>
      </p:sp>
      <p:pic>
        <p:nvPicPr>
          <p:cNvPr id="17411" name="Picture 5">
            <a:extLst>
              <a:ext uri="{FF2B5EF4-FFF2-40B4-BE49-F238E27FC236}">
                <a16:creationId xmlns:a16="http://schemas.microsoft.com/office/drawing/2014/main" id="{D4B23E95-292E-49CF-B91B-12AF4F55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295400"/>
            <a:ext cx="47593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5CA19-B5DC-4777-B708-83FFDE619E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AC0E7-C4EF-4871-AFF5-4819DCC89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DC9FB71B-CBE4-4FAE-A2CD-9A8310E9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OPERATIONS ON CRISP SETS</a:t>
            </a:r>
          </a:p>
        </p:txBody>
      </p:sp>
      <p:grpSp>
        <p:nvGrpSpPr>
          <p:cNvPr id="18435" name="Group 11">
            <a:extLst>
              <a:ext uri="{FF2B5EF4-FFF2-40B4-BE49-F238E27FC236}">
                <a16:creationId xmlns:a16="http://schemas.microsoft.com/office/drawing/2014/main" id="{2D68DC0E-95D7-43A1-8DFF-CDD4106C4E4D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1295400"/>
            <a:ext cx="7696200" cy="3838575"/>
            <a:chOff x="480" y="798"/>
            <a:chExt cx="4848" cy="2418"/>
          </a:xfrm>
        </p:grpSpPr>
        <p:sp>
          <p:nvSpPr>
            <p:cNvPr id="12294" name="Text Box 5">
              <a:extLst>
                <a:ext uri="{FF2B5EF4-FFF2-40B4-BE49-F238E27FC236}">
                  <a16:creationId xmlns:a16="http://schemas.microsoft.com/office/drawing/2014/main" id="{11EC1A45-55A3-4E65-9B47-883603C99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64"/>
              <a:ext cx="4848" cy="1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ea typeface="+mj-ea"/>
                  <a:cs typeface="Tahoma" pitchFamily="34" charset="0"/>
                </a:rPr>
                <a:t> UNION: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ea typeface="+mj-ea"/>
                  <a:cs typeface="Tahoma" pitchFamily="34" charset="0"/>
                </a:rPr>
                <a:t> </a:t>
              </a:r>
            </a:p>
            <a:p>
              <a:pPr marL="457200" indent="-457200"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ea typeface="+mj-ea"/>
                  <a:cs typeface="Tahoma" pitchFamily="34" charset="0"/>
                </a:rPr>
                <a:t> INTERSECTION:</a:t>
              </a:r>
            </a:p>
            <a:p>
              <a:pPr>
                <a:spcBef>
                  <a:spcPct val="50000"/>
                </a:spcBef>
                <a:defRPr/>
              </a:pPr>
              <a:endPara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endParaRPr>
            </a:p>
            <a:p>
              <a:pPr marL="457200" indent="-457200"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ea typeface="+mj-ea"/>
                  <a:cs typeface="Tahoma" pitchFamily="34" charset="0"/>
                </a:rPr>
                <a:t> COMPLEMENT:</a:t>
              </a:r>
            </a:p>
            <a:p>
              <a:pPr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endParaRPr lang="en-US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+mj-ea"/>
                <a:cs typeface="Tahoma" pitchFamily="34" charset="0"/>
              </a:endParaRPr>
            </a:p>
            <a:p>
              <a:pPr marL="457200" indent="-457200"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Tahoma" pitchFamily="34" charset="0"/>
                  <a:ea typeface="+mj-ea"/>
                  <a:cs typeface="Tahoma" pitchFamily="34" charset="0"/>
                </a:rPr>
                <a:t> DIFFERENCE:</a:t>
              </a:r>
            </a:p>
          </p:txBody>
        </p:sp>
        <p:pic>
          <p:nvPicPr>
            <p:cNvPr id="18440" name="Picture 6">
              <a:extLst>
                <a:ext uri="{FF2B5EF4-FFF2-40B4-BE49-F238E27FC236}">
                  <a16:creationId xmlns:a16="http://schemas.microsoft.com/office/drawing/2014/main" id="{75E586A6-801B-4919-86B7-91573DE4B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798"/>
              <a:ext cx="187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1" name="Picture 7">
              <a:extLst>
                <a:ext uri="{FF2B5EF4-FFF2-40B4-BE49-F238E27FC236}">
                  <a16:creationId xmlns:a16="http://schemas.microsoft.com/office/drawing/2014/main" id="{F74CEFAD-EF22-4E4F-9823-BEE32D0B8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392"/>
              <a:ext cx="201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8">
              <a:extLst>
                <a:ext uri="{FF2B5EF4-FFF2-40B4-BE49-F238E27FC236}">
                  <a16:creationId xmlns:a16="http://schemas.microsoft.com/office/drawing/2014/main" id="{785D8320-5C16-467A-B091-B967B8C30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872"/>
              <a:ext cx="201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Picture 9">
              <a:extLst>
                <a:ext uri="{FF2B5EF4-FFF2-40B4-BE49-F238E27FC236}">
                  <a16:creationId xmlns:a16="http://schemas.microsoft.com/office/drawing/2014/main" id="{9CE22D29-0077-4826-A995-70D568E6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20"/>
              <a:ext cx="2688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766184-2FE6-444A-839E-B70854B2F5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3991" b="7473"/>
          <a:stretch/>
        </p:blipFill>
        <p:spPr>
          <a:xfrm>
            <a:off x="9080" y="24501"/>
            <a:ext cx="543718" cy="1423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40F0A-AEF1-4ECE-8EF6-29DF7AB8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248400"/>
            <a:ext cx="3582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400" b="1" dirty="0">
              <a:latin typeface="Casper" panose="02000506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778</Words>
  <Application>Microsoft Office PowerPoint</Application>
  <PresentationFormat>On-screen Show (4:3)</PresentationFormat>
  <Paragraphs>104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Casper</vt:lpstr>
      <vt:lpstr>Raleway ExtraBold</vt:lpstr>
      <vt:lpstr>Tahoma</vt:lpstr>
      <vt:lpstr>Times New Roman</vt:lpstr>
      <vt:lpstr>Wingdings</vt:lpstr>
      <vt:lpstr>Unit 2.1</vt:lpstr>
      <vt:lpstr>CorelDRAW</vt:lpstr>
      <vt:lpstr>PowerPoint Presentation</vt:lpstr>
      <vt:lpstr>Course Objectives</vt:lpstr>
      <vt:lpstr>Course Outcomes</vt:lpstr>
      <vt:lpstr>Table of Contents</vt:lpstr>
      <vt:lpstr>Introduction to  Fuzzy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Journal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SINGH</dc:creator>
  <cp:lastModifiedBy>MONIKA SINGH</cp:lastModifiedBy>
  <cp:revision>4</cp:revision>
  <dcterms:created xsi:type="dcterms:W3CDTF">2021-08-10T05:57:45Z</dcterms:created>
  <dcterms:modified xsi:type="dcterms:W3CDTF">2022-10-25T11:25:35Z</dcterms:modified>
</cp:coreProperties>
</file>