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9"/>
  </p:notesMasterIdLst>
  <p:handoutMasterIdLst>
    <p:handoutMasterId r:id="rId20"/>
  </p:handoutMasterIdLst>
  <p:sldIdLst>
    <p:sldId id="401" r:id="rId2"/>
    <p:sldId id="450" r:id="rId3"/>
    <p:sldId id="451" r:id="rId4"/>
    <p:sldId id="452" r:id="rId5"/>
    <p:sldId id="453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283" r:id="rId14"/>
    <p:sldId id="284" r:id="rId15"/>
    <p:sldId id="454" r:id="rId16"/>
    <p:sldId id="455" r:id="rId17"/>
    <p:sldId id="45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2419-084D-4E0D-9A81-F06A46FA8ADD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465A-3FFF-4902-8C3C-02F7D1C23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42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F571-42FD-4B81-A251-32B58F7D77BB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BBD6-B49C-4877-AA8F-35FC95239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43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CHANDIGARH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UIE, ECE Deptt.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BBD6-B49C-4877-AA8F-35FC952398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3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staff.cs.upt.ro/~todinca/cad/Lectures/cad_fuzzysets.pdf" TargetMode="External"/><Relationship Id="rId3" Type="http://schemas.openxmlformats.org/officeDocument/2006/relationships/hyperlink" Target="http://dx.doi.org/10.1196/annals.1310.017" TargetMode="External"/><Relationship Id="rId7" Type="http://schemas.openxmlformats.org/officeDocument/2006/relationships/hyperlink" Target="http://ieeexplore.ieee.org/stamp/stamp.jsp?tp=&amp;arnumber=870780" TargetMode="External"/><Relationship Id="rId2" Type="http://schemas.openxmlformats.org/officeDocument/2006/relationships/hyperlink" Target="https://scholar.google.ch/citations?user=hpj7NoEAAAA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09/cec.2000.870780" TargetMode="External"/><Relationship Id="rId5" Type="http://schemas.openxmlformats.org/officeDocument/2006/relationships/hyperlink" Target="http://dx.doi.org/10.1016/s0933-3657(99)00047-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onlinelibrary.wiley.com/doi/10.1196/annals.1310.017/epdf" TargetMode="External"/><Relationship Id="rId9" Type="http://schemas.openxmlformats.org/officeDocument/2006/relationships/hyperlink" Target="https://books.google.co.in/books/about/PRINCIPLES_OF_SOFT_COMPUTING_With_CD.html?id=CXruGgP0BTI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1" y="2825769"/>
          <a:ext cx="2289517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825769"/>
                        <a:ext cx="2289517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sz="3200" b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(20CST-345)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181600"/>
            <a:ext cx="4952999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-3.3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Genetic Algorithms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9DE4-EAFD-4005-A3DD-1BE9F4B5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A0DDB-2918-4008-8101-7791BDE6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D8215-7352-4A41-9394-D6E8D048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7961"/>
            <a:ext cx="9144000" cy="18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C0189-C3CB-43C5-B556-027FCA4E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20BBB-EBA1-458A-A1EC-16669BE6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661"/>
            <a:ext cx="9144000" cy="44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7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20EE-0D17-4257-8D59-6BCF952C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EDEA9-8C4B-4F69-9CFA-136A2BAF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2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87F1207-4357-4165-AFC9-CFA141EC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825" y="1188637"/>
            <a:ext cx="2241175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>
            <a:extLst>
              <a:ext uri="{FF2B5EF4-FFF2-40B4-BE49-F238E27FC236}">
                <a16:creationId xmlns:a16="http://schemas.microsoft.com/office/drawing/2014/main" id="{48E40C24-F1ED-4771-89DC-3E4553B06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073" y="699476"/>
            <a:ext cx="4795121" cy="5472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Holland, J.  (1992), Adaptation in natural and artificial systems , 2nd Ed.  Cambridge: MIT Press.     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Davis, L. (Ed.) (1991), Handbook of genetic algorithms. New York: Van Nostrand Reinhold.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Goldberg, D. (1989), Genetic algorithms in search, optimization and machine learning.  Addison-Wesley.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Fogel, D. (1995), Evolutionary computation: Towards a new philosophy of machine intelligence. Piscataway: IEEE Press.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Bäck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T., Hammel, U.,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Schwefel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H. (1997), ‘Evolutionary computation: Comments on the history and the current state’, IEEE Trans.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Comp. 1, (1)                                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E7454-816B-4B54-A156-413472CFD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38D7B-74DE-4F27-BFC0-0F6EA23EE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D1C0817-5471-414F-A7F3-24CE4FD5C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98" y="1463040"/>
            <a:ext cx="2847230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Online Resources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66F0F98-7B9E-4D39-961B-E2DA92D8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163" y="1463039"/>
            <a:ext cx="4156790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http://www.spectroscopynow.com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http://www.cs.bris.ac.uk/~colin/evollect1/evollect0/index.htm\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IlliGAL  (http://www-illigal.ge.uiuc.edu/index.php3)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GAlib  (http://lancet.mit.edu/ga/)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D3401F-6D2B-4E9A-91FF-F3C524DBB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72404C-86B5-41EB-96D0-2E243E2A6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8637"/>
            <a:ext cx="2241175" cy="448072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References</a:t>
            </a:r>
            <a:br>
              <a:rPr lang="en-US" sz="3600" b="1" dirty="0"/>
            </a:br>
            <a:endParaRPr lang="en-US" sz="3600" b="1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352800" y="728403"/>
            <a:ext cx="5459720" cy="5607881"/>
          </a:xfr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85725">
              <a:spcBef>
                <a:spcPts val="695"/>
              </a:spcBef>
              <a:spcAft>
                <a:spcPts val="0"/>
              </a:spcAft>
            </a:pPr>
            <a:r>
              <a:rPr lang="en-US" sz="1800" b="1" i="0" kern="0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</a:rPr>
              <a:t>TEXT BOOKS</a:t>
            </a:r>
            <a:endParaRPr lang="en-IN" sz="1800" b="1" i="1" kern="0" dirty="0">
              <a:solidFill>
                <a:schemeClr val="accent2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T1.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Timothy J. Ross,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“Fuzzy Logic with Engineering Applications”.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S.N.Sivanandam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S.N Deepa,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“Principles of Soft Computing”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Lofti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Zadeh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“Fuzzy Logic and Soft Computing”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Word Scientific, 1995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T4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Samir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Roy,Udit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Chakraborty,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Soft </a:t>
            </a:r>
            <a:r>
              <a:rPr lang="en-US" sz="18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Computing:Neuro-Fuzzy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Genetic Algorithms”,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Pearson.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35890">
              <a:spcBef>
                <a:spcPts val="42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REFERENCE BOOKS</a:t>
            </a:r>
            <a:endParaRPr lang="en-IN" sz="1800" b="1" dirty="0">
              <a:solidFill>
                <a:schemeClr val="accent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R1.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Bart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Kosko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“Neural Network and Fuzzy Systems: A Dynamic System Approach to Machine”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 1998</a:t>
            </a: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Fausett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“Fundamentals of Neural Networks: Architectures, Algorithms, and Applications”,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Prentice-Hall, 1994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Jack M.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Zurada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Artificial Neural Systems”,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PWS Publishing Co., Boston, 2000.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 S R Jang,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“Neuro-Fuzzy &amp; Soft Computing,”,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Pearson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800" dirty="0">
              <a:latin typeface="+mj-lt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62622" y="4892040"/>
            <a:ext cx="1255014" cy="1005840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FFBEFF0-3DFD-4B60-AF50-E7FDD8D45A55}" type="slidenum">
              <a:rPr kumimoji="0" lang="en-US" sz="5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5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E12D1-8D1D-4CF3-8569-C42E2F64C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3577E-610E-4C96-9D70-CD9AE31A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B15F9-DD38-4141-9E26-2A7132F3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 b="1" dirty="0"/>
              <a:t>Journal Papers</a:t>
            </a:r>
            <a:endParaRPr lang="en-IN" sz="53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A562-6490-40CA-B9F4-92D9A488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52" y="1050447"/>
            <a:ext cx="5134699" cy="5502753"/>
          </a:xfrm>
        </p:spPr>
        <p:txBody>
          <a:bodyPr anchor="ctr">
            <a:noAutofit/>
          </a:bodyPr>
          <a:lstStyle/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Evolutionary fuzzy modelling human diagnostic decisions. Annals of the New York Academy of Sciences, pages 190-211, May 2004.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 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Evolutionary computation in medicine: An overview. Artificial Intelligence in Medicine, 19(1):1-23, May 2000.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DOI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A fuzzy-genetic approach to breast cancer diagnosis. Artificial Intelligence in Medicine, 17(2):131-155, October 1999.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DOI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Jungang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Liu, Student Member, IEEE, and Oliver W. W. Yang, Senior Member, IEEE, “Using Fuzzy Logic Control to Provide Intelligent Traffic Management Service for High-Speed Networks”, IEEE TRANSACTIONS ON NETWORK AND SERVICE MANAGEMENT, VOL. 10, NO. 2, JUNE 2013.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Web links</a:t>
            </a:r>
          </a:p>
          <a:p>
            <a:pPr marL="0" indent="0" fontAlgn="base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(1)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http://staff.cs.upt.ro/~todinca/cad/Lectures/cad_fuzzysets.pdf</a:t>
            </a:r>
            <a:b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Principles of Soft Computing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EAFA-5D8B-4D6A-81B9-A1A3BB8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2622" y="4892040"/>
            <a:ext cx="1255014" cy="100584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5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5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95882-6A23-40D9-A809-2523C7B532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7B486-2F40-4B91-A60C-9F5A46C2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906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8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+mn-ea"/>
                <a:cs typeface="Segoe UI" panose="020B0502040204020203" pitchFamily="34" charset="0"/>
              </a:rPr>
              <a:t>Email: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+mn-ea"/>
                <a:cs typeface="Segoe UI" panose="020B0502040204020203" pitchFamily="34" charset="0"/>
              </a:rPr>
              <a:t>monika.e11032@cumail.in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59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4005453" cy="11461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Objectives</a:t>
            </a:r>
          </a:p>
        </p:txBody>
      </p:sp>
      <p:sp>
        <p:nvSpPr>
          <p:cNvPr id="208" name="Freeform: Shape 8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103" y="-2"/>
            <a:ext cx="4509896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0597" y="1690688"/>
            <a:ext cx="65334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4448591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sz="half" idx="2"/>
          </p:nvPr>
        </p:nvSpPr>
        <p:spPr>
          <a:xfrm>
            <a:off x="628650" y="2173288"/>
            <a:ext cx="2702378" cy="3639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 </a:t>
            </a:r>
            <a:endParaRPr lang="en-US" sz="1700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sz="quarter" idx="12"/>
          </p:nvPr>
        </p:nvSpPr>
        <p:spPr>
          <a:xfrm>
            <a:off x="7794438" y="6356350"/>
            <a:ext cx="720911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33760" y="2173287"/>
          <a:ext cx="3685146" cy="400367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368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0593">
                <a:tc>
                  <a:txBody>
                    <a:bodyPr/>
                    <a:lstStyle/>
                    <a:p>
                      <a:r>
                        <a:rPr lang="en-US" sz="17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  <a:endParaRPr lang="en-US" sz="1700" b="1" u="none" strike="noStrike" cap="none" spc="0">
                        <a:solidFill>
                          <a:schemeClr val="tx1"/>
                        </a:solidFill>
                        <a:latin typeface="Calibri" pitchFamily="34" charset="0"/>
                        <a:sym typeface="Arial"/>
                      </a:endParaRPr>
                    </a:p>
                  </a:txBody>
                  <a:tcPr marL="67154" marR="113097" marT="19187" marB="14390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E9753D9-B0EB-4A05-A1CB-2FA7C7C6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AF862C-8252-47D0-B628-75F1469A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76200" y="1655286"/>
            <a:ext cx="3456793" cy="2610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Outcomes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49657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80" y="1"/>
            <a:ext cx="5320620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587" y="5450103"/>
            <a:ext cx="4177413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5335901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sz="quarter" idx="12"/>
          </p:nvPr>
        </p:nvSpPr>
        <p:spPr>
          <a:xfrm>
            <a:off x="6615112" y="5623560"/>
            <a:ext cx="1900238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8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1464409"/>
          <a:ext cx="5943599" cy="390949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76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877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76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254CA11-7DF3-4713-B184-AE9AA4DFBB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5D893A-5D3A-44DF-872E-B1F2F2BA4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624" y="4144434"/>
            <a:ext cx="7432721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History of Genetic Algorithms (GA), Fundamentals of Genetic  Algorithms, Encoding, Operators of Genetic Algorithm, Basic Genetic Algorithm.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14059" y="6492240"/>
            <a:ext cx="89154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F30E735-E570-42B9-A007-B9E3313F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E440891-C9D3-42A4-9F96-BBAEC54D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4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Molecular glass structure">
            <a:extLst>
              <a:ext uri="{FF2B5EF4-FFF2-40B4-BE49-F238E27FC236}">
                <a16:creationId xmlns:a16="http://schemas.microsoft.com/office/drawing/2014/main" id="{D50566BA-0902-4320-80B4-EE071C7011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9880" r="512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202" y="844486"/>
            <a:ext cx="7113168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</a:t>
            </a:r>
            <a:b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Genetic Algorithms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261388EF-B4CE-4326-979A-2F53CED6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45832" y="343104"/>
            <a:ext cx="731288" cy="84050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FF028B4-65EC-48A0-9611-21047D164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162" b="-6"/>
          <a:stretch/>
        </p:blipFill>
        <p:spPr>
          <a:xfrm>
            <a:off x="133919" y="200748"/>
            <a:ext cx="955113" cy="1363363"/>
          </a:xfrm>
          <a:custGeom>
            <a:avLst/>
            <a:gdLst/>
            <a:ahLst/>
            <a:cxnLst/>
            <a:rect l="l" t="t" r="r" b="b"/>
            <a:pathLst>
              <a:path w="1570813" h="1363363">
                <a:moveTo>
                  <a:pt x="452248" y="0"/>
                </a:moveTo>
                <a:cubicBezTo>
                  <a:pt x="1118566" y="0"/>
                  <a:pt x="1118566" y="0"/>
                  <a:pt x="1118566" y="0"/>
                </a:cubicBezTo>
                <a:cubicBezTo>
                  <a:pt x="1160301" y="0"/>
                  <a:pt x="1200597" y="22535"/>
                  <a:pt x="1220745" y="59154"/>
                </a:cubicBezTo>
                <a:cubicBezTo>
                  <a:pt x="1554623" y="623936"/>
                  <a:pt x="1554623" y="623936"/>
                  <a:pt x="1554623" y="623936"/>
                </a:cubicBezTo>
                <a:cubicBezTo>
                  <a:pt x="1576210" y="659147"/>
                  <a:pt x="1576210" y="704217"/>
                  <a:pt x="1554623" y="739427"/>
                </a:cubicBezTo>
                <a:cubicBezTo>
                  <a:pt x="1220745" y="1304209"/>
                  <a:pt x="1220745" y="1304209"/>
                  <a:pt x="1220745" y="1304209"/>
                </a:cubicBezTo>
                <a:cubicBezTo>
                  <a:pt x="1200597" y="1340828"/>
                  <a:pt x="1160301" y="1363363"/>
                  <a:pt x="1118566" y="1363363"/>
                </a:cubicBezTo>
                <a:cubicBezTo>
                  <a:pt x="452248" y="1363363"/>
                  <a:pt x="452248" y="1363363"/>
                  <a:pt x="452248" y="1363363"/>
                </a:cubicBezTo>
                <a:cubicBezTo>
                  <a:pt x="409074" y="1363363"/>
                  <a:pt x="370218" y="1340828"/>
                  <a:pt x="348631" y="1304209"/>
                </a:cubicBezTo>
                <a:cubicBezTo>
                  <a:pt x="16191" y="739427"/>
                  <a:pt x="16191" y="739427"/>
                  <a:pt x="16191" y="739427"/>
                </a:cubicBezTo>
                <a:cubicBezTo>
                  <a:pt x="-5396" y="704217"/>
                  <a:pt x="-5396" y="659147"/>
                  <a:pt x="16191" y="623936"/>
                </a:cubicBezTo>
                <a:cubicBezTo>
                  <a:pt x="348631" y="59154"/>
                  <a:pt x="348631" y="59154"/>
                  <a:pt x="348631" y="59154"/>
                </a:cubicBezTo>
                <a:cubicBezTo>
                  <a:pt x="370218" y="22535"/>
                  <a:pt x="409074" y="0"/>
                  <a:pt x="452248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1D917FAD-3240-4D3F-91A0-9571F75DC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577088" y="970414"/>
            <a:ext cx="462717" cy="53182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9902" y="6035040"/>
            <a:ext cx="41148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96E4FA-0509-4C1E-ADB1-D05ADE4219A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67FFF4-813C-46E4-91C1-9563C3FF1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0" y="6287869"/>
            <a:ext cx="3678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9959-AEEF-494D-91F4-B458E52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65FF0E-1A17-426A-B97D-ECD0617F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55D15-21B3-4523-90BA-2B6A54D4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61" y="365126"/>
            <a:ext cx="7943889" cy="4359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303F2-0BF4-4400-B2BD-C3A29583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810000"/>
            <a:ext cx="363855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3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0EB7-4E97-4A2A-9EAA-E7CBC01E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30EF3-8DBE-4DA2-AF2D-FEAC2309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BFA29-BE58-4A39-B3D2-24F3DEBC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90" y="1580892"/>
            <a:ext cx="623021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9C35-4140-43F5-B736-69D7EDD7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Point Crossover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61A99-66BA-405D-9180-87337537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2D12-8E77-4B47-A26E-E948C1EF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21" y="1600200"/>
            <a:ext cx="3296110" cy="209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FA371-D959-4B6C-8739-A2BDC31E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52600"/>
            <a:ext cx="3362794" cy="80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1CEF3-5011-433C-89D1-ACA3F1782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186333"/>
            <a:ext cx="3381847" cy="1019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821417-E6FA-4D72-9618-39B6EB841D24}"/>
              </a:ext>
            </a:extLst>
          </p:cNvPr>
          <p:cNvSpPr txBox="1"/>
          <p:nvPr/>
        </p:nvSpPr>
        <p:spPr>
          <a:xfrm>
            <a:off x="4981103" y="2614724"/>
            <a:ext cx="329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1  0   1    1   1   0    0    1    1  0   0    0</a:t>
            </a:r>
          </a:p>
        </p:txBody>
      </p:sp>
    </p:spTree>
    <p:extLst>
      <p:ext uri="{BB962C8B-B14F-4D97-AF65-F5344CB8AC3E}">
        <p14:creationId xmlns:p14="http://schemas.microsoft.com/office/powerpoint/2010/main" val="300922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CA66-99E4-4CA8-8441-455F9142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DA2CA-4C30-40A9-879C-6359F96D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A825D-0E79-457A-9C1A-44654401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22" y="1380839"/>
            <a:ext cx="613495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58787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857</Words>
  <Application>Microsoft Office PowerPoint</Application>
  <PresentationFormat>On-screen Show (4:3)</PresentationFormat>
  <Paragraphs>98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Unit 2.1</vt:lpstr>
      <vt:lpstr>CorelDRAW</vt:lpstr>
      <vt:lpstr>PowerPoint Presentation</vt:lpstr>
      <vt:lpstr>Course Objectives</vt:lpstr>
      <vt:lpstr>Course Outcomes</vt:lpstr>
      <vt:lpstr>Table of Contents</vt:lpstr>
      <vt:lpstr>Introduction to  Genetic Algorithms</vt:lpstr>
      <vt:lpstr>PowerPoint Presentation</vt:lpstr>
      <vt:lpstr>PowerPoint Presentation</vt:lpstr>
      <vt:lpstr>Two Point Crossover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Journal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SINGH</dc:creator>
  <cp:lastModifiedBy>MONIKA SINGH</cp:lastModifiedBy>
  <cp:revision>12</cp:revision>
  <dcterms:created xsi:type="dcterms:W3CDTF">2021-08-10T05:57:45Z</dcterms:created>
  <dcterms:modified xsi:type="dcterms:W3CDTF">2022-10-25T11:26:09Z</dcterms:modified>
</cp:coreProperties>
</file>