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16"/>
  </p:notesMasterIdLst>
  <p:handoutMasterIdLst>
    <p:handoutMasterId r:id="rId17"/>
  </p:handoutMasterIdLst>
  <p:sldIdLst>
    <p:sldId id="401" r:id="rId2"/>
    <p:sldId id="402" r:id="rId3"/>
    <p:sldId id="403" r:id="rId4"/>
    <p:sldId id="404" r:id="rId5"/>
    <p:sldId id="41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449" r:id="rId14"/>
    <p:sldId id="44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58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CHANDIGARH UNIVERSITY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32419-084D-4E0D-9A81-F06A46FA8ADD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UIE, ECE Deptt.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A465A-3FFF-4902-8C3C-02F7D1C23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8423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CHANDIGARH UNIVERSITY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AF571-42FD-4B81-A251-32B58F7D77BB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UIE, ECE Deptt.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ABBD6-B49C-4877-AA8F-35FC95239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0434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CHANDIGARH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UIE, ECE Deptt.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ABBD6-B49C-4877-AA8F-35FC9523985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5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4288" y="1905000"/>
            <a:ext cx="9158288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4288" y="0"/>
            <a:ext cx="9158288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814388" y="1009650"/>
            <a:ext cx="7515225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85888" y="2819400"/>
            <a:ext cx="6372225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staff.cs.upt.ro/~todinca/cad/Lectures/cad_fuzzysets.pdf" TargetMode="External"/><Relationship Id="rId3" Type="http://schemas.openxmlformats.org/officeDocument/2006/relationships/hyperlink" Target="http://dx.doi.org/10.1196/annals.1310.017" TargetMode="External"/><Relationship Id="rId7" Type="http://schemas.openxmlformats.org/officeDocument/2006/relationships/hyperlink" Target="http://ieeexplore.ieee.org/stamp/stamp.jsp?tp=&amp;arnumber=870780" TargetMode="External"/><Relationship Id="rId2" Type="http://schemas.openxmlformats.org/officeDocument/2006/relationships/hyperlink" Target="https://scholar.google.ch/citations?user=hpj7NoEAAAAJ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x.doi.org/10.1109/cec.2000.870780" TargetMode="External"/><Relationship Id="rId5" Type="http://schemas.openxmlformats.org/officeDocument/2006/relationships/hyperlink" Target="http://dx.doi.org/10.1016/s0933-3657(99)00047-0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://onlinelibrary.wiley.com/doi/10.1196/annals.1310.017/epdf" TargetMode="External"/><Relationship Id="rId9" Type="http://schemas.openxmlformats.org/officeDocument/2006/relationships/hyperlink" Target="https://books.google.co.in/books/about/PRINCIPLES_OF_SOFT_COMPUTING_With_CD.html?id=CXruGgP0BTI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5427344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6649" y="5901988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65087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4" y="5939880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304721"/>
              </p:ext>
            </p:extLst>
          </p:nvPr>
        </p:nvGraphicFramePr>
        <p:xfrm>
          <a:off x="1" y="2825769"/>
          <a:ext cx="2289517" cy="2909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825769"/>
                        <a:ext cx="2289517" cy="29094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1593057" y="2025528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" y="24501"/>
            <a:ext cx="2894815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9" y="5334002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6019563"/>
            <a:ext cx="3696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7" y="6043646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337313" y="2051948"/>
            <a:ext cx="6797489" cy="20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CSE (H) with specialization in Machine Learning and Artificial Intelligence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(20CST-345)</a:t>
            </a: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5181600"/>
            <a:ext cx="4952999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-3.1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Fuzzy Logic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Dr. Monika Singh </a:t>
            </a:r>
            <a:r>
              <a:rPr lang="en-US" sz="2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E11032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>
            <a:extLst>
              <a:ext uri="{FF2B5EF4-FFF2-40B4-BE49-F238E27FC236}">
                <a16:creationId xmlns:a16="http://schemas.microsoft.com/office/drawing/2014/main" id="{34EA75A4-2B18-45A6-9F26-B0FA46BC4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PROPERTIES OF FUZZY SETS</a:t>
            </a:r>
          </a:p>
        </p:txBody>
      </p:sp>
      <p:pic>
        <p:nvPicPr>
          <p:cNvPr id="25603" name="Picture 5">
            <a:extLst>
              <a:ext uri="{FF2B5EF4-FFF2-40B4-BE49-F238E27FC236}">
                <a16:creationId xmlns:a16="http://schemas.microsoft.com/office/drawing/2014/main" id="{2DC6769E-C3ED-40CD-BB7F-3EE9C063A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33242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E31439-7A6A-45FF-B96F-0ED5E8C71D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49C9FE-855A-4718-9633-5537D571D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>
            <a:extLst>
              <a:ext uri="{FF2B5EF4-FFF2-40B4-BE49-F238E27FC236}">
                <a16:creationId xmlns:a16="http://schemas.microsoft.com/office/drawing/2014/main" id="{C7E8A0BF-31E9-479E-A4E9-64628EE96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685800"/>
            <a:ext cx="6149975" cy="4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3DF469-7A46-4541-9D56-F348238DF9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A6FEE9-B473-40F4-B7E4-741C893C6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>
            <a:extLst>
              <a:ext uri="{FF2B5EF4-FFF2-40B4-BE49-F238E27FC236}">
                <a16:creationId xmlns:a16="http://schemas.microsoft.com/office/drawing/2014/main" id="{D7A7148F-880E-4268-A8FD-4501C2C5D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685800"/>
            <a:ext cx="5372100" cy="252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3A3506-05F8-40CC-948F-F9EA868A29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A47B4E-AE94-42D6-8239-D45DC8F2D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B15F9-DD38-4141-9E26-2A7132F3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US" sz="5300" b="1" dirty="0"/>
              <a:t>Journal Papers</a:t>
            </a:r>
            <a:endParaRPr lang="en-IN" sz="53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3A562-6490-40CA-B9F4-92D9A488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852" y="1050447"/>
            <a:ext cx="5134699" cy="5502753"/>
          </a:xfrm>
        </p:spPr>
        <p:txBody>
          <a:bodyPr anchor="ctr">
            <a:noAutofit/>
          </a:bodyPr>
          <a:lstStyle/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C.A. Peña-Reyes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Evolutionary fuzzy modelling human diagnostic decisions. Annals of the New York Academy of Sciences, pages 190-211, May 2004.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DOI </a:t>
            </a:r>
            <a:r>
              <a:rPr lang="en-IN" sz="1600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PDF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C.A. Peña-Reyes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M. Sipper. Evolutionary computation in medicine: An overview. Artificial Intelligence in Medicine, 19(1):1-23, May 2000.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DOI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C.A. Peña-Reyes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M. Sipper. A fuzzy-genetic approach to breast cancer diagnosis. Artificial Intelligence in Medicine, 17(2):131-155, October 1999.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DOI</a:t>
            </a:r>
            <a:r>
              <a:rPr lang="en-IN" sz="1600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PDF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16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Jungang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Liu, Student Member, IEEE, and Oliver W. W. Yang, Senior Member, IEEE, “Using Fuzzy Logic Control to Provide Intelligent Traffic Management Service for High-Speed Networks”, IEEE TRANSACTIONS ON NETWORK AND SERVICE MANAGEMENT, VOL. 10, NO. 2, JUNE 2013.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Web links</a:t>
            </a:r>
          </a:p>
          <a:p>
            <a:pPr marL="0" indent="0" fontAlgn="base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(1) 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http://staff.cs.upt.ro/~todinca/cad/Lectures/cad_fuzzysets.pdf</a:t>
            </a:r>
            <a:b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(2) 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Principles of Soft Computing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sz="16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AEAFA-5D8B-4D6A-81B9-A1A3BB81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2622" y="4892040"/>
            <a:ext cx="1255014" cy="10058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 sz="57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570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A95882-6A23-40D9-A809-2523C7B532B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7B486-2F40-4B91-A60C-9F5A46C2C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9069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83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9144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13716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7626846" y="0"/>
            <a:ext cx="497979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550070" y="6294598"/>
            <a:ext cx="418759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292895" y="5129690"/>
            <a:ext cx="1296233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114427" y="2249080"/>
            <a:ext cx="8043861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1981200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174081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178141" y="152400"/>
            <a:ext cx="307922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3085504" y="5394448"/>
            <a:ext cx="2589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US" dirty="0" err="1">
                <a:latin typeface="Casper" panose="02000506000000020004" pitchFamily="2" charset="0"/>
                <a:cs typeface="Segoe UI" panose="020B0502040204020203" pitchFamily="34" charset="0"/>
              </a:rPr>
              <a:t>monika.e11032@cumail.in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4005453" cy="11461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Objectives</a:t>
            </a:r>
          </a:p>
        </p:txBody>
      </p:sp>
      <p:sp>
        <p:nvSpPr>
          <p:cNvPr id="208" name="Freeform: Shape 82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4103" y="-2"/>
            <a:ext cx="4509896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0597" y="1690688"/>
            <a:ext cx="65334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4448591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Google Shape;196;p2"/>
          <p:cNvSpPr txBox="1">
            <a:spLocks noGrp="1"/>
          </p:cNvSpPr>
          <p:nvPr>
            <p:ph type="body" sz="half" idx="2"/>
          </p:nvPr>
        </p:nvSpPr>
        <p:spPr>
          <a:xfrm>
            <a:off x="628650" y="2173288"/>
            <a:ext cx="2702378" cy="363968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rgbClr val="FFFFFF"/>
                </a:solidFill>
              </a:rPr>
              <a:t> </a:t>
            </a:r>
            <a:endParaRPr lang="en-US" sz="1700">
              <a:solidFill>
                <a:srgbClr val="FFFFFF"/>
              </a:solidFill>
            </a:endParaRPr>
          </a:p>
          <a:p>
            <a:pPr marL="0" lvl="0" indent="-228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1700" b="1">
              <a:solidFill>
                <a:srgbClr val="FFFFFF"/>
              </a:solidFill>
            </a:endParaRPr>
          </a:p>
          <a:p>
            <a:pPr marL="0" lvl="0" indent="-228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1700" b="1">
              <a:solidFill>
                <a:srgbClr val="FFFFFF"/>
              </a:solidFill>
            </a:endParaRPr>
          </a:p>
        </p:txBody>
      </p:sp>
      <p:sp>
        <p:nvSpPr>
          <p:cNvPr id="197" name="Google Shape;197;p2"/>
          <p:cNvSpPr txBox="1">
            <a:spLocks noGrp="1"/>
          </p:cNvSpPr>
          <p:nvPr>
            <p:ph type="sldNum" sz="quarter" idx="12"/>
          </p:nvPr>
        </p:nvSpPr>
        <p:spPr>
          <a:xfrm>
            <a:off x="7794438" y="6356350"/>
            <a:ext cx="720911" cy="365125"/>
          </a:xfrm>
          <a:prstGeom prst="ellipse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600">
                <a:solidFill>
                  <a:schemeClr val="tx1">
                    <a:alpha val="80000"/>
                  </a:schemeClr>
                </a:solidFill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 sz="600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792568"/>
              </p:ext>
            </p:extLst>
          </p:nvPr>
        </p:nvGraphicFramePr>
        <p:xfrm>
          <a:off x="4733760" y="2173287"/>
          <a:ext cx="3685146" cy="4003678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{9D7B26C5-4107-4FEC-AEDC-1716B250A1EF}</a:tableStyleId>
              </a:tblPr>
              <a:tblGrid>
                <a:gridCol w="3685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80593">
                <a:tc>
                  <a:txBody>
                    <a:bodyPr/>
                    <a:lstStyle/>
                    <a:p>
                      <a:r>
                        <a:rPr lang="en-US" sz="17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introduce soft computing concepts and techniques of artificial neural networks, fuzzy sets, fuzzy logic and genetic algorithms</a:t>
                      </a:r>
                      <a:endParaRPr lang="en-US" sz="1700" b="1" u="none" strike="noStrike" cap="none" spc="0">
                        <a:solidFill>
                          <a:schemeClr val="tx1"/>
                        </a:solidFill>
                        <a:latin typeface="Calibri" pitchFamily="34" charset="0"/>
                        <a:sym typeface="Arial"/>
                      </a:endParaRPr>
                    </a:p>
                  </a:txBody>
                  <a:tcPr marL="67154" marR="113097" marT="19187" marB="14390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understand the various techniques from the application point of view.</a:t>
                      </a:r>
                    </a:p>
                    <a:p>
                      <a:endParaRPr lang="en-US" sz="1300" b="1" cap="none" spc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7154" marR="113097" marT="19187" marB="14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analyze various soft computing techniques and decide the technique to be used in a particular problem situation. </a:t>
                      </a:r>
                    </a:p>
                    <a:p>
                      <a:endParaRPr lang="en-US" sz="1300" b="1" cap="none" spc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7154" marR="113097" marT="19187" marB="14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072">
                <a:tc>
                  <a:txBody>
                    <a:bodyPr/>
                    <a:lstStyle/>
                    <a:p>
                      <a:r>
                        <a:rPr lang="en-US" sz="13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implement soft computing based solutions for real-world problems</a:t>
                      </a:r>
                    </a:p>
                    <a:p>
                      <a:endParaRPr lang="en-US" sz="1300" b="1" cap="none" spc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7154" marR="113097" marT="19187" marB="14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2E9753D9-B0EB-4A05-A1CB-2FA7C7C6F0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AF862C-8252-47D0-B628-75F1469A4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11" y="5980093"/>
            <a:ext cx="27023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 txBox="1">
            <a:spLocks noGrp="1"/>
          </p:cNvSpPr>
          <p:nvPr>
            <p:ph type="title"/>
          </p:nvPr>
        </p:nvSpPr>
        <p:spPr>
          <a:xfrm>
            <a:off x="76200" y="1655286"/>
            <a:ext cx="3456793" cy="26100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Outcomes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F6EF57EF-D042-41D3-83E8-41A1FE6C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49657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D00A59BB-A268-4F3E-9D41-CA265AF1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3380" y="1"/>
            <a:ext cx="5320620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63794DCE-9D34-40DF-AB3F-06DA8ACC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6587" y="5450103"/>
            <a:ext cx="4177413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45006452-918C-4282-A72C-C9692B66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5335901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Google Shape;203;p3"/>
          <p:cNvSpPr txBox="1">
            <a:spLocks noGrp="1"/>
          </p:cNvSpPr>
          <p:nvPr>
            <p:ph type="sldNum" sz="quarter" idx="12"/>
          </p:nvPr>
        </p:nvSpPr>
        <p:spPr>
          <a:xfrm>
            <a:off x="6615112" y="5623560"/>
            <a:ext cx="1900238" cy="365125"/>
          </a:xfrm>
          <a:prstGeom prst="ellipse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600">
                <a:solidFill>
                  <a:srgbClr val="FFFFFF">
                    <a:alpha val="80000"/>
                  </a:srgbClr>
                </a:solidFill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-US" sz="600">
              <a:solidFill>
                <a:srgbClr val="FFFFFF">
                  <a:alpha val="80000"/>
                </a:srgb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423722"/>
              </p:ext>
            </p:extLst>
          </p:nvPr>
        </p:nvGraphicFramePr>
        <p:xfrm>
          <a:off x="3124200" y="1464409"/>
          <a:ext cx="5943599" cy="3909493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</a:tblPr>
              <a:tblGrid>
                <a:gridCol w="768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7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8877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cap="none" spc="0" dirty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CO1</a:t>
                      </a:r>
                      <a:endParaRPr lang="en-US" sz="1400" b="0" cap="none" spc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cap="none" spc="0" dirty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Identify and describe soft computing techniques and their roles in building intelligent. Machines</a:t>
                      </a:r>
                      <a:endParaRPr lang="en-US" sz="1400" b="0" cap="none" spc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1</a:t>
                      </a:r>
                      <a:endParaRPr lang="en-US" sz="1400" b="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28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CO2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Recognize the feasibility of applying a soft computing methodology for a particular problem.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2,4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376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CO3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Apply fuzzy logic and reasoning to handle uncertainty and solve engineering problems, genetic algorithms to combinatorial optimization problems and neural networks to pattern classification and regression problems.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28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CO4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Effectively use modern software tools to solve real problems using a soft computing approach.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28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CO5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Evaluate various soft computing approaches for a given problem.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4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B254CA11-7DF3-4713-B184-AE9AA4DFBB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85D893A-5D3A-44DF-872E-B1F2F2BA4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11" y="5980093"/>
            <a:ext cx="27023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69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1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352794" y="3388321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3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23606" y="1637601"/>
            <a:ext cx="6858003" cy="3582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935" y="857786"/>
            <a:ext cx="8300268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766" y="3071183"/>
            <a:ext cx="7432722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9624" y="4144434"/>
            <a:ext cx="7432721" cy="12817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Fuzzy Set theory, Fuzzy versus Crisp set, Fuzzy Relation, Fuzzification, Fuzzy Logic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43057" y="3385173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414059" y="6492240"/>
            <a:ext cx="89154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DCDBBEF-AA6C-4BA6-85B2-A17D7F280E38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F30E735-E570-42B9-A007-B9E3313F1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E440891-C9D3-42A4-9F96-BBAEC54D8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5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42" descr="Puzzle">
            <a:extLst>
              <a:ext uri="{FF2B5EF4-FFF2-40B4-BE49-F238E27FC236}">
                <a16:creationId xmlns:a16="http://schemas.microsoft.com/office/drawing/2014/main" id="{943FA1F7-0183-4C4A-A0B3-954F67D6BC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71" r="28349" b="-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61" name="Rectangle 4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/>
              <a:t>Introduction to </a:t>
            </a:r>
            <a:br>
              <a:rPr lang="en-US" sz="4200" b="1"/>
            </a:br>
            <a:r>
              <a:rPr lang="en-US" sz="4200" b="1"/>
              <a:t>Fuzzy Logic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28114" y="6356350"/>
            <a:ext cx="20574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196E4FA-0509-4C1E-ADB1-D05ADE4219A2}" type="slidenum">
              <a:rPr lang="en-US" sz="1000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sz="100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FF64C6D-7CCA-42C9-8B4D-F1A4E904AC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FCA3C16-69DA-4DB4-86B4-7CE0EA2B9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>
            <a:extLst>
              <a:ext uri="{FF2B5EF4-FFF2-40B4-BE49-F238E27FC236}">
                <a16:creationId xmlns:a16="http://schemas.microsoft.com/office/drawing/2014/main" id="{8A57D26B-2098-44DE-9001-B72CB3755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FUZZY SETS</a:t>
            </a:r>
            <a:endParaRPr lang="en-US" sz="2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21507" name="Picture 15">
            <a:extLst>
              <a:ext uri="{FF2B5EF4-FFF2-40B4-BE49-F238E27FC236}">
                <a16:creationId xmlns:a16="http://schemas.microsoft.com/office/drawing/2014/main" id="{C341BF84-B35A-49C7-97A3-924FB2B51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84250"/>
            <a:ext cx="7924800" cy="48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59B253-7AD1-4861-9C54-DC85BFB317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D5DA43-F436-4934-B90A-CF4842A5B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6" descr="pic.jpg">
            <a:extLst>
              <a:ext uri="{FF2B5EF4-FFF2-40B4-BE49-F238E27FC236}">
                <a16:creationId xmlns:a16="http://schemas.microsoft.com/office/drawing/2014/main" id="{A56B21AA-E7CF-4045-BB74-AF554988E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685800"/>
            <a:ext cx="69469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758E4D-B2F7-4035-AAB1-A46B423498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F090FB-5672-475D-8012-C2E474B0C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>
            <a:extLst>
              <a:ext uri="{FF2B5EF4-FFF2-40B4-BE49-F238E27FC236}">
                <a16:creationId xmlns:a16="http://schemas.microsoft.com/office/drawing/2014/main" id="{D31AF742-F715-4AAC-82D0-FF60E6C9A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1000"/>
            <a:ext cx="4724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6">
            <a:extLst>
              <a:ext uri="{FF2B5EF4-FFF2-40B4-BE49-F238E27FC236}">
                <a16:creationId xmlns:a16="http://schemas.microsoft.com/office/drawing/2014/main" id="{D926BC65-C057-4FF1-95B1-767B2E13C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248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28412B-6357-495D-A13B-2E90C05296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FC15F7-82B3-465A-A62B-97F044526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>
            <a:extLst>
              <a:ext uri="{FF2B5EF4-FFF2-40B4-BE49-F238E27FC236}">
                <a16:creationId xmlns:a16="http://schemas.microsoft.com/office/drawing/2014/main" id="{3515C9BB-C637-4937-9B97-6E5BCBC3B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78200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OPERATIONS ON FUZZY SETS</a:t>
            </a:r>
          </a:p>
        </p:txBody>
      </p:sp>
      <p:pic>
        <p:nvPicPr>
          <p:cNvPr id="24579" name="Picture 5">
            <a:extLst>
              <a:ext uri="{FF2B5EF4-FFF2-40B4-BE49-F238E27FC236}">
                <a16:creationId xmlns:a16="http://schemas.microsoft.com/office/drawing/2014/main" id="{AE06457A-73FF-4B9C-B2F8-4CD69CA0B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47244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6">
            <a:extLst>
              <a:ext uri="{FF2B5EF4-FFF2-40B4-BE49-F238E27FC236}">
                <a16:creationId xmlns:a16="http://schemas.microsoft.com/office/drawing/2014/main" id="{4B6386A6-C9B1-4FAC-A199-13DBBBC82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29527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7">
            <a:extLst>
              <a:ext uri="{FF2B5EF4-FFF2-40B4-BE49-F238E27FC236}">
                <a16:creationId xmlns:a16="http://schemas.microsoft.com/office/drawing/2014/main" id="{60122B63-5948-4963-A3D4-C639D49DF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300288"/>
            <a:ext cx="31908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8">
            <a:extLst>
              <a:ext uri="{FF2B5EF4-FFF2-40B4-BE49-F238E27FC236}">
                <a16:creationId xmlns:a16="http://schemas.microsoft.com/office/drawing/2014/main" id="{B29FAF84-BFC7-40DD-BCF8-10E7DE6B6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4038600"/>
            <a:ext cx="28194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4AD6DD-2016-4925-AD39-2B3BD29DA28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55562-CC3B-4754-B49E-CE0CA521B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510</Words>
  <Application>Microsoft Office PowerPoint</Application>
  <PresentationFormat>On-screen Show (4:3)</PresentationFormat>
  <Paragraphs>66</Paragraphs>
  <Slides>14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Casper</vt:lpstr>
      <vt:lpstr>Raleway ExtraBold</vt:lpstr>
      <vt:lpstr>Tahoma</vt:lpstr>
      <vt:lpstr>Times New Roman</vt:lpstr>
      <vt:lpstr>Unit 2.1</vt:lpstr>
      <vt:lpstr>CorelDRAW</vt:lpstr>
      <vt:lpstr>PowerPoint Presentation</vt:lpstr>
      <vt:lpstr>Course Objectives</vt:lpstr>
      <vt:lpstr>Course Outcomes</vt:lpstr>
      <vt:lpstr>Table of Contents</vt:lpstr>
      <vt:lpstr>Introduction to  Fuzzy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Journal Papers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MONIKA SINGH</dc:creator>
  <cp:lastModifiedBy>MONIKA SINGH</cp:lastModifiedBy>
  <cp:revision>4</cp:revision>
  <dcterms:created xsi:type="dcterms:W3CDTF">2021-08-10T05:57:45Z</dcterms:created>
  <dcterms:modified xsi:type="dcterms:W3CDTF">2022-10-25T11:26:35Z</dcterms:modified>
</cp:coreProperties>
</file>