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7"/>
  </p:notesMasterIdLst>
  <p:handoutMasterIdLst>
    <p:handoutMasterId r:id="rId18"/>
  </p:handoutMasterIdLst>
  <p:sldIdLst>
    <p:sldId id="401" r:id="rId2"/>
    <p:sldId id="450" r:id="rId3"/>
    <p:sldId id="451" r:id="rId4"/>
    <p:sldId id="452" r:id="rId5"/>
    <p:sldId id="453" r:id="rId6"/>
    <p:sldId id="265" r:id="rId7"/>
    <p:sldId id="266" r:id="rId8"/>
    <p:sldId id="267" r:id="rId9"/>
    <p:sldId id="268" r:id="rId10"/>
    <p:sldId id="269" r:id="rId11"/>
    <p:sldId id="283" r:id="rId12"/>
    <p:sldId id="284" r:id="rId13"/>
    <p:sldId id="454" r:id="rId14"/>
    <p:sldId id="455" r:id="rId15"/>
    <p:sldId id="45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CHANDIGARH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UIE, ECE Deptt.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BBD6-B49C-4877-AA8F-35FC952398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35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55D1CA1B-68DA-4E8F-9CDA-0DDAC5D22A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F63F07FF-FD29-4A8D-9E91-474BF4CAB8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384040B-5763-4D65-A64A-60540669B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04D17-BD3B-49AE-9010-EC2DADEEA68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taff.cs.upt.ro/~todinca/cad/Lectures/cad_fuzzysets.pdf" TargetMode="External"/><Relationship Id="rId3" Type="http://schemas.openxmlformats.org/officeDocument/2006/relationships/hyperlink" Target="http://dx.doi.org/10.1196/annals.1310.017" TargetMode="External"/><Relationship Id="rId7" Type="http://schemas.openxmlformats.org/officeDocument/2006/relationships/hyperlink" Target="http://ieeexplore.ieee.org/stamp/stamp.jsp?tp=&amp;arnumber=870780" TargetMode="External"/><Relationship Id="rId2" Type="http://schemas.openxmlformats.org/officeDocument/2006/relationships/hyperlink" Target="https://scholar.google.ch/citations?user=hpj7NoEAAAA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cec.2000.870780" TargetMode="External"/><Relationship Id="rId5" Type="http://schemas.openxmlformats.org/officeDocument/2006/relationships/hyperlink" Target="http://dx.doi.org/10.1016/s0933-3657(99)00047-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onlinelibrary.wiley.com/doi/10.1196/annals.1310.017/epdf" TargetMode="External"/><Relationship Id="rId9" Type="http://schemas.openxmlformats.org/officeDocument/2006/relationships/hyperlink" Target="https://books.google.co.in/books/about/PRINCIPLES_OF_SOFT_COMPUTING_With_CD.html?id=CXruGgP0BTI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25769"/>
                        <a:ext cx="2289517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sz="3200" b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(20CST-345)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-3.3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Genetic Algorithms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3genet4pt1">
            <a:extLst>
              <a:ext uri="{FF2B5EF4-FFF2-40B4-BE49-F238E27FC236}">
                <a16:creationId xmlns:a16="http://schemas.microsoft.com/office/drawing/2014/main" id="{F557F319-8C3A-4DAE-9B80-0E7544C6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0" b="72501"/>
          <a:stretch>
            <a:fillRect/>
          </a:stretch>
        </p:blipFill>
        <p:spPr bwMode="auto">
          <a:xfrm>
            <a:off x="847725" y="830263"/>
            <a:ext cx="305117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4" descr="3genet4pt2">
            <a:extLst>
              <a:ext uri="{FF2B5EF4-FFF2-40B4-BE49-F238E27FC236}">
                <a16:creationId xmlns:a16="http://schemas.microsoft.com/office/drawing/2014/main" id="{6D81FD41-0D3F-46C1-AD86-5116991B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0" b="68333"/>
          <a:stretch>
            <a:fillRect/>
          </a:stretch>
        </p:blipFill>
        <p:spPr bwMode="auto">
          <a:xfrm>
            <a:off x="5235575" y="830263"/>
            <a:ext cx="314642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C695E7-5824-4624-A83B-2CA76A9B6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35CDF-5FC5-4B29-9EBF-8E6E49B2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87F1207-4357-4165-AFC9-CFA141EC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25" y="1188637"/>
            <a:ext cx="2241175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>
            <a:extLst>
              <a:ext uri="{FF2B5EF4-FFF2-40B4-BE49-F238E27FC236}">
                <a16:creationId xmlns:a16="http://schemas.microsoft.com/office/drawing/2014/main" id="{48E40C24-F1ED-4771-89DC-3E4553B0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073" y="699476"/>
            <a:ext cx="4795121" cy="5472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Holland, J.  (1992), Adaptation in natural and artificial systems , 2nd Ed.  Cambridge: MIT Press.     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Davis, L. (Ed.) (1991), Handbook of genetic algorithms. New York: Van Nostrand Reinhold.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Goldberg, D. (1989), Genetic algorithms in search, optimization and machine learning.  Addison-Wesley.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Fogel, D. (1995), Evolutionary computation: Towards a new philosophy of machine intelligence. Piscataway: IEEE Press.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Bäck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T., Hammel, U.,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Schwefel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H. (1997), ‘Evolutionary computation: Comments on the history and the current state’, IEEE Trans.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Comp. 1, (1)                               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E7454-816B-4B54-A156-413472CF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38D7B-74DE-4F27-BFC0-0F6EA23E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D1C0817-5471-414F-A7F3-24CE4FD5C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98" y="1463040"/>
            <a:ext cx="2847230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Online Resources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66F0F98-7B9E-4D39-961B-E2DA92D8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163" y="1463039"/>
            <a:ext cx="4156790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http://www.spectroscopynow.com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http://www.cs.bris.ac.uk/~colin/evollect1/evollect0/index.htm\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IlliGAL  (http://www-illigal.ge.uiuc.edu/index.php3)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GAlib  (http://lancet.mit.edu/ga/)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3401F-6D2B-4E9A-91FF-F3C524DBB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2404C-86B5-41EB-96D0-2E243E2A6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8637"/>
            <a:ext cx="2241175" cy="448072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References</a:t>
            </a:r>
            <a:br>
              <a:rPr lang="en-US" sz="3600" b="1" dirty="0"/>
            </a:br>
            <a:endParaRPr lang="en-US" sz="3600" b="1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52800" y="728403"/>
            <a:ext cx="5459720" cy="5607881"/>
          </a:xfr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85725">
              <a:spcBef>
                <a:spcPts val="695"/>
              </a:spcBef>
              <a:spcAft>
                <a:spcPts val="0"/>
              </a:spcAft>
            </a:pPr>
            <a:r>
              <a:rPr lang="en-US" sz="1800" b="1" i="0" kern="0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</a:rPr>
              <a:t>TEXT BOOKS</a:t>
            </a:r>
            <a:endParaRPr lang="en-IN" sz="1800" b="1" i="1" kern="0" dirty="0">
              <a:solidFill>
                <a:schemeClr val="accent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T1.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Timothy J. Ross,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“Fuzzy Logic with Engineering Applications”.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S.N.Sivanandam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S.N Deepa,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“Principles of Soft Computing”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Lofti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Zadeh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“Fuzzy Logic and Soft Computing”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 Scientific, 1995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T4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Samir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Roy,Udit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Chakraborty,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Soft </a:t>
            </a:r>
            <a:r>
              <a:rPr lang="en-US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Computing:Neuro-Fuzzy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Genetic Algorithms”,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Pearson.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35890">
              <a:spcBef>
                <a:spcPts val="42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REFERENCE BOOKS</a:t>
            </a:r>
            <a:endParaRPr lang="en-IN" sz="1800" b="1" dirty="0">
              <a:solidFill>
                <a:schemeClr val="accent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R1.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Bart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Kosko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“Neural Network and Fuzzy Systems: A Dynamic System Approach to Machine”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 1998</a:t>
            </a: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Fausett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“Fundamentals of Neural Networks: Architectures, Algorithms, and Applications”,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Prentice-Hall, 1994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Jack M.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Zurada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Artificial Neural Systems”,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PWS Publishing Co., Boston, 2000.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 S R Jang,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“Neuro-Fuzzy &amp; Soft Computing,”,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Pearson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>
              <a:latin typeface="+mj-lt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62622" y="4892040"/>
            <a:ext cx="1255014" cy="1005840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FFBEFF0-3DFD-4B60-AF50-E7FDD8D45A55}" type="slidenum">
              <a:rPr kumimoji="0" lang="en-US" sz="5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5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12D1-8D1D-4CF3-8569-C42E2F64C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3577E-610E-4C96-9D70-CD9AE31A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15F9-DD38-4141-9E26-2A7132F3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Journal Papers</a:t>
            </a:r>
            <a:endParaRPr lang="en-IN" sz="5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562-6490-40CA-B9F4-92D9A48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52" y="1050447"/>
            <a:ext cx="5134699" cy="5502753"/>
          </a:xfrm>
        </p:spPr>
        <p:txBody>
          <a:bodyPr anchor="ctr">
            <a:noAutofit/>
          </a:bodyPr>
          <a:lstStyle/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Evolutionary fuzzy modelling human diagnostic decisions. Annals of the New York Academy of Sciences, pages 190-211, May 2004.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 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Evolutionary computation in medicine: An overview. Artificial Intelligence in Medicine, 19(1):1-23, May 2000.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A fuzzy-genetic approach to breast cancer diagnosis. Artificial Intelligence in Medicine, 17(2):131-155, October 1999.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Jungang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Liu, Student Member, IEEE, and Oliver W. W. Yang, Senior Member, IEEE, “Using Fuzzy Logic Control to Provide Intelligent Traffic Management Service for High-Speed Networks”, IEEE TRANSACTIONS ON NETWORK AND SERVICE MANAGEMENT, VOL. 10, NO. 2, JUNE 2013.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Web links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http://staff.cs.upt.ro/~todinca/cad/Lectures/cad_fuzzysets.pdf</a:t>
            </a:r>
            <a:b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Principles of Soft Computing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EAFA-5D8B-4D6A-81B9-A1A3BB8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5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5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882-6A23-40D9-A809-2523C7B53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7B486-2F40-4B91-A60C-9F5A46C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906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8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+mn-ea"/>
                <a:cs typeface="Segoe UI" panose="020B0502040204020203" pitchFamily="34" charset="0"/>
              </a:rPr>
              <a:t>Email: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+mn-ea"/>
                <a:cs typeface="Segoe UI" panose="020B0502040204020203" pitchFamily="34" charset="0"/>
              </a:rPr>
              <a:t>monika.e11032@cumail.in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</a:t>
            </a:r>
          </a:p>
        </p:txBody>
      </p:sp>
      <p:sp>
        <p:nvSpPr>
          <p:cNvPr id="208" name="Freeform: Shape 8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sz="half" idx="2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 </a:t>
            </a:r>
            <a:endParaRPr lang="en-US" sz="1700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33760" y="2173287"/>
          <a:ext cx="3685146" cy="400367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36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0593">
                <a:tc>
                  <a:txBody>
                    <a:bodyPr/>
                    <a:lstStyle/>
                    <a:p>
                      <a:r>
                        <a:rPr lang="en-US" sz="17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  <a:endParaRPr lang="en-US" sz="1700" b="1" u="none" strike="noStrike" cap="none" spc="0">
                        <a:solidFill>
                          <a:schemeClr val="tx1"/>
                        </a:solidFill>
                        <a:latin typeface="Calibri" pitchFamily="34" charset="0"/>
                        <a:sym typeface="Arial"/>
                      </a:endParaRPr>
                    </a:p>
                  </a:txBody>
                  <a:tcPr marL="67154" marR="113097" marT="19187" marB="14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E9753D9-B0EB-4A05-A1CB-2FA7C7C6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AF862C-8252-47D0-B628-75F1469A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76200" y="1655286"/>
            <a:ext cx="3456793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Outcomes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49657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80" y="1"/>
            <a:ext cx="5320620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587" y="5450103"/>
            <a:ext cx="4177413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5335901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sz="quarter" idx="12"/>
          </p:nvPr>
        </p:nvSpPr>
        <p:spPr>
          <a:xfrm>
            <a:off x="6615112" y="5623560"/>
            <a:ext cx="1900238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8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464409"/>
          <a:ext cx="5943599" cy="390949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7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77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6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254CA11-7DF3-4713-B184-AE9AA4DFB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D893A-5D3A-44DF-872E-B1F2F2BA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24" y="4144434"/>
            <a:ext cx="7432721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History of Genetic Algorithms (GA), Fundamentals of Genetic  Algorithms, Encoding, Operators of Genetic Algorithm, Basic Genetic Algorithm.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4059" y="6492240"/>
            <a:ext cx="89154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F30E735-E570-42B9-A007-B9E3313F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440891-C9D3-42A4-9F96-BBAEC54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Molecular glass structure">
            <a:extLst>
              <a:ext uri="{FF2B5EF4-FFF2-40B4-BE49-F238E27FC236}">
                <a16:creationId xmlns:a16="http://schemas.microsoft.com/office/drawing/2014/main" id="{D50566BA-0902-4320-80B4-EE071C701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9880" r="512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202" y="844486"/>
            <a:ext cx="7113168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b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 Algorithms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261388EF-B4CE-4326-979A-2F53CED6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45832" y="343104"/>
            <a:ext cx="731288" cy="84050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F028B4-65EC-48A0-9611-21047D164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162" b="-6"/>
          <a:stretch/>
        </p:blipFill>
        <p:spPr>
          <a:xfrm>
            <a:off x="133919" y="200748"/>
            <a:ext cx="955113" cy="1363363"/>
          </a:xfrm>
          <a:custGeom>
            <a:avLst/>
            <a:gdLst/>
            <a:ahLst/>
            <a:cxnLst/>
            <a:rect l="l" t="t" r="r" b="b"/>
            <a:pathLst>
              <a:path w="1570813" h="1363363">
                <a:moveTo>
                  <a:pt x="452248" y="0"/>
                </a:moveTo>
                <a:cubicBezTo>
                  <a:pt x="1118566" y="0"/>
                  <a:pt x="1118566" y="0"/>
                  <a:pt x="1118566" y="0"/>
                </a:cubicBezTo>
                <a:cubicBezTo>
                  <a:pt x="1160301" y="0"/>
                  <a:pt x="1200597" y="22535"/>
                  <a:pt x="1220745" y="59154"/>
                </a:cubicBezTo>
                <a:cubicBezTo>
                  <a:pt x="1554623" y="623936"/>
                  <a:pt x="1554623" y="623936"/>
                  <a:pt x="1554623" y="623936"/>
                </a:cubicBezTo>
                <a:cubicBezTo>
                  <a:pt x="1576210" y="659147"/>
                  <a:pt x="1576210" y="704217"/>
                  <a:pt x="1554623" y="739427"/>
                </a:cubicBezTo>
                <a:cubicBezTo>
                  <a:pt x="1220745" y="1304209"/>
                  <a:pt x="1220745" y="1304209"/>
                  <a:pt x="1220745" y="1304209"/>
                </a:cubicBezTo>
                <a:cubicBezTo>
                  <a:pt x="1200597" y="1340828"/>
                  <a:pt x="1160301" y="1363363"/>
                  <a:pt x="1118566" y="1363363"/>
                </a:cubicBezTo>
                <a:cubicBezTo>
                  <a:pt x="452248" y="1363363"/>
                  <a:pt x="452248" y="1363363"/>
                  <a:pt x="452248" y="1363363"/>
                </a:cubicBezTo>
                <a:cubicBezTo>
                  <a:pt x="409074" y="1363363"/>
                  <a:pt x="370218" y="1340828"/>
                  <a:pt x="348631" y="1304209"/>
                </a:cubicBezTo>
                <a:cubicBezTo>
                  <a:pt x="16191" y="739427"/>
                  <a:pt x="16191" y="739427"/>
                  <a:pt x="16191" y="739427"/>
                </a:cubicBezTo>
                <a:cubicBezTo>
                  <a:pt x="-5396" y="704217"/>
                  <a:pt x="-5396" y="659147"/>
                  <a:pt x="16191" y="623936"/>
                </a:cubicBezTo>
                <a:cubicBezTo>
                  <a:pt x="348631" y="59154"/>
                  <a:pt x="348631" y="59154"/>
                  <a:pt x="348631" y="59154"/>
                </a:cubicBezTo>
                <a:cubicBezTo>
                  <a:pt x="370218" y="22535"/>
                  <a:pt x="409074" y="0"/>
                  <a:pt x="452248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1D917FAD-3240-4D3F-91A0-9571F75DC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577088" y="970414"/>
            <a:ext cx="462717" cy="53182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9902" y="6035040"/>
            <a:ext cx="41148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96E4FA-0509-4C1E-ADB1-D05ADE4219A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67FFF4-813C-46E4-91C1-9563C3FF1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0" y="6287869"/>
            <a:ext cx="3678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25C6E829-7D71-4985-85E6-026D1D54D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+mn-cs"/>
              </a:rPr>
              <a:t>  </a:t>
            </a: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Algorithm (2) – Basic Algorithm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46D9CB8-0CA0-45F4-81B4-7E4E32EA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9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-4572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Starting with a subset of n randomly chosen solutions from the search space (i.e. chromosomes). </a:t>
            </a:r>
          </a:p>
          <a:p>
            <a:pPr marL="457200" marR="0" lvl="1" indent="-4572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This is the 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population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457200" marR="0" lvl="1" indent="-4572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1" indent="-4572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This population is used to produce a next 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generation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of individuals by reproduction.</a:t>
            </a:r>
          </a:p>
          <a:p>
            <a:pPr marL="457200" marR="0" lvl="1" indent="-4572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57200" marR="0" lvl="1" indent="-4572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Individuals with a higher 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fitness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have more chance to reproduce (i.e. natural selection).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E0FAA-B40D-4227-BEDB-63B78B609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0213A8-F284-4ECA-8C18-C8D4906A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>
            <a:extLst>
              <a:ext uri="{FF2B5EF4-FFF2-40B4-BE49-F238E27FC236}">
                <a16:creationId xmlns:a16="http://schemas.microsoft.com/office/drawing/2014/main" id="{908ACFFE-E8A7-48D0-9317-43F4232BF8E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Comparison of Natural and GA Terminology</a:t>
            </a:r>
          </a:p>
        </p:txBody>
      </p:sp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6C774C48-2A9F-4B5F-A260-0DDA810D873F}"/>
              </a:ext>
            </a:extLst>
          </p:cNvPr>
          <p:cNvGraphicFramePr>
            <a:graphicFrameLocks/>
          </p:cNvGraphicFramePr>
          <p:nvPr/>
        </p:nvGraphicFramePr>
        <p:xfrm>
          <a:off x="685800" y="1470025"/>
          <a:ext cx="7772400" cy="37877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Natural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Genetic Algorithm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Chromosome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Gene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Allele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Locus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Genotype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Phenotype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Feature or character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Feature value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String position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Structure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Parameter set, a decoded structure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F4E8F9-9895-4A23-A9A8-38338AA19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C2E9A-2335-424F-84DE-3903F50D3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28E4CE4E-9A24-49D7-9869-3A93CE81A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  Algorithm (3) – Basic Algorithm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0387E43-7DA4-4D95-BAEE-AF2A361F3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05800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1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Outline of the basic algorithm 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0  START  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Create random population of n chromosomes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  FITNESS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Evaluate fitness f(x) of each chromosome in  the population  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  NEW POPULATION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 REPRODUCTION/SELECTION    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Based on f(x)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2 CROSS OVER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Cross-over chromosomes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3 MUTATION     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Mutate chromosomes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		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3  REPLACE :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Replace old with new population: the new generation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4  TEST   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Test problem criterium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5  LOOP   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Continue step 1 – 4 untill criterium is satisfied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C5440-3A0F-4126-B77E-3BDCD3AA7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1DCB6-5E08-422E-BEEB-1DB92A672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spectroscopyNOWoptga">
            <a:extLst>
              <a:ext uri="{FF2B5EF4-FFF2-40B4-BE49-F238E27FC236}">
                <a16:creationId xmlns:a16="http://schemas.microsoft.com/office/drawing/2014/main" id="{CCA0D761-6E9D-4E99-972D-5D05780A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r="13196" b="9334"/>
          <a:stretch>
            <a:fillRect/>
          </a:stretch>
        </p:blipFill>
        <p:spPr bwMode="auto">
          <a:xfrm>
            <a:off x="609600" y="381000"/>
            <a:ext cx="34290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8F48D3B8-0A05-454A-9B89-12E1BE32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Flowchart of GA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4D4AB74-E78F-402B-8FA2-A69225AB2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422400"/>
            <a:ext cx="42672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All individuals in population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evaluated by fitness function. 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FBB15A1-2AC3-4205-84C2-E7F226BA3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3" y="2787650"/>
            <a:ext cx="4300537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Individuals allowed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reproduce (selection),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  crossover, mutate.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5DD31E-0C0E-4D7D-8EBF-7B00477BA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475EA-5054-4D8D-BADE-4D7C6F11A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1084</Words>
  <Application>Microsoft Office PowerPoint</Application>
  <PresentationFormat>On-screen Show (4:3)</PresentationFormat>
  <Paragraphs>137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Casper</vt:lpstr>
      <vt:lpstr>Comic Sans MS</vt:lpstr>
      <vt:lpstr>Raleway ExtraBold</vt:lpstr>
      <vt:lpstr>Tahoma</vt:lpstr>
      <vt:lpstr>Times New Roman</vt:lpstr>
      <vt:lpstr>Wingdings</vt:lpstr>
      <vt:lpstr>Unit 2.1</vt:lpstr>
      <vt:lpstr>CorelDRAW</vt:lpstr>
      <vt:lpstr>PowerPoint Presentation</vt:lpstr>
      <vt:lpstr>Course Objectives</vt:lpstr>
      <vt:lpstr>Course Outcomes</vt:lpstr>
      <vt:lpstr>Table of Contents</vt:lpstr>
      <vt:lpstr>Introduction to  Genetic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Journal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SINGH</dc:creator>
  <cp:lastModifiedBy>MONIKA SINGH</cp:lastModifiedBy>
  <cp:revision>6</cp:revision>
  <dcterms:created xsi:type="dcterms:W3CDTF">2021-08-10T05:57:45Z</dcterms:created>
  <dcterms:modified xsi:type="dcterms:W3CDTF">2022-10-25T11:27:09Z</dcterms:modified>
</cp:coreProperties>
</file>